
<file path=[Content_Types].xml><?xml version="1.0" encoding="utf-8"?>
<Types xmlns="http://schemas.openxmlformats.org/package/2006/content-types">
  <Default Extension="bin" ContentType="application/vnd.openxmlformats-officedocument.oleObject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notesSlides/notesSlide4.xml" ContentType="application/vnd.openxmlformats-officedocument.presentationml.notesSlide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notesSlides/notesSlide5.xml" ContentType="application/vnd.openxmlformats-officedocument.presentationml.notesSlide+xml"/>
  <Override PartName="/ppt/charts/chart3.xml" ContentType="application/vnd.openxmlformats-officedocument.drawingml.chart+xml"/>
  <Override PartName="/ppt/drawings/drawing2.xml" ContentType="application/vnd.openxmlformats-officedocument.drawingml.chartshapes+xml"/>
  <Override PartName="/ppt/notesSlides/notesSlide6.xml" ContentType="application/vnd.openxmlformats-officedocument.presentationml.notesSlide+xml"/>
  <Override PartName="/ppt/charts/chart4.xml" ContentType="application/vnd.openxmlformats-officedocument.drawingml.chart+xml"/>
  <Override PartName="/ppt/notesSlides/notesSlide7.xml" ContentType="application/vnd.openxmlformats-officedocument.presentationml.notesSlide+xml"/>
  <Override PartName="/ppt/charts/chart5.xml" ContentType="application/vnd.openxmlformats-officedocument.drawingml.chart+xml"/>
  <Override PartName="/ppt/notesSlides/notesSlide8.xml" ContentType="application/vnd.openxmlformats-officedocument.presentationml.notesSlide+xml"/>
  <Override PartName="/ppt/charts/chart6.xml" ContentType="application/vnd.openxmlformats-officedocument.drawingml.chart+xml"/>
  <Override PartName="/ppt/drawings/drawing3.xml" ContentType="application/vnd.openxmlformats-officedocument.drawingml.chartshape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7.xml" ContentType="application/vnd.openxmlformats-officedocument.drawingml.chart+xml"/>
  <Override PartName="/ppt/drawings/drawing4.xml" ContentType="application/vnd.openxmlformats-officedocument.drawingml.chartshapes+xml"/>
  <Override PartName="/ppt/notesSlides/notesSlide12.xml" ContentType="application/vnd.openxmlformats-officedocument.presentationml.notesSlide+xml"/>
  <Override PartName="/ppt/charts/chart8.xml" ContentType="application/vnd.openxmlformats-officedocument.drawingml.chart+xml"/>
  <Override PartName="/ppt/drawings/drawing5.xml" ContentType="application/vnd.openxmlformats-officedocument.drawingml.chartshapes+xml"/>
  <Override PartName="/ppt/notesSlides/notesSlide13.xml" ContentType="application/vnd.openxmlformats-officedocument.presentationml.notesSlide+xml"/>
  <Override PartName="/ppt/charts/chart9.xml" ContentType="application/vnd.openxmlformats-officedocument.drawingml.chart+xml"/>
  <Override PartName="/ppt/drawings/drawing6.xml" ContentType="application/vnd.openxmlformats-officedocument.drawingml.chartshapes+xml"/>
  <Override PartName="/ppt/notesSlides/notesSlide14.xml" ContentType="application/vnd.openxmlformats-officedocument.presentationml.notesSlide+xml"/>
  <Override PartName="/ppt/charts/chart10.xml" ContentType="application/vnd.openxmlformats-officedocument.drawingml.chart+xml"/>
  <Override PartName="/ppt/drawings/drawing7.xml" ContentType="application/vnd.openxmlformats-officedocument.drawingml.chartshape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32"/>
  </p:notesMasterIdLst>
  <p:sldIdLst>
    <p:sldId id="259" r:id="rId3"/>
    <p:sldId id="260" r:id="rId4"/>
    <p:sldId id="261" r:id="rId5"/>
    <p:sldId id="262" r:id="rId6"/>
    <p:sldId id="263" r:id="rId7"/>
    <p:sldId id="264" r:id="rId8"/>
    <p:sldId id="265" r:id="rId9"/>
    <p:sldId id="256" r:id="rId10"/>
    <p:sldId id="266" r:id="rId11"/>
    <p:sldId id="267" r:id="rId12"/>
    <p:sldId id="268" r:id="rId13"/>
    <p:sldId id="269" r:id="rId14"/>
    <p:sldId id="272" r:id="rId15"/>
    <p:sldId id="273" r:id="rId16"/>
    <p:sldId id="270" r:id="rId17"/>
    <p:sldId id="271" r:id="rId18"/>
    <p:sldId id="274" r:id="rId19"/>
    <p:sldId id="275" r:id="rId20"/>
    <p:sldId id="276" r:id="rId21"/>
    <p:sldId id="277" r:id="rId22"/>
    <p:sldId id="278" r:id="rId23"/>
    <p:sldId id="279" r:id="rId24"/>
    <p:sldId id="281" r:id="rId25"/>
    <p:sldId id="282" r:id="rId26"/>
    <p:sldId id="283" r:id="rId27"/>
    <p:sldId id="284" r:id="rId28"/>
    <p:sldId id="257" r:id="rId29"/>
    <p:sldId id="285" r:id="rId30"/>
    <p:sldId id="258" r:id="rId31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2" y="40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heme" Target="theme/theme1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6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5.xlsx"/></Relationships>
</file>

<file path=ppt/charts/_rels/chart7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4.xml"/><Relationship Id="rId1" Type="http://schemas.openxmlformats.org/officeDocument/2006/relationships/package" Target="../embeddings/Microsoft_Excel_Worksheet6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5.xml"/><Relationship Id="rId1" Type="http://schemas.openxmlformats.org/officeDocument/2006/relationships/package" Target="../embeddings/Microsoft_Excel_Worksheet7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6.xml"/><Relationship Id="rId1" Type="http://schemas.openxmlformats.org/officeDocument/2006/relationships/package" Target="../embeddings/Microsoft_Excel_Worksheet8.xlsx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7.xml"/><Relationship Id="rId1" Type="http://schemas.openxmlformats.org/officeDocument/2006/relationships/package" Target="../embeddings/Microsoft_Excel_Worksheet9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99FFCC"/>
                </a:gs>
                <a:gs pos="50000">
                  <a:srgbClr val="99FFCC"/>
                </a:gs>
                <a:gs pos="100000">
                  <a:srgbClr val="00CC99"/>
                </a:gs>
              </a:gsLst>
              <a:lin ang="8100000" scaled="1"/>
              <a:tileRect/>
            </a:gradFill>
          </c:spPr>
          <c:invertIfNegative val="1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Foglio1!$B$2:$B$9</c:f>
              <c:numCache>
                <c:formatCode>0%</c:formatCode>
                <c:ptCount val="8"/>
                <c:pt idx="0">
                  <c:v>0.9</c:v>
                </c:pt>
                <c:pt idx="1">
                  <c:v>0.48000000000000032</c:v>
                </c:pt>
                <c:pt idx="2">
                  <c:v>0.62000000000000088</c:v>
                </c:pt>
                <c:pt idx="3">
                  <c:v>0.1</c:v>
                </c:pt>
                <c:pt idx="4">
                  <c:v>0.48000000000000032</c:v>
                </c:pt>
                <c:pt idx="5">
                  <c:v>0.3800000000000005</c:v>
                </c:pt>
                <c:pt idx="6">
                  <c:v>0.76000000000000101</c:v>
                </c:pt>
                <c:pt idx="7">
                  <c:v>0.76000000000000101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655-4DEE-B67A-500A94E981F3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Foglio1!$C$2:$C$9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1-3655-4DEE-B67A-500A94E981F3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Foglio1!$A$2:$A$9</c:f>
              <c:strCache>
                <c:ptCount val="8"/>
                <c:pt idx="0">
                  <c:v>Diet</c:v>
                </c:pt>
                <c:pt idx="1">
                  <c:v>Nutraceuticals</c:v>
                </c:pt>
                <c:pt idx="2">
                  <c:v>Ω3 fatty acids</c:v>
                </c:pt>
                <c:pt idx="3">
                  <c:v>Statins + Nicotinic acid </c:v>
                </c:pt>
                <c:pt idx="4">
                  <c:v>Statins + Fibrates </c:v>
                </c:pt>
                <c:pt idx="5">
                  <c:v>Statins + bile acid Sequestrants</c:v>
                </c:pt>
                <c:pt idx="6">
                  <c:v>Statins + Ezetimibe</c:v>
                </c:pt>
                <c:pt idx="7">
                  <c:v>Statins alone</c:v>
                </c:pt>
              </c:strCache>
            </c:strRef>
          </c:cat>
          <c:val>
            <c:numRef>
              <c:f>Foglio1!$D$2:$D$9</c:f>
              <c:numCache>
                <c:formatCode>General</c:formatCode>
                <c:ptCount val="8"/>
              </c:numCache>
            </c:numRef>
          </c:val>
          <c:extLst>
            <c:ext xmlns:c16="http://schemas.microsoft.com/office/drawing/2014/chart" uri="{C3380CC4-5D6E-409C-BE32-E72D297353CC}">
              <c16:uniqueId val="{00000002-3655-4DEE-B67A-500A94E981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17678080"/>
        <c:axId val="117679616"/>
      </c:barChart>
      <c:catAx>
        <c:axId val="11767808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tx1"/>
                </a:solidFill>
              </a:defRPr>
            </a:pPr>
            <a:endParaRPr lang="it-IT"/>
          </a:p>
        </c:txPr>
        <c:crossAx val="117679616"/>
        <c:crosses val="autoZero"/>
        <c:auto val="1"/>
        <c:lblAlgn val="ctr"/>
        <c:lblOffset val="100"/>
        <c:noMultiLvlLbl val="0"/>
      </c:catAx>
      <c:valAx>
        <c:axId val="117679616"/>
        <c:scaling>
          <c:orientation val="minMax"/>
        </c:scaling>
        <c:delete val="0"/>
        <c:axPos val="b"/>
        <c:numFmt formatCode="0%" sourceLinked="1"/>
        <c:majorTickMark val="out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17678080"/>
        <c:crosses val="autoZero"/>
        <c:crossBetween val="between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0309539361526938"/>
          <c:y val="9.7390248092071568E-3"/>
          <c:w val="0.63118429848790802"/>
          <c:h val="0.8489762904591371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DEF5FA">
                    <a:lumMod val="75000"/>
                  </a:srgbClr>
                </a:gs>
                <a:gs pos="50000">
                  <a:srgbClr val="DEF5FA">
                    <a:lumMod val="50000"/>
                  </a:srgbClr>
                </a:gs>
                <a:gs pos="100000">
                  <a:srgbClr val="DEF5FA">
                    <a:lumMod val="25000"/>
                  </a:srgbClr>
                </a:gs>
              </a:gsLst>
              <a:lin ang="81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0.37000000000000038</c:v>
                </c:pt>
                <c:pt idx="1">
                  <c:v>0.37000000000000038</c:v>
                </c:pt>
                <c:pt idx="2">
                  <c:v>0.750000000000001</c:v>
                </c:pt>
                <c:pt idx="3">
                  <c:v>0.62000000000000088</c:v>
                </c:pt>
                <c:pt idx="4">
                  <c:v>0.37000000000000038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EB6-461F-8586-DEDF7E0FF087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1-8EB6-461F-8586-DEDF7E0FF087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HDL enhancers</c:v>
                </c:pt>
                <c:pt idx="1">
                  <c:v>CETP inhibitors</c:v>
                </c:pt>
                <c:pt idx="2">
                  <c:v>PCSK9 inhibitors</c:v>
                </c:pt>
                <c:pt idx="3">
                  <c:v>Lomitapide</c:v>
                </c:pt>
                <c:pt idx="4">
                  <c:v>Mipomersen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8EB6-461F-8586-DEDF7E0FF08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117270016"/>
        <c:axId val="117271552"/>
      </c:barChart>
      <c:catAx>
        <c:axId val="11727001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>
                <a:solidFill>
                  <a:schemeClr val="tx1"/>
                </a:solidFill>
              </a:defRPr>
            </a:pPr>
            <a:endParaRPr lang="it-IT"/>
          </a:p>
        </c:txPr>
        <c:crossAx val="117271552"/>
        <c:crosses val="autoZero"/>
        <c:auto val="1"/>
        <c:lblAlgn val="ctr"/>
        <c:lblOffset val="100"/>
        <c:noMultiLvlLbl val="0"/>
      </c:catAx>
      <c:valAx>
        <c:axId val="117271552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schemeClr val="tx1">
                <a:lumMod val="65000"/>
              </a:scheme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117270016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484175894555131"/>
          <c:y val="1.4813029245041017E-2"/>
          <c:w val="0.57961265274913565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99CC00"/>
                </a:gs>
                <a:gs pos="50000">
                  <a:srgbClr val="99FF33"/>
                </a:gs>
                <a:gs pos="100000">
                  <a:srgbClr val="CCFF99"/>
                </a:gs>
              </a:gsLst>
              <a:lin ang="18900000" scaled="1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Foglio1!$B$2:$B$4</c:f>
              <c:numCache>
                <c:formatCode>0%</c:formatCode>
                <c:ptCount val="3"/>
                <c:pt idx="0">
                  <c:v>0.33000000000000251</c:v>
                </c:pt>
                <c:pt idx="1">
                  <c:v>0.19</c:v>
                </c:pt>
                <c:pt idx="2">
                  <c:v>0.48000000000000032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8E-46E7-9B4E-3669F07921CD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Foglio1!$C$2:$C$4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1-FA8E-46E7-9B4E-3669F07921CD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Foglio1!$A$2:$A$4</c:f>
              <c:strCache>
                <c:ptCount val="3"/>
                <c:pt idx="0">
                  <c:v>Only in specific cases</c:v>
                </c:pt>
                <c:pt idx="1">
                  <c:v>No</c:v>
                </c:pt>
                <c:pt idx="2">
                  <c:v>Yes</c:v>
                </c:pt>
              </c:strCache>
            </c:strRef>
          </c:cat>
          <c:val>
            <c:numRef>
              <c:f>Foglio1!$D$2:$D$4</c:f>
              <c:numCache>
                <c:formatCode>General</c:formatCode>
                <c:ptCount val="3"/>
              </c:numCache>
            </c:numRef>
          </c:val>
          <c:extLst>
            <c:ext xmlns:c16="http://schemas.microsoft.com/office/drawing/2014/chart" uri="{C3380CC4-5D6E-409C-BE32-E72D297353CC}">
              <c16:uniqueId val="{00000002-FA8E-46E7-9B4E-3669F07921C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7310976"/>
        <c:axId val="117312512"/>
      </c:barChart>
      <c:catAx>
        <c:axId val="117310976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crossAx val="117312512"/>
        <c:crosses val="autoZero"/>
        <c:auto val="1"/>
        <c:lblAlgn val="ctr"/>
        <c:lblOffset val="100"/>
        <c:noMultiLvlLbl val="0"/>
      </c:catAx>
      <c:valAx>
        <c:axId val="117312512"/>
        <c:scaling>
          <c:orientation val="minMax"/>
          <c:max val="1"/>
          <c:min val="0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crossAx val="117310976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chemeClr val="tx1"/>
          </a:solidFill>
        </a:defRPr>
      </a:pPr>
      <a:endParaRPr lang="it-IT"/>
    </a:p>
  </c:txPr>
  <c:externalData r:id="rId1">
    <c:autoUpdate val="0"/>
  </c:externalData>
  <c:userShapes r:id="rId2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2826268591426608"/>
          <c:y val="0"/>
          <c:w val="0.48670264654418199"/>
          <c:h val="0.8468622427159545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</a:gradFill>
          </c:spPr>
          <c:invertIfNegative val="0"/>
          <c:dLbls>
            <c:dLbl>
              <c:idx val="0"/>
              <c:layout>
                <c:manualLayout>
                  <c:x val="1.3888888888889033E-3"/>
                  <c:y val="-9.875352830027460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209-4366-AC05-3AE59B4EA675}"/>
                </c:ext>
              </c:extLst>
            </c:dLbl>
            <c:dLbl>
              <c:idx val="1"/>
              <c:layout>
                <c:manualLayout>
                  <c:x val="2.7777777777778283E-2"/>
                  <c:y val="4.9376764150137389E-3"/>
                </c:manualLayout>
              </c:layout>
              <c:tx>
                <c:rich>
                  <a:bodyPr/>
                  <a:lstStyle/>
                  <a:p>
                    <a:r>
                      <a:rPr lang="en-US" i="1" dirty="0">
                        <a:solidFill>
                          <a:srgbClr val="D60093"/>
                        </a:solidFill>
                      </a:rPr>
                      <a:t>0%</a:t>
                    </a:r>
                    <a:endParaRPr lang="en-US" dirty="0">
                      <a:solidFill>
                        <a:srgbClr val="D60093"/>
                      </a:solidFill>
                    </a:endParaRP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1-9209-4366-AC05-3AE59B4EA675}"/>
                </c:ext>
              </c:extLst>
            </c:dLbl>
            <c:dLbl>
              <c:idx val="2"/>
              <c:layout>
                <c:manualLayout>
                  <c:x val="8.333333333333350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209-4366-AC05-3AE59B4EA675}"/>
                </c:ext>
              </c:extLst>
            </c:dLbl>
            <c:dLbl>
              <c:idx val="3"/>
              <c:layout>
                <c:manualLayout>
                  <c:x val="-4.1666666666666718E-3"/>
                  <c:y val="-9.875352830027358E-3"/>
                </c:manualLayout>
              </c:layout>
              <c:tx>
                <c:rich>
                  <a:bodyPr/>
                  <a:lstStyle/>
                  <a:p>
                    <a:r>
                      <a:rPr lang="en-US" i="0" dirty="0">
                        <a:solidFill>
                          <a:schemeClr val="bg1"/>
                        </a:solidFill>
                      </a:rPr>
                      <a:t>40%</a:t>
                    </a:r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3-9209-4366-AC05-3AE59B4EA6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i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Foglio1!$B$2:$B$7</c:f>
              <c:numCache>
                <c:formatCode>0%</c:formatCode>
                <c:ptCount val="6"/>
                <c:pt idx="0">
                  <c:v>0.2</c:v>
                </c:pt>
                <c:pt idx="1">
                  <c:v>0</c:v>
                </c:pt>
                <c:pt idx="2">
                  <c:v>0.1</c:v>
                </c:pt>
                <c:pt idx="3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209-4366-AC05-3AE59B4EA675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Foglio1!$C$2:$C$7</c:f>
              <c:numCache>
                <c:formatCode>General</c:formatCode>
                <c:ptCount val="6"/>
              </c:numCache>
            </c:numRef>
          </c:val>
          <c:extLst>
            <c:ext xmlns:c16="http://schemas.microsoft.com/office/drawing/2014/chart" uri="{C3380CC4-5D6E-409C-BE32-E72D297353CC}">
              <c16:uniqueId val="{00000005-9209-4366-AC05-3AE59B4EA675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spPr>
            <a:gradFill flip="none" rotWithShape="1">
              <a:gsLst>
                <a:gs pos="0">
                  <a:srgbClr val="660033"/>
                </a:gs>
                <a:gs pos="50000">
                  <a:srgbClr val="993366"/>
                </a:gs>
                <a:gs pos="100000">
                  <a:srgbClr val="CC3399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5"/>
              <c:layout>
                <c:manualLayout>
                  <c:x val="8.3333333333333506E-3"/>
                  <c:y val="-6.2673499063007924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209-4366-AC05-3AE59B4EA67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Foglio1!$A$2:$A$7</c:f>
              <c:strCache>
                <c:ptCount val="6"/>
                <c:pt idx="0">
                  <c:v>Other</c:v>
                </c:pt>
                <c:pt idx="1">
                  <c:v>Test non reimbursed</c:v>
                </c:pt>
                <c:pt idx="2">
                  <c:v>Test cost</c:v>
                </c:pt>
                <c:pt idx="3">
                  <c:v>Laboratory not performing the test</c:v>
                </c:pt>
                <c:pt idx="4">
                  <c:v>Not known as independent risk factor</c:v>
                </c:pt>
                <c:pt idx="5">
                  <c:v>Not considered relevant parameter</c:v>
                </c:pt>
              </c:strCache>
            </c:strRef>
          </c:cat>
          <c:val>
            <c:numRef>
              <c:f>Foglio1!$D$2:$D$7</c:f>
              <c:numCache>
                <c:formatCode>General</c:formatCode>
                <c:ptCount val="6"/>
                <c:pt idx="4" formatCode="0%">
                  <c:v>0.2</c:v>
                </c:pt>
                <c:pt idx="5" formatCode="0%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209-4366-AC05-3AE59B4EA675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17441664"/>
        <c:axId val="117443200"/>
      </c:barChart>
      <c:catAx>
        <c:axId val="11744166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000">
                <a:solidFill>
                  <a:schemeClr val="tx1"/>
                </a:solidFill>
              </a:defRPr>
            </a:pPr>
            <a:endParaRPr lang="it-IT"/>
          </a:p>
        </c:txPr>
        <c:crossAx val="117443200"/>
        <c:crosses val="autoZero"/>
        <c:auto val="1"/>
        <c:lblAlgn val="ctr"/>
        <c:lblOffset val="100"/>
        <c:noMultiLvlLbl val="0"/>
      </c:catAx>
      <c:valAx>
        <c:axId val="11744320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>
                <a:solidFill>
                  <a:schemeClr val="bg1"/>
                </a:solidFill>
              </a:defRPr>
            </a:pPr>
            <a:endParaRPr lang="it-IT"/>
          </a:p>
        </c:txPr>
        <c:crossAx val="117441664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2400" b="1">
          <a:solidFill>
            <a:srgbClr val="FFFF00"/>
          </a:solidFill>
        </a:defRPr>
      </a:pPr>
      <a:endParaRPr lang="it-IT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FF00"/>
                </a:gs>
                <a:gs pos="50000">
                  <a:srgbClr val="FFFF99"/>
                </a:gs>
                <a:gs pos="100000">
                  <a:srgbClr val="FFFFCC"/>
                </a:gs>
              </a:gsLst>
              <a:lin ang="18900000" scaled="1"/>
              <a:tileRect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Foglio1!$B$2:$B$3</c:f>
              <c:numCache>
                <c:formatCode>0%</c:formatCode>
                <c:ptCount val="2"/>
                <c:pt idx="0">
                  <c:v>0.3800000000000015</c:v>
                </c:pt>
                <c:pt idx="1">
                  <c:v>0.62000000000000288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BC7-40DC-B737-4ACA04743EA7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Foglio1!$C$2:$C$3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1-BBC7-40DC-B737-4ACA04743EA7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Foglio1!$A$2:$A$3</c:f>
              <c:strCache>
                <c:ptCount val="2"/>
                <c:pt idx="0">
                  <c:v>No</c:v>
                </c:pt>
                <c:pt idx="1">
                  <c:v>Yes</c:v>
                </c:pt>
              </c:strCache>
            </c:strRef>
          </c:cat>
          <c:val>
            <c:numRef>
              <c:f>Foglio1!$D$2:$D$3</c:f>
              <c:numCache>
                <c:formatCode>General</c:formatCode>
                <c:ptCount val="2"/>
              </c:numCache>
            </c:numRef>
          </c:val>
          <c:extLst>
            <c:ext xmlns:c16="http://schemas.microsoft.com/office/drawing/2014/chart" uri="{C3380CC4-5D6E-409C-BE32-E72D297353CC}">
              <c16:uniqueId val="{00000002-BBC7-40DC-B737-4ACA04743EA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581568"/>
        <c:axId val="123583104"/>
      </c:barChart>
      <c:catAx>
        <c:axId val="123581568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583104"/>
        <c:crosses val="autoZero"/>
        <c:auto val="1"/>
        <c:lblAlgn val="ctr"/>
        <c:lblOffset val="100"/>
        <c:noMultiLvlLbl val="0"/>
      </c:catAx>
      <c:valAx>
        <c:axId val="123583104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5815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35175809273840802"/>
          <c:y val="0"/>
          <c:w val="0.56834962817148516"/>
          <c:h val="0.85621794963043096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CA6A8"/>
                </a:gs>
                <a:gs pos="50000">
                  <a:srgbClr val="FFCCFF"/>
                </a:gs>
                <a:gs pos="100000">
                  <a:srgbClr val="2DA2BF">
                    <a:tint val="23500"/>
                    <a:satMod val="16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2"/>
              <c:layout>
                <c:manualLayout>
                  <c:x val="6.9444444444444735E-3"/>
                  <c:y val="-5.64962829578338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740F-4B1F-AC3F-56A14E03B3C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0.16</c:v>
                </c:pt>
                <c:pt idx="1">
                  <c:v>0.47000000000000008</c:v>
                </c:pt>
                <c:pt idx="2">
                  <c:v>0.05</c:v>
                </c:pt>
                <c:pt idx="3">
                  <c:v>0.21000000000000021</c:v>
                </c:pt>
                <c:pt idx="4">
                  <c:v>0.11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740F-4B1F-AC3F-56A14E03B3C4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740F-4B1F-AC3F-56A14E03B3C4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None of them</c:v>
                </c:pt>
                <c:pt idx="1">
                  <c:v>2nd Italian Consensus Conference guidelines</c:v>
                </c:pt>
                <c:pt idx="2">
                  <c:v>NHS guidelines</c:v>
                </c:pt>
                <c:pt idx="3">
                  <c:v>German guidelines</c:v>
                </c:pt>
                <c:pt idx="4">
                  <c:v>FDA guidelines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3-740F-4B1F-AC3F-56A14E03B3C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40"/>
        <c:overlap val="100"/>
        <c:axId val="123309440"/>
        <c:axId val="123315328"/>
      </c:barChart>
      <c:catAx>
        <c:axId val="123309440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315328"/>
        <c:crosses val="autoZero"/>
        <c:auto val="1"/>
        <c:lblAlgn val="ctr"/>
        <c:lblOffset val="100"/>
        <c:noMultiLvlLbl val="0"/>
      </c:catAx>
      <c:valAx>
        <c:axId val="123315328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309440"/>
        <c:crosses val="autoZero"/>
        <c:crossBetween val="between"/>
        <c:majorUnit val="0.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6645013123359602"/>
          <c:y val="0"/>
          <c:w val="0.48601520122485009"/>
          <c:h val="0.83821459964347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000099"/>
                </a:gs>
                <a:gs pos="50000">
                  <a:srgbClr val="0066FF"/>
                </a:gs>
                <a:gs pos="100000">
                  <a:srgbClr val="66CCFF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9.7222222222222224E-3"/>
                  <c:y val="-5.216505516351898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80D0-4452-9DC6-CDF7797E363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Foglio1!$B$2:$B$5</c:f>
              <c:numCache>
                <c:formatCode>0%</c:formatCode>
                <c:ptCount val="4"/>
                <c:pt idx="0">
                  <c:v>0.43000000000000038</c:v>
                </c:pt>
                <c:pt idx="1">
                  <c:v>7.0000000000000021E-2</c:v>
                </c:pt>
                <c:pt idx="2">
                  <c:v>0.29000000000000031</c:v>
                </c:pt>
                <c:pt idx="3">
                  <c:v>0.21000000000000021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80D0-4452-9DC6-CDF7797E363F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Foglio1!$C$2:$C$5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2-80D0-4452-9DC6-CDF7797E363F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Foglio1!$A$2:$A$5</c:f>
              <c:strCache>
                <c:ptCount val="4"/>
                <c:pt idx="0">
                  <c:v>Individualized treatment</c:v>
                </c:pt>
                <c:pt idx="1">
                  <c:v>Less than once every 2 weeks</c:v>
                </c:pt>
                <c:pt idx="2">
                  <c:v>Once every two weeks</c:v>
                </c:pt>
                <c:pt idx="3">
                  <c:v>Once a week</c:v>
                </c:pt>
              </c:strCache>
            </c:strRef>
          </c:cat>
          <c:val>
            <c:numRef>
              <c:f>Foglio1!$D$2:$D$5</c:f>
              <c:numCache>
                <c:formatCode>General</c:formatCode>
                <c:ptCount val="4"/>
              </c:numCache>
            </c:numRef>
          </c:val>
          <c:extLst>
            <c:ext xmlns:c16="http://schemas.microsoft.com/office/drawing/2014/chart" uri="{C3380CC4-5D6E-409C-BE32-E72D297353CC}">
              <c16:uniqueId val="{00000003-80D0-4452-9DC6-CDF7797E36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459072"/>
        <c:axId val="123460608"/>
      </c:barChart>
      <c:catAx>
        <c:axId val="12345907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460608"/>
        <c:crosses val="autoZero"/>
        <c:auto val="1"/>
        <c:lblAlgn val="ctr"/>
        <c:lblOffset val="100"/>
        <c:noMultiLvlLbl val="0"/>
      </c:catAx>
      <c:valAx>
        <c:axId val="123460608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123459072"/>
        <c:crosses val="autoZero"/>
        <c:crossBetween val="between"/>
        <c:majorUnit val="0.2"/>
        <c:minorUnit val="4.0000000000000022E-2"/>
      </c:valAx>
      <c:spPr>
        <a:noFill/>
      </c:spPr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329035433070928"/>
          <c:y val="2.7866566025210406E-2"/>
          <c:w val="0.76917497812773405"/>
          <c:h val="0.8428622892952469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FF0000"/>
                </a:gs>
                <a:gs pos="50000">
                  <a:srgbClr val="FF6600"/>
                </a:gs>
                <a:gs pos="100000">
                  <a:srgbClr val="464646">
                    <a:lumMod val="20000"/>
                    <a:lumOff val="80000"/>
                  </a:srgbClr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1"/>
              <c:layout>
                <c:manualLayout>
                  <c:x val="3.6111111111111219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400" b="1" i="0">
                      <a:solidFill>
                        <a:srgbClr val="FF33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5E5-428A-9C3C-56B1E5366A1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4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Foglio1!$B$2:$B$6</c:f>
              <c:numCache>
                <c:formatCode>0%</c:formatCode>
                <c:ptCount val="5"/>
                <c:pt idx="0">
                  <c:v>0.23</c:v>
                </c:pt>
                <c:pt idx="1">
                  <c:v>0</c:v>
                </c:pt>
                <c:pt idx="2">
                  <c:v>0.70000000000000162</c:v>
                </c:pt>
                <c:pt idx="3">
                  <c:v>0.62000000000000388</c:v>
                </c:pt>
                <c:pt idx="4">
                  <c:v>0.62000000000000388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5E5-428A-9C3C-56B1E5366A18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Foglio1!$C$2:$C$6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2-65E5-428A-9C3C-56B1E5366A18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Foglio1!$A$2:$A$6</c:f>
              <c:strCache>
                <c:ptCount val="5"/>
                <c:pt idx="0">
                  <c:v>Miltenyi</c:v>
                </c:pt>
                <c:pt idx="1">
                  <c:v>Lipopak</c:v>
                </c:pt>
                <c:pt idx="2">
                  <c:v>Kaneka</c:v>
                </c:pt>
                <c:pt idx="3">
                  <c:v>Fresenius</c:v>
                </c:pt>
                <c:pt idx="4">
                  <c:v>B.Braun</c:v>
                </c:pt>
              </c:strCache>
            </c:strRef>
          </c:cat>
          <c:val>
            <c:numRef>
              <c:f>Foglio1!$D$2:$D$6</c:f>
              <c:numCache>
                <c:formatCode>General</c:formatCode>
                <c:ptCount val="5"/>
              </c:numCache>
            </c:numRef>
          </c:val>
          <c:extLst>
            <c:ext xmlns:c16="http://schemas.microsoft.com/office/drawing/2014/chart" uri="{C3380CC4-5D6E-409C-BE32-E72D297353CC}">
              <c16:uniqueId val="{00000003-65E5-428A-9C3C-56B1E5366A1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635584"/>
        <c:axId val="123637120"/>
      </c:barChart>
      <c:catAx>
        <c:axId val="123635584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2400" b="1">
                <a:solidFill>
                  <a:schemeClr val="tx1"/>
                </a:solidFill>
              </a:defRPr>
            </a:pPr>
            <a:endParaRPr lang="it-IT"/>
          </a:p>
        </c:txPr>
        <c:crossAx val="123637120"/>
        <c:crosses val="autoZero"/>
        <c:auto val="1"/>
        <c:lblAlgn val="ctr"/>
        <c:lblOffset val="100"/>
        <c:noMultiLvlLbl val="0"/>
      </c:catAx>
      <c:valAx>
        <c:axId val="123637120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400" b="1">
                <a:solidFill>
                  <a:schemeClr val="bg1"/>
                </a:solidFill>
              </a:defRPr>
            </a:pPr>
            <a:endParaRPr lang="it-IT"/>
          </a:p>
        </c:txPr>
        <c:crossAx val="123635584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8558643946969177"/>
          <c:y val="0"/>
          <c:w val="0.48149499592638151"/>
          <c:h val="0.86318914301871164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>
              <a:gsLst>
                <a:gs pos="0">
                  <a:srgbClr val="008000"/>
                </a:gs>
                <a:gs pos="50000">
                  <a:srgbClr val="00CC00"/>
                </a:gs>
                <a:gs pos="100000">
                  <a:srgbClr val="66FF33"/>
                </a:gs>
              </a:gsLst>
              <a:lin ang="18900000" scaled="1"/>
            </a:gra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Other</c:v>
                </c:pt>
                <c:pt idx="1">
                  <c:v>Unclear clinical benefit</c:v>
                </c:pt>
                <c:pt idx="2">
                  <c:v>Clinical inconvenience (venous access, etc)</c:v>
                </c:pt>
                <c:pt idx="3">
                  <c:v>Time commitment for patient</c:v>
                </c:pt>
                <c:pt idx="4">
                  <c:v>Patient fatigue associated with the procedure</c:v>
                </c:pt>
                <c:pt idx="5">
                  <c:v>Patient discomfort/pain associated with the procedure</c:v>
                </c:pt>
                <c:pt idx="6">
                  <c:v>Local difficulty to have convenient access to a centre with a lipoprotein apheresis device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0.27</c:v>
                </c:pt>
                <c:pt idx="1">
                  <c:v>0.18000000000000019</c:v>
                </c:pt>
                <c:pt idx="2">
                  <c:v>9.0000000000000024E-2</c:v>
                </c:pt>
                <c:pt idx="3">
                  <c:v>0.18000000000000019</c:v>
                </c:pt>
                <c:pt idx="4">
                  <c:v>0.18000000000000019</c:v>
                </c:pt>
                <c:pt idx="5">
                  <c:v>0.36000000000000032</c:v>
                </c:pt>
                <c:pt idx="6">
                  <c:v>0.45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D80-413B-8580-11FD873523D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980032"/>
        <c:axId val="123990016"/>
      </c:barChart>
      <c:catAx>
        <c:axId val="12398003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600" b="1">
                <a:solidFill>
                  <a:schemeClr val="tx1"/>
                </a:solidFill>
              </a:defRPr>
            </a:pPr>
            <a:endParaRPr lang="it-IT"/>
          </a:p>
        </c:txPr>
        <c:crossAx val="123990016"/>
        <c:crosses val="autoZero"/>
        <c:auto val="1"/>
        <c:lblAlgn val="ctr"/>
        <c:lblOffset val="100"/>
        <c:noMultiLvlLbl val="0"/>
      </c:catAx>
      <c:valAx>
        <c:axId val="123990016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1800" b="1">
                <a:solidFill>
                  <a:schemeClr val="bg1"/>
                </a:solidFill>
              </a:defRPr>
            </a:pPr>
            <a:endParaRPr lang="it-IT"/>
          </a:p>
        </c:txPr>
        <c:crossAx val="123980032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it-IT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45483880661711501"/>
          <c:y val="0"/>
          <c:w val="0.48802910787690451"/>
          <c:h val="0.8592622789815780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Foglio1!$B$1</c:f>
              <c:strCache>
                <c:ptCount val="1"/>
                <c:pt idx="0">
                  <c:v>Serie 1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0"/>
              <c:layout>
                <c:manualLayout>
                  <c:x val="2.8912998737845139E-3"/>
                  <c:y val="-5.154120374278329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CFF-4CDE-9E70-2135081D90E8}"/>
                </c:ext>
              </c:extLst>
            </c:dLbl>
            <c:dLbl>
              <c:idx val="1"/>
              <c:layout>
                <c:manualLayout>
                  <c:x val="0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CFF-4CDE-9E70-2135081D90E8}"/>
                </c:ext>
              </c:extLst>
            </c:dLbl>
            <c:dLbl>
              <c:idx val="4"/>
              <c:layout>
                <c:manualLayout>
                  <c:x val="1.4456499368922621E-3"/>
                  <c:y val="-1.288530093569609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CFF-4CDE-9E70-2135081D90E8}"/>
                </c:ext>
              </c:extLst>
            </c:dLbl>
            <c:dLbl>
              <c:idx val="5"/>
              <c:layout>
                <c:manualLayout>
                  <c:x val="1.8793449179599301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CFF-4CDE-9E70-2135081D90E8}"/>
                </c:ext>
              </c:extLst>
            </c:dLbl>
            <c:dLbl>
              <c:idx val="6"/>
              <c:layout>
                <c:manualLayout>
                  <c:x val="2.0239099116491601E-2"/>
                  <c:y val="2.5770601871392112E-3"/>
                </c:manualLayout>
              </c:layout>
              <c:spPr/>
              <c:txPr>
                <a:bodyPr/>
                <a:lstStyle/>
                <a:p>
                  <a:pPr>
                    <a:defRPr sz="2000" b="1" i="0">
                      <a:solidFill>
                        <a:srgbClr val="FFFF00"/>
                      </a:solidFill>
                    </a:defRPr>
                  </a:pPr>
                  <a:endParaRPr lang="it-IT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CFF-4CDE-9E70-2135081D90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 i="0">
                    <a:solidFill>
                      <a:schemeClr val="bg1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Foglio1!$B$2:$B$8</c:f>
              <c:numCache>
                <c:formatCode>0%</c:formatCode>
                <c:ptCount val="7"/>
                <c:pt idx="0">
                  <c:v>0.55000000000000004</c:v>
                </c:pt>
                <c:pt idx="1">
                  <c:v>0.73000000000000165</c:v>
                </c:pt>
                <c:pt idx="2">
                  <c:v>0.18000000000000022</c:v>
                </c:pt>
                <c:pt idx="4">
                  <c:v>9.0000000000000024E-2</c:v>
                </c:pt>
                <c:pt idx="5">
                  <c:v>0</c:v>
                </c:pt>
                <c:pt idx="6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9CFF-4CDE-9E70-2135081D90E8}"/>
            </c:ext>
          </c:extLst>
        </c:ser>
        <c:ser>
          <c:idx val="1"/>
          <c:order val="1"/>
          <c:tx>
            <c:strRef>
              <c:f>Foglio1!$C$1</c:f>
              <c:strCache>
                <c:ptCount val="1"/>
                <c:pt idx="0">
                  <c:v>Colonna2</c:v>
                </c:pt>
              </c:strCache>
            </c:strRef>
          </c:tx>
          <c:spPr>
            <a:gradFill flip="none" rotWithShape="1">
              <a:gsLst>
                <a:gs pos="0">
                  <a:srgbClr val="CC9900"/>
                </a:gs>
                <a:gs pos="50000">
                  <a:srgbClr val="FFFF00"/>
                </a:gs>
                <a:gs pos="100000">
                  <a:srgbClr val="FFFF66"/>
                </a:gs>
              </a:gsLst>
              <a:lin ang="18900000" scaled="1"/>
              <a:tileRect/>
            </a:gradFill>
          </c:spPr>
          <c:invertIfNegative val="0"/>
          <c:dLbls>
            <c:dLbl>
              <c:idx val="3"/>
              <c:layout>
                <c:manualLayout>
                  <c:x val="2.7467348800953289E-2"/>
                  <c:y val="-4.7245557646173142E-17"/>
                </c:manualLayout>
              </c:layout>
              <c:tx>
                <c:rich>
                  <a:bodyPr/>
                  <a:lstStyle/>
                  <a:p>
                    <a:r>
                      <a:rPr lang="en-US" sz="2000" dirty="0">
                        <a:solidFill>
                          <a:srgbClr val="FFFF00"/>
                        </a:solidFill>
                      </a:rPr>
                      <a:t>0%</a:t>
                    </a:r>
                    <a:endParaRPr lang="en-US" dirty="0"/>
                  </a:p>
                </c:rich>
              </c:tx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showDataLabelsRange val="0"/>
                </c:ext>
                <c:ext xmlns:c16="http://schemas.microsoft.com/office/drawing/2014/chart" uri="{C3380CC4-5D6E-409C-BE32-E72D297353CC}">
                  <c16:uniqueId val="{00000006-9CFF-4CDE-9E70-2135081D90E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2000" b="1">
                    <a:solidFill>
                      <a:srgbClr val="FFFF00"/>
                    </a:solidFill>
                  </a:defRPr>
                </a:pPr>
                <a:endParaRPr lang="it-IT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Foglio1!$C$2:$C$8</c:f>
              <c:numCache>
                <c:formatCode>General</c:formatCode>
                <c:ptCount val="7"/>
                <c:pt idx="3" formatCode="0%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7-9CFF-4CDE-9E70-2135081D90E8}"/>
            </c:ext>
          </c:extLst>
        </c:ser>
        <c:ser>
          <c:idx val="2"/>
          <c:order val="2"/>
          <c:tx>
            <c:strRef>
              <c:f>Foglio1!$D$1</c:f>
              <c:strCache>
                <c:ptCount val="1"/>
                <c:pt idx="0">
                  <c:v>Colonna1</c:v>
                </c:pt>
              </c:strCache>
            </c:strRef>
          </c:tx>
          <c:invertIfNegative val="0"/>
          <c:cat>
            <c:strRef>
              <c:f>Foglio1!$A$2:$A$8</c:f>
              <c:strCache>
                <c:ptCount val="7"/>
                <c:pt idx="0">
                  <c:v>All above are meaningless after the advent of novel lipid-lowering drugs</c:v>
                </c:pt>
                <c:pt idx="1">
                  <c:v>All above are useless after the advent of lipoprotein apheresis</c:v>
                </c:pt>
                <c:pt idx="2">
                  <c:v>All above are not ethically acceptable </c:v>
                </c:pt>
                <c:pt idx="3">
                  <c:v>Liver-heart transplantation</c:v>
                </c:pt>
                <c:pt idx="4">
                  <c:v>Liver transplantation</c:v>
                </c:pt>
                <c:pt idx="5">
                  <c:v>Porta-caval shunt</c:v>
                </c:pt>
                <c:pt idx="6">
                  <c:v>Ileo-ileal by-pass</c:v>
                </c:pt>
              </c:strCache>
            </c:strRef>
          </c:cat>
          <c:val>
            <c:numRef>
              <c:f>Foglio1!$D$2:$D$8</c:f>
              <c:numCache>
                <c:formatCode>General</c:formatCode>
                <c:ptCount val="7"/>
              </c:numCache>
            </c:numRef>
          </c:val>
          <c:extLst>
            <c:ext xmlns:c16="http://schemas.microsoft.com/office/drawing/2014/chart" uri="{C3380CC4-5D6E-409C-BE32-E72D297353CC}">
              <c16:uniqueId val="{00000008-9CFF-4CDE-9E70-2135081D90E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3727232"/>
        <c:axId val="123802752"/>
      </c:barChart>
      <c:catAx>
        <c:axId val="123727232"/>
        <c:scaling>
          <c:orientation val="minMax"/>
        </c:scaling>
        <c:delete val="0"/>
        <c:axPos val="l"/>
        <c:numFmt formatCode="General" sourceLinked="0"/>
        <c:majorTickMark val="out"/>
        <c:minorTickMark val="none"/>
        <c:tickLblPos val="nextTo"/>
        <c:txPr>
          <a:bodyPr/>
          <a:lstStyle/>
          <a:p>
            <a:pPr>
              <a:defRPr sz="1800" b="1">
                <a:solidFill>
                  <a:schemeClr val="tx1"/>
                </a:solidFill>
              </a:defRPr>
            </a:pPr>
            <a:endParaRPr lang="it-IT"/>
          </a:p>
        </c:txPr>
        <c:crossAx val="123802752"/>
        <c:crosses val="autoZero"/>
        <c:auto val="1"/>
        <c:lblAlgn val="ctr"/>
        <c:lblOffset val="100"/>
        <c:noMultiLvlLbl val="0"/>
      </c:catAx>
      <c:valAx>
        <c:axId val="123802752"/>
        <c:scaling>
          <c:orientation val="minMax"/>
          <c:max val="1"/>
        </c:scaling>
        <c:delete val="0"/>
        <c:axPos val="b"/>
        <c:numFmt formatCode="0%" sourceLinked="1"/>
        <c:majorTickMark val="none"/>
        <c:minorTickMark val="none"/>
        <c:tickLblPos val="nextTo"/>
        <c:spPr>
          <a:ln>
            <a:solidFill>
              <a:prstClr val="white">
                <a:lumMod val="65000"/>
              </a:prstClr>
            </a:solidFill>
          </a:ln>
        </c:spPr>
        <c:txPr>
          <a:bodyPr/>
          <a:lstStyle/>
          <a:p>
            <a:pPr>
              <a:defRPr sz="2000" b="1">
                <a:solidFill>
                  <a:schemeClr val="bg1"/>
                </a:solidFill>
              </a:defRPr>
            </a:pPr>
            <a:endParaRPr lang="it-IT"/>
          </a:p>
        </c:txPr>
        <c:crossAx val="123727232"/>
        <c:crosses val="autoZero"/>
        <c:crossBetween val="between"/>
        <c:majorUnit val="0.2"/>
        <c:minorUnit val="4.0000000000000022E-2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it-IT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0.5431</cdr:x>
      <cdr:y>0.03891</cdr:y>
    </cdr:from>
    <cdr:to>
      <cdr:x>0.60345</cdr:x>
      <cdr:y>0.13554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36504" y="202952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0.5431</cdr:x>
      <cdr:y>0.56349</cdr:y>
    </cdr:from>
    <cdr:to>
      <cdr:x>0.60345</cdr:x>
      <cdr:y>0.66013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4536504" y="29392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0.69828</cdr:x>
      <cdr:y>0.21837</cdr:y>
    </cdr:from>
    <cdr:to>
      <cdr:x>0.75862</cdr:x>
      <cdr:y>0.31501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5832648" y="1139056"/>
          <a:ext cx="504056" cy="50405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5</a:t>
          </a:r>
        </a:p>
      </cdr:txBody>
    </cdr:sp>
  </cdr:relSizeAnchor>
  <cdr:relSizeAnchor xmlns:cdr="http://schemas.openxmlformats.org/drawingml/2006/chartDrawing">
    <cdr:from>
      <cdr:x>0.78448</cdr:x>
      <cdr:y>0.39784</cdr:y>
    </cdr:from>
    <cdr:to>
      <cdr:x>0.86011</cdr:x>
      <cdr:y>0.47906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552728" y="2075160"/>
          <a:ext cx="631745" cy="42366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6</a:t>
          </a:r>
        </a:p>
      </cdr:txBody>
    </cdr:sp>
  </cdr:relSizeAnchor>
  <cdr:relSizeAnchor xmlns:cdr="http://schemas.openxmlformats.org/drawingml/2006/chartDrawing">
    <cdr:from>
      <cdr:x>0.5431</cdr:x>
      <cdr:y>0.72915</cdr:y>
    </cdr:from>
    <cdr:to>
      <cdr:x>0.68706</cdr:x>
      <cdr:y>0.94587</cdr:y>
    </cdr:to>
    <cdr:sp macro="" textlink="">
      <cdr:nvSpPr>
        <cdr:cNvPr id="7" name="CasellaDiTesto 6"/>
        <cdr:cNvSpPr txBox="1"/>
      </cdr:nvSpPr>
      <cdr:spPr>
        <a:xfrm xmlns:a="http://schemas.openxmlformats.org/drawingml/2006/main">
          <a:off x="4536504" y="3803352"/>
          <a:ext cx="1202432" cy="113042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0.69748</cdr:x>
      <cdr:y>0.20997</cdr:y>
    </cdr:from>
    <cdr:to>
      <cdr:x>0.80419</cdr:x>
      <cdr:y>0.38773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976664" y="108012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1100" dirty="0"/>
            <a:t>10</a:t>
          </a:r>
        </a:p>
      </cdr:txBody>
    </cdr:sp>
  </cdr:relSizeAnchor>
  <cdr:relSizeAnchor xmlns:cdr="http://schemas.openxmlformats.org/drawingml/2006/chartDrawing">
    <cdr:from>
      <cdr:x>0.65546</cdr:x>
      <cdr:y>0.11198</cdr:y>
    </cdr:from>
    <cdr:to>
      <cdr:x>0.76217</cdr:x>
      <cdr:y>0.28974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616624" y="57606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10</a:t>
          </a:r>
        </a:p>
      </cdr:txBody>
    </cdr:sp>
  </cdr:relSizeAnchor>
  <cdr:relSizeAnchor xmlns:cdr="http://schemas.openxmlformats.org/drawingml/2006/chartDrawing">
    <cdr:from>
      <cdr:x>0.48739</cdr:x>
      <cdr:y>0.39195</cdr:y>
    </cdr:from>
    <cdr:to>
      <cdr:x>0.59411</cdr:x>
      <cdr:y>0.5697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176464" y="201622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4</a:t>
          </a:r>
        </a:p>
      </cdr:txBody>
    </cdr:sp>
  </cdr:relSizeAnchor>
  <cdr:relSizeAnchor xmlns:cdr="http://schemas.openxmlformats.org/drawingml/2006/chartDrawing">
    <cdr:from>
      <cdr:x>0.56303</cdr:x>
      <cdr:y>0.65791</cdr:y>
    </cdr:from>
    <cdr:to>
      <cdr:x>0.66974</cdr:x>
      <cdr:y>0.83567</cdr:y>
    </cdr:to>
    <cdr:sp macro="" textlink="">
      <cdr:nvSpPr>
        <cdr:cNvPr id="5" name="CasellaDiTesto 4"/>
        <cdr:cNvSpPr txBox="1"/>
      </cdr:nvSpPr>
      <cdr:spPr>
        <a:xfrm xmlns:a="http://schemas.openxmlformats.org/drawingml/2006/main">
          <a:off x="4824536" y="3384376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7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0.38975</cdr:x>
      <cdr:y>0.38147</cdr:y>
    </cdr:from>
    <cdr:to>
      <cdr:x>0.44488</cdr:x>
      <cdr:y>0.47757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3563888" y="1715120"/>
          <a:ext cx="504056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1</a:t>
          </a:r>
        </a:p>
      </cdr:txBody>
    </cdr:sp>
  </cdr:relSizeAnchor>
</c:userShapes>
</file>

<file path=ppt/drawings/drawing4.xml><?xml version="1.0" encoding="utf-8"?>
<c:userShapes xmlns:c="http://schemas.openxmlformats.org/drawingml/2006/chart">
  <cdr:relSizeAnchor xmlns:cdr="http://schemas.openxmlformats.org/drawingml/2006/chartDrawing">
    <cdr:from>
      <cdr:x>0.57087</cdr:x>
      <cdr:y>0.07394</cdr:y>
    </cdr:from>
    <cdr:to>
      <cdr:x>0.67087</cdr:x>
      <cdr:y>0.26174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5220072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3</a:t>
          </a:r>
        </a:p>
      </cdr:txBody>
    </cdr:sp>
  </cdr:relSizeAnchor>
  <cdr:relSizeAnchor xmlns:cdr="http://schemas.openxmlformats.org/drawingml/2006/chartDrawing">
    <cdr:from>
      <cdr:x>0.60237</cdr:x>
      <cdr:y>0.28098</cdr:y>
    </cdr:from>
    <cdr:to>
      <cdr:x>0.70237</cdr:x>
      <cdr:y>0.46878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5508104" y="1368152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4</a:t>
          </a:r>
        </a:p>
      </cdr:txBody>
    </cdr:sp>
  </cdr:relSizeAnchor>
  <cdr:relSizeAnchor xmlns:cdr="http://schemas.openxmlformats.org/drawingml/2006/chartDrawing">
    <cdr:from>
      <cdr:x>0.50787</cdr:x>
      <cdr:y>0.50281</cdr:y>
    </cdr:from>
    <cdr:to>
      <cdr:x>0.60787</cdr:x>
      <cdr:y>0.66103</cdr:y>
    </cdr:to>
    <cdr:sp macro="" textlink="">
      <cdr:nvSpPr>
        <cdr:cNvPr id="4" name="CasellaDiTesto 3"/>
        <cdr:cNvSpPr txBox="1"/>
      </cdr:nvSpPr>
      <cdr:spPr>
        <a:xfrm xmlns:a="http://schemas.openxmlformats.org/drawingml/2006/main">
          <a:off x="4644008" y="2448272"/>
          <a:ext cx="914400" cy="77038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1</a:t>
          </a:r>
        </a:p>
      </cdr:txBody>
    </cdr:sp>
  </cdr:relSizeAnchor>
  <cdr:relSizeAnchor xmlns:cdr="http://schemas.openxmlformats.org/drawingml/2006/chartDrawing">
    <cdr:from>
      <cdr:x>0.68112</cdr:x>
      <cdr:y>0.70985</cdr:y>
    </cdr:from>
    <cdr:to>
      <cdr:x>0.78112</cdr:x>
      <cdr:y>0.89765</cdr:y>
    </cdr:to>
    <cdr:sp macro="" textlink="">
      <cdr:nvSpPr>
        <cdr:cNvPr id="6" name="CasellaDiTesto 5"/>
        <cdr:cNvSpPr txBox="1"/>
      </cdr:nvSpPr>
      <cdr:spPr>
        <a:xfrm xmlns:a="http://schemas.openxmlformats.org/drawingml/2006/main">
          <a:off x="6228184" y="3456384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6</a:t>
          </a:r>
        </a:p>
      </cdr:txBody>
    </cdr:sp>
  </cdr:relSizeAnchor>
</c:userShapes>
</file>

<file path=ppt/drawings/drawing5.xml><?xml version="1.0" encoding="utf-8"?>
<c:userShapes xmlns:c="http://schemas.openxmlformats.org/drawingml/2006/chart">
  <cdr:relSizeAnchor xmlns:cdr="http://schemas.openxmlformats.org/drawingml/2006/chartDrawing">
    <cdr:from>
      <cdr:x>0.17713</cdr:x>
      <cdr:y>0.07182</cdr:y>
    </cdr:from>
    <cdr:to>
      <cdr:x>0.789</cdr:x>
      <cdr:y>0.87619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1619672" y="360040"/>
          <a:ext cx="5594920" cy="40324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>
              <a:solidFill>
                <a:srgbClr val="FFFF00"/>
              </a:solidFill>
            </a:rPr>
            <a:t>					8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			        9		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pPr>
            <a:lnSpc>
              <a:spcPct val="150000"/>
            </a:lnSpc>
          </a:pPr>
          <a:r>
            <a:rPr lang="it-IT" sz="2400" b="1" i="1" dirty="0">
              <a:solidFill>
                <a:srgbClr val="FFFF00"/>
              </a:solidFill>
            </a:rPr>
            <a:t>         0	</a:t>
          </a:r>
        </a:p>
        <a:p xmlns:a="http://schemas.openxmlformats.org/drawingml/2006/main">
          <a:endParaRPr lang="it-IT" sz="24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400" b="1" i="1" dirty="0">
              <a:solidFill>
                <a:srgbClr val="FFFF00"/>
              </a:solidFill>
            </a:rPr>
            <a:t>		3</a:t>
          </a:r>
        </a:p>
      </cdr:txBody>
    </cdr:sp>
  </cdr:relSizeAnchor>
</c:userShapes>
</file>

<file path=ppt/drawings/drawing6.xml><?xml version="1.0" encoding="utf-8"?>
<c:userShapes xmlns:c="http://schemas.openxmlformats.org/drawingml/2006/chart">
  <cdr:relSizeAnchor xmlns:cdr="http://schemas.openxmlformats.org/drawingml/2006/chartDrawing">
    <cdr:from>
      <cdr:x>0.75379</cdr:x>
      <cdr:y>0</cdr:y>
    </cdr:from>
    <cdr:to>
      <cdr:x>0.77517</cdr:x>
      <cdr:y>0.11073</cdr:y>
    </cdr:to>
    <cdr:sp macro="" textlink="">
      <cdr:nvSpPr>
        <cdr:cNvPr id="2" name="CasellaDiTesto 4"/>
        <cdr:cNvSpPr txBox="1"/>
      </cdr:nvSpPr>
      <cdr:spPr>
        <a:xfrm xmlns:a="http://schemas.openxmlformats.org/drawingml/2006/main">
          <a:off x="6513469" y="0"/>
          <a:ext cx="184731" cy="523220"/>
        </a:xfrm>
        <a:prstGeom xmlns:a="http://schemas.openxmlformats.org/drawingml/2006/main" prst="rect">
          <a:avLst/>
        </a:prstGeom>
        <a:noFill xmlns:a="http://schemas.openxmlformats.org/drawingml/2006/main"/>
      </cdr:spPr>
      <cdr:txBody>
        <a:bodyPr xmlns:a="http://schemas.openxmlformats.org/drawingml/2006/main" wrap="none" rtlCol="0">
          <a:spAutoFit/>
        </a:bodyPr>
        <a:lstStyle xmlns:a="http://schemas.openxmlformats.org/drawingml/2006/main">
          <a:defPPr>
            <a:defRPr lang="it-IT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ysClr val="window" lastClr="FFFFFF"/>
              </a:solidFill>
              <a:latin typeface="Arial" charset="0"/>
            </a:defRPr>
          </a:lvl5pPr>
          <a:lvl6pPr marL="22860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6pPr>
          <a:lvl7pPr marL="27432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7pPr>
          <a:lvl8pPr marL="32004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8pPr>
          <a:lvl9pPr marL="3657600" algn="l" defTabSz="914400" rtl="0" eaLnBrk="1" latinLnBrk="0" hangingPunct="1">
            <a:defRPr kern="1200">
              <a:solidFill>
                <a:sysClr val="window" lastClr="FFFFFF"/>
              </a:solidFill>
              <a:latin typeface="Arial" charset="0"/>
            </a:defRPr>
          </a:lvl9pPr>
        </a:lstStyle>
        <a:p xmlns:a="http://schemas.openxmlformats.org/drawingml/2006/main">
          <a:endParaRPr lang="it-IT" sz="2800" b="1" i="1" dirty="0">
            <a:solidFill>
              <a:srgbClr val="FF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rbel"/>
          </a:endParaRPr>
        </a:p>
      </cdr:txBody>
    </cdr:sp>
  </cdr:relSizeAnchor>
  <cdr:relSizeAnchor xmlns:cdr="http://schemas.openxmlformats.org/drawingml/2006/chartDrawing">
    <cdr:from>
      <cdr:x>0.72432</cdr:x>
      <cdr:y>0.07505</cdr:y>
    </cdr:from>
    <cdr:to>
      <cdr:x>0.82884</cdr:x>
      <cdr:y>0.26567</cdr:y>
    </cdr:to>
    <cdr:sp macro="" textlink="">
      <cdr:nvSpPr>
        <cdr:cNvPr id="3" name="CasellaDiTesto 2"/>
        <cdr:cNvSpPr txBox="1"/>
      </cdr:nvSpPr>
      <cdr:spPr>
        <a:xfrm xmlns:a="http://schemas.openxmlformats.org/drawingml/2006/main">
          <a:off x="6336704" y="360040"/>
          <a:ext cx="914400" cy="91440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endParaRPr lang="it-IT" sz="1100" dirty="0"/>
        </a:p>
      </cdr:txBody>
    </cdr:sp>
  </cdr:relSizeAnchor>
</c:userShapes>
</file>

<file path=ppt/drawings/drawing7.xml><?xml version="1.0" encoding="utf-8"?>
<c:userShapes xmlns:c="http://schemas.openxmlformats.org/drawingml/2006/chart">
  <cdr:relSizeAnchor xmlns:cdr="http://schemas.openxmlformats.org/drawingml/2006/chartDrawing">
    <cdr:from>
      <cdr:x>0.51235</cdr:x>
      <cdr:y>0.02657</cdr:y>
    </cdr:from>
    <cdr:to>
      <cdr:x>0.8894</cdr:x>
      <cdr:y>0.88866</cdr:y>
    </cdr:to>
    <cdr:sp macro="" textlink="">
      <cdr:nvSpPr>
        <cdr:cNvPr id="2" name="CasellaDiTesto 1"/>
        <cdr:cNvSpPr txBox="1"/>
      </cdr:nvSpPr>
      <cdr:spPr>
        <a:xfrm xmlns:a="http://schemas.openxmlformats.org/drawingml/2006/main">
          <a:off x="4501008" y="130944"/>
          <a:ext cx="3312368" cy="424847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1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0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2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                                             8</a:t>
          </a:r>
        </a:p>
        <a:p xmlns:a="http://schemas.openxmlformats.org/drawingml/2006/main">
          <a:endParaRPr lang="it-IT" sz="2000" b="1" i="1" dirty="0">
            <a:solidFill>
              <a:srgbClr val="FFFF00"/>
            </a:solidFill>
          </a:endParaRPr>
        </a:p>
        <a:p xmlns:a="http://schemas.openxmlformats.org/drawingml/2006/main">
          <a:r>
            <a:rPr lang="it-IT" sz="2000" b="1" i="1" dirty="0">
              <a:solidFill>
                <a:srgbClr val="FFFF00"/>
              </a:solidFill>
            </a:rPr>
            <a:t>                                     6</a:t>
          </a:r>
        </a:p>
      </cdr:txBody>
    </cdr: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1BFA1AB-88A4-4154-AAF3-1CBE95F46B7D}" type="datetimeFigureOut">
              <a:rPr lang="de-DE" smtClean="0"/>
              <a:t>01.09.2025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Textmasterformate durch Klicken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5ED306-4523-4236-A792-AC0CD55864F7}" type="slidenum">
              <a:rPr lang="de-DE" smtClean="0"/>
              <a:t>‹N›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9865500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952500" y="685800"/>
            <a:ext cx="4953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fld id="{71400D33-12E7-49A7-B5EE-4EDE76FD754B}" type="slidenum">
              <a:rPr smtClean="0">
                <a:solidFill>
                  <a:prstClr val="black"/>
                </a:solidFill>
              </a:rPr>
              <a:pPr/>
              <a:t>9</a:t>
            </a:fld>
            <a:endParaRPr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it-IT" sz="120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z="1200" noProof="0" dirty="0"/>
              <a:t> </a:t>
            </a:r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14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it-IT" sz="120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15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16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17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pitchFamily="34" charset="0"/>
              <a:buNone/>
            </a:pPr>
            <a:endParaRPr lang="en-US" sz="1200" noProof="0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18</a:t>
            </a:fld>
            <a:endParaRPr lang="it-IT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19</a:t>
            </a:fld>
            <a:endParaRPr lang="it-IT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21</a:t>
            </a:fld>
            <a:endParaRPr lang="it-IT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>
          <a:xfrm>
            <a:off x="952500" y="685800"/>
            <a:ext cx="4953000" cy="3429000"/>
          </a:xfrm>
        </p:spPr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noProof="0" dirty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4476729-C529-4CD2-AB33-BFFD514AA251}" type="slidenum">
              <a:rPr lang="it-IT" smtClean="0"/>
              <a:pPr>
                <a:defRPr/>
              </a:pPr>
              <a:t>22</a:t>
            </a:fld>
            <a:endParaRPr lang="it-IT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25</a:t>
            </a:fld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dirty="0"/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1400D33-12E7-49A7-B5EE-4EDE76FD754B}" type="slidenum">
              <a:rPr smtClean="0"/>
              <a:pPr fontAlgn="base">
                <a:spcBef>
                  <a:spcPct val="0"/>
                </a:spcBef>
                <a:spcAft>
                  <a:spcPct val="0"/>
                </a:spcAft>
              </a:pPr>
              <a:t>26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16673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403701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81" y="1709744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81" y="4589469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07640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928741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365129"/>
            <a:ext cx="8543925" cy="1325563"/>
          </a:xfrm>
        </p:spPr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57468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6535255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896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9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2983020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30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9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30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1050938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313730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4" y="365125"/>
            <a:ext cx="2135981" cy="581183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0" y="365125"/>
            <a:ext cx="6284119" cy="5811838"/>
          </a:xfrm>
        </p:spPr>
        <p:txBody>
          <a:bodyPr vert="eaVert"/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49451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43"/>
          <p:cNvSpPr>
            <a:spLocks/>
          </p:cNvSpPr>
          <p:nvPr/>
        </p:nvSpPr>
        <p:spPr bwMode="auto">
          <a:xfrm rot="5236414">
            <a:off x="5004925" y="1433976"/>
            <a:ext cx="4114800" cy="128812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5" name="Shape 35"/>
          <p:cNvSpPr>
            <a:spLocks/>
          </p:cNvSpPr>
          <p:nvPr/>
        </p:nvSpPr>
        <p:spPr bwMode="auto">
          <a:xfrm>
            <a:off x="5223008" y="1066800"/>
            <a:ext cx="4705350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6" name="Shape 42"/>
          <p:cNvSpPr>
            <a:spLocks/>
          </p:cNvSpPr>
          <p:nvPr/>
        </p:nvSpPr>
        <p:spPr bwMode="auto">
          <a:xfrm>
            <a:off x="314722" y="-14285"/>
            <a:ext cx="6026150" cy="65532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6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7" name="Shape 21"/>
          <p:cNvSpPr>
            <a:spLocks/>
          </p:cNvSpPr>
          <p:nvPr/>
        </p:nvSpPr>
        <p:spPr bwMode="auto">
          <a:xfrm>
            <a:off x="6438900" y="4267200"/>
            <a:ext cx="173355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Shape 23"/>
          <p:cNvSpPr>
            <a:spLocks/>
          </p:cNvSpPr>
          <p:nvPr/>
        </p:nvSpPr>
        <p:spPr bwMode="auto">
          <a:xfrm>
            <a:off x="6438900" y="1752600"/>
            <a:ext cx="34671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Shape 25"/>
          <p:cNvSpPr>
            <a:spLocks/>
          </p:cNvSpPr>
          <p:nvPr/>
        </p:nvSpPr>
        <p:spPr bwMode="auto">
          <a:xfrm>
            <a:off x="577850" y="4267200"/>
            <a:ext cx="57785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Shape 26"/>
          <p:cNvSpPr>
            <a:spLocks/>
          </p:cNvSpPr>
          <p:nvPr/>
        </p:nvSpPr>
        <p:spPr bwMode="auto">
          <a:xfrm>
            <a:off x="397272" y="2438400"/>
            <a:ext cx="61087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31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38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39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40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41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8" name="Rectangle 44"/>
          <p:cNvSpPr/>
          <p:nvPr/>
        </p:nvSpPr>
        <p:spPr>
          <a:xfrm>
            <a:off x="393836" y="401638"/>
            <a:ext cx="9212923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9" name="Rectangle 57"/>
          <p:cNvSpPr/>
          <p:nvPr/>
        </p:nvSpPr>
        <p:spPr>
          <a:xfrm flipH="1">
            <a:off x="402431" y="681042"/>
            <a:ext cx="29237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0" name="Rectangle 58"/>
          <p:cNvSpPr/>
          <p:nvPr/>
        </p:nvSpPr>
        <p:spPr>
          <a:xfrm flipH="1">
            <a:off x="445427" y="681042"/>
            <a:ext cx="29236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1" name="Rectangle 59"/>
          <p:cNvSpPr/>
          <p:nvPr/>
        </p:nvSpPr>
        <p:spPr>
          <a:xfrm flipH="1">
            <a:off x="484984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Rectangle 60"/>
          <p:cNvSpPr/>
          <p:nvPr/>
        </p:nvSpPr>
        <p:spPr>
          <a:xfrm flipH="1">
            <a:off x="515940" y="681042"/>
            <a:ext cx="10319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3" name="Rectangle 61"/>
          <p:cNvSpPr/>
          <p:nvPr/>
        </p:nvSpPr>
        <p:spPr>
          <a:xfrm>
            <a:off x="541737" y="681042"/>
            <a:ext cx="39555" cy="365125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4" name="Rectangle 55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5" name="Rectangle 64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6" name="Rectangle 65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7" name="Rectangle 66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77850" y="464504"/>
            <a:ext cx="8832850" cy="774192"/>
          </a:xfrm>
        </p:spPr>
        <p:txBody>
          <a:bodyPr/>
          <a:lstStyle>
            <a:lvl1pPr marR="9144" algn="r" eaLnBrk="1" latinLnBrk="0" hangingPunct="1">
              <a:defRPr kumimoji="0" lang="it-IT" sz="380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241582" y="1371600"/>
            <a:ext cx="4169121" cy="457200"/>
          </a:xfrm>
        </p:spPr>
        <p:txBody>
          <a:bodyPr tIns="0"/>
          <a:lstStyle>
            <a:lvl1pPr marL="0" indent="0" algn="r" eaLnBrk="1" latinLnBrk="0" hangingPunct="1">
              <a:spcBef>
                <a:spcPts val="0"/>
              </a:spcBef>
              <a:buNone/>
              <a:defRPr kumimoji="0" lang="it-IT" sz="2000">
                <a:solidFill>
                  <a:schemeClr val="tx1"/>
                </a:solidFill>
              </a:defRPr>
            </a:lvl1pPr>
            <a:lvl2pPr marL="457200" indent="0" algn="ctr" eaLnBrk="1" latinLnBrk="0" hangingPunct="1">
              <a:buNone/>
            </a:lvl2pPr>
            <a:lvl3pPr marL="914400" indent="0" algn="ctr" eaLnBrk="1" latinLnBrk="0" hangingPunct="1">
              <a:buNone/>
            </a:lvl3pPr>
            <a:lvl4pPr marL="1371600" indent="0" algn="ctr" eaLnBrk="1" latinLnBrk="0" hangingPunct="1">
              <a:buNone/>
            </a:lvl4pPr>
            <a:lvl5pPr marL="1828800" indent="0" algn="ctr" eaLnBrk="1" latinLnBrk="0" hangingPunct="1">
              <a:buNone/>
            </a:lvl5pPr>
            <a:lvl6pPr marL="2286000" indent="0" algn="ctr" eaLnBrk="1" latinLnBrk="0" hangingPunct="1">
              <a:buNone/>
            </a:lvl6pPr>
            <a:lvl7pPr marL="2743200" indent="0" algn="ctr" eaLnBrk="1" latinLnBrk="0" hangingPunct="1">
              <a:buNone/>
            </a:lvl7pPr>
            <a:lvl8pPr marL="3200400" indent="0" algn="ctr" eaLnBrk="1" latinLnBrk="0" hangingPunct="1">
              <a:buNone/>
            </a:lvl8pPr>
            <a:lvl9pPr marL="3657600" indent="0" algn="ctr" eaLnBrk="1" latinLnBrk="0" hangingPunct="1">
              <a:buNone/>
            </a:lvl9pPr>
            <a:extLst/>
          </a:lstStyle>
          <a:p>
            <a:r>
              <a:rPr lang="it-IT"/>
              <a:t>Fare clic per modificare lo stile del sottotitolo dello schema</a:t>
            </a:r>
            <a:endParaRPr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4DC747-04B5-45A5-8204-99DB9E0582FE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9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30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84FF97-D18D-4D2D-8564-A98171FF35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AD8E300-B929-47E8-9710-F087479CE1B6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5EBBB2D-24D0-405E-8875-A0A5E5363D29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3352802"/>
            <a:ext cx="8420100" cy="1974059"/>
          </a:xfrm>
        </p:spPr>
        <p:txBody>
          <a:bodyPr anchor="b">
            <a:scene3d>
              <a:camera prst="orthographicFront">
                <a:rot lat="0" lon="0" rev="0"/>
              </a:camera>
              <a:lightRig rig="contrasting" dir="t">
                <a:rot lat="0" lon="0" rev="7500000"/>
              </a:lightRig>
            </a:scene3d>
            <a:sp3d contourW="6350" prstMaterial="metal">
              <a:bevelT w="130810" h="31750" prst="relaxedInset"/>
              <a:contourClr>
                <a:schemeClr val="accent1">
                  <a:shade val="75000"/>
                </a:schemeClr>
              </a:contourClr>
            </a:sp3d>
          </a:bodyPr>
          <a:lstStyle>
            <a:lvl1pPr algn="l" eaLnBrk="1" latinLnBrk="0" hangingPunct="1">
              <a:buNone/>
              <a:defRPr kumimoji="0" lang="it-IT" sz="4000" b="1" cap="all">
                <a:ln/>
                <a:solidFill>
                  <a:schemeClr val="tx1"/>
                </a:solidFill>
                <a:effectLst>
                  <a:reflection blurRad="12700" stA="50000" endPos="50000" dir="5400000" sy="-100000" rotWithShape="0"/>
                </a:effectLst>
              </a:defRPr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90600" y="5334000"/>
            <a:ext cx="8420100" cy="1052512"/>
          </a:xfrm>
        </p:spPr>
        <p:txBody>
          <a:bodyPr/>
          <a:lstStyle>
            <a:lvl1pPr marL="374904" eaLnBrk="1" latinLnBrk="0" hangingPunct="1">
              <a:buNone/>
              <a:defRPr kumimoji="0" lang="it-IT" sz="2000">
                <a:solidFill>
                  <a:schemeClr val="tx2"/>
                </a:solidFill>
              </a:defRPr>
            </a:lvl1pPr>
            <a:lvl2pPr eaLnBrk="1" latinLnBrk="0" hangingPunct="1">
              <a:buNone/>
              <a:defRPr kumimoji="0" lang="it-IT" sz="1800">
                <a:solidFill>
                  <a:schemeClr val="tx1">
                    <a:tint val="75000"/>
                  </a:schemeClr>
                </a:solidFill>
              </a:defRPr>
            </a:lvl2pPr>
            <a:lvl3pPr eaLnBrk="1" latinLnBrk="0" hangingPunct="1">
              <a:buNone/>
              <a:defRPr kumimoji="0" lang="it-IT" sz="1600">
                <a:solidFill>
                  <a:schemeClr val="tx1">
                    <a:tint val="75000"/>
                  </a:schemeClr>
                </a:solidFill>
              </a:defRPr>
            </a:lvl3pPr>
            <a:lvl4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4pPr>
            <a:lvl5pPr eaLnBrk="1" latinLnBrk="0" hangingPunct="1">
              <a:buNone/>
              <a:defRPr kumimoji="0" lang="it-IT"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6B831C33-8D1E-458D-9C80-D33F36D5252B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B9C0EA6-9C92-4763-8BFD-4E3CC043A3A1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8"/>
          <p:cNvCxnSpPr/>
          <p:nvPr/>
        </p:nvCxnSpPr>
        <p:spPr>
          <a:xfrm rot="5400000">
            <a:off x="2686051" y="3867018"/>
            <a:ext cx="4533900" cy="3440"/>
          </a:xfrm>
          <a:prstGeom prst="line">
            <a:avLst/>
          </a:prstGeom>
          <a:ln/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09550"/>
            <a:ext cx="8915400" cy="1295400"/>
          </a:xfrm>
        </p:spPr>
        <p:txBody>
          <a:bodyPr anchor="ctr"/>
          <a:lstStyle/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03039" y="1600205"/>
            <a:ext cx="4375150" cy="4525963"/>
          </a:xfrm>
        </p:spPr>
        <p:txBody>
          <a:bodyPr/>
          <a:lstStyle>
            <a:lvl1pPr marL="0" indent="0" eaLnBrk="1" latinLnBrk="0" hangingPunct="1">
              <a:buFontTx/>
              <a:buNone/>
              <a:defRPr kumimoji="0" lang="it-IT" sz="20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43289" y="1600205"/>
            <a:ext cx="4375150" cy="4525963"/>
          </a:xfrm>
        </p:spPr>
        <p:txBody>
          <a:bodyPr/>
          <a:lstStyle>
            <a:lvl1pPr eaLnBrk="1" latinLnBrk="0" hangingPunct="1">
              <a:defRPr kumimoji="0" lang="it-IT" sz="2800"/>
            </a:lvl1pPr>
            <a:lvl2pPr eaLnBrk="1" latinLnBrk="0" hangingPunct="1">
              <a:defRPr kumimoji="0" lang="it-IT" sz="2400"/>
            </a:lvl2pPr>
            <a:lvl3pPr eaLnBrk="1" latinLnBrk="0" hangingPunct="1">
              <a:defRPr kumimoji="0" lang="it-IT" sz="2000"/>
            </a:lvl3pPr>
            <a:lvl4pPr eaLnBrk="1" latinLnBrk="0" hangingPunct="1">
              <a:defRPr kumimoji="0" lang="it-IT" sz="1800"/>
            </a:lvl4pPr>
            <a:lvl5pPr eaLnBrk="1" latinLnBrk="0" hangingPunct="1">
              <a:defRPr kumimoji="0" lang="it-IT" sz="18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9BE8C92-6F8C-4FF8-8DBB-FD66A55774C0}" type="datetimeFigureOut">
              <a:rPr lang="it-IT">
                <a:solidFill>
                  <a:srgbClr val="464646"/>
                </a:solidFill>
              </a:rPr>
              <a:pPr>
                <a:defRPr/>
              </a:pPr>
              <a:t>01/09/2025</a:t>
            </a:fld>
            <a:endParaRPr>
              <a:solidFill>
                <a:srgbClr val="464646"/>
              </a:solidFill>
            </a:endParaRPr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464646"/>
              </a:solidFill>
            </a:endParaRPr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88BD2C5-F0DD-400E-A38F-9FC70DF6E0C6}" type="slidenum">
              <a:rPr>
                <a:solidFill>
                  <a:srgbClr val="464646"/>
                </a:solidFill>
              </a:rPr>
              <a:pPr>
                <a:defRPr/>
              </a:pPr>
              <a:t>‹N›</a:t>
            </a:fld>
            <a:endParaRPr>
              <a:solidFill>
                <a:srgbClr val="464646"/>
              </a:solidFill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2"/>
          <p:cNvSpPr/>
          <p:nvPr/>
        </p:nvSpPr>
        <p:spPr>
          <a:xfrm>
            <a:off x="0" y="401638"/>
            <a:ext cx="9410700" cy="887412"/>
          </a:xfrm>
          <a:prstGeom prst="rect">
            <a:avLst/>
          </a:prstGeom>
          <a:solidFill>
            <a:schemeClr val="bg2">
              <a:alpha val="50000"/>
              <a:satMod val="18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15"/>
          <p:cNvSpPr/>
          <p:nvPr/>
        </p:nvSpPr>
        <p:spPr>
          <a:xfrm>
            <a:off x="94592" y="681042"/>
            <a:ext cx="49873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16"/>
          <p:cNvSpPr/>
          <p:nvPr/>
        </p:nvSpPr>
        <p:spPr>
          <a:xfrm>
            <a:off x="51596" y="681042"/>
            <a:ext cx="29237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17"/>
          <p:cNvSpPr/>
          <p:nvPr/>
        </p:nvSpPr>
        <p:spPr>
          <a:xfrm>
            <a:off x="30959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8"/>
          <p:cNvSpPr/>
          <p:nvPr/>
        </p:nvSpPr>
        <p:spPr>
          <a:xfrm>
            <a:off x="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9"/>
          <p:cNvSpPr/>
          <p:nvPr/>
        </p:nvSpPr>
        <p:spPr>
          <a:xfrm flipH="1">
            <a:off x="161661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3" name="Rectangle 20"/>
          <p:cNvSpPr/>
          <p:nvPr/>
        </p:nvSpPr>
        <p:spPr>
          <a:xfrm flipH="1">
            <a:off x="204656" y="681042"/>
            <a:ext cx="309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4" name="Rectangle 21"/>
          <p:cNvSpPr/>
          <p:nvPr/>
        </p:nvSpPr>
        <p:spPr>
          <a:xfrm flipH="1">
            <a:off x="245933" y="681042"/>
            <a:ext cx="10319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28"/>
          <p:cNvSpPr/>
          <p:nvPr/>
        </p:nvSpPr>
        <p:spPr>
          <a:xfrm flipH="1">
            <a:off x="276890" y="681042"/>
            <a:ext cx="8598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29"/>
          <p:cNvSpPr/>
          <p:nvPr/>
        </p:nvSpPr>
        <p:spPr>
          <a:xfrm>
            <a:off x="302686" y="681042"/>
            <a:ext cx="39556" cy="365125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6893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809750"/>
            <a:ext cx="4376870" cy="639762"/>
          </a:xfrm>
        </p:spPr>
        <p:txBody>
          <a:bodyPr anchor="ctr"/>
          <a:lstStyle>
            <a:lvl1pPr marL="73152" indent="0" algn="l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2113" y="1809750"/>
            <a:ext cx="4378590" cy="639762"/>
          </a:xfrm>
        </p:spPr>
        <p:txBody>
          <a:bodyPr anchor="ctr"/>
          <a:lstStyle>
            <a:lvl1pPr marL="73152" indent="0" eaLnBrk="1" latinLnBrk="0" hangingPunct="1">
              <a:buNone/>
              <a:defRPr kumimoji="0" lang="it-IT" sz="2400" b="1">
                <a:solidFill>
                  <a:schemeClr val="accent2"/>
                </a:solidFill>
              </a:defRPr>
            </a:lvl1pPr>
            <a:lvl2pPr eaLnBrk="1" latinLnBrk="0" hangingPunct="1">
              <a:buNone/>
              <a:defRPr kumimoji="0" lang="it-IT" sz="2000" b="1"/>
            </a:lvl2pPr>
            <a:lvl3pPr eaLnBrk="1" latinLnBrk="0" hangingPunct="1">
              <a:buNone/>
              <a:defRPr kumimoji="0" lang="it-IT" sz="1800" b="1"/>
            </a:lvl3pPr>
            <a:lvl4pPr eaLnBrk="1" latinLnBrk="0" hangingPunct="1">
              <a:buNone/>
              <a:defRPr kumimoji="0" lang="it-IT" sz="1600" b="1"/>
            </a:lvl4pPr>
            <a:lvl5pPr eaLnBrk="1" latinLnBrk="0" hangingPunct="1">
              <a:buNone/>
              <a:defRPr kumimoji="0" lang="it-IT" sz="1600" b="1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3"/>
          </p:nvPr>
        </p:nvSpPr>
        <p:spPr>
          <a:xfrm>
            <a:off x="495300" y="2459037"/>
            <a:ext cx="437687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3" y="2459037"/>
            <a:ext cx="4378590" cy="3959352"/>
          </a:xfrm>
        </p:spPr>
        <p:txBody>
          <a:bodyPr/>
          <a:lstStyle>
            <a:lvl1pPr eaLnBrk="1" latinLnBrk="0" hangingPunct="1">
              <a:defRPr kumimoji="0" lang="it-IT" sz="2400"/>
            </a:lvl1pPr>
            <a:lvl2pPr eaLnBrk="1" latinLnBrk="0" hangingPunct="1">
              <a:defRPr kumimoji="0" lang="it-IT" sz="2000"/>
            </a:lvl2pPr>
            <a:lvl3pPr eaLnBrk="1" latinLnBrk="0" hangingPunct="1">
              <a:defRPr kumimoji="0" lang="it-IT" sz="1800"/>
            </a:lvl3pPr>
            <a:lvl4pPr eaLnBrk="1" latinLnBrk="0" hangingPunct="1">
              <a:defRPr kumimoji="0" lang="it-IT" sz="1600"/>
            </a:lvl4pPr>
            <a:lvl5pPr eaLnBrk="1" latinLnBrk="0" hangingPunct="1">
              <a:defRPr kumimoji="0" lang="it-IT" sz="16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1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48A71D2-4529-463C-91BE-537E8D3ABC94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1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1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98B32C-1B18-41C0-A794-521B5A8E8DA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512064"/>
            <a:ext cx="8420100" cy="914400"/>
          </a:xfrm>
        </p:spPr>
        <p:txBody>
          <a:bodyPr/>
          <a:lstStyle>
            <a:lvl1pPr eaLnBrk="1" latinLnBrk="0" hangingPunct="1">
              <a:defRPr kumimoji="0" lang="it-IT" sz="4000" cap="none" baseline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41BF49A-F1EA-496E-8497-C94004ED2531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ACFA886-F5E1-4202-A8E4-F9FA3FC88AAC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CD87E5A-586F-4E18-A2BB-657334E6896D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D928BA5-2C3C-417C-A52D-D0200FE59034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2950" y="273050"/>
            <a:ext cx="8915400" cy="1162050"/>
          </a:xfrm>
        </p:spPr>
        <p:txBody>
          <a:bodyPr anchor="ctr"/>
          <a:lstStyle>
            <a:lvl1pPr algn="l" eaLnBrk="1" latinLnBrk="0" hangingPunct="1">
              <a:buNone/>
              <a:defRPr kumimoji="0" lang="it-IT" sz="3600" b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2950" y="1435100"/>
            <a:ext cx="2724150" cy="4572000"/>
          </a:xfrm>
        </p:spPr>
        <p:txBody>
          <a:bodyPr/>
          <a:lstStyle>
            <a:lvl1pPr marL="54864" indent="0" eaLnBrk="1" latinLnBrk="0" hangingPunct="1">
              <a:buNone/>
              <a:defRPr kumimoji="0" lang="it-IT" sz="1800"/>
            </a:lvl1pPr>
            <a:lvl2pPr eaLnBrk="1" latinLnBrk="0" hangingPunct="1">
              <a:buNone/>
              <a:defRPr kumimoji="0" lang="it-IT" sz="1200"/>
            </a:lvl2pPr>
            <a:lvl3pPr eaLnBrk="1" latinLnBrk="0" hangingPunct="1">
              <a:buNone/>
              <a:defRPr kumimoji="0" lang="it-IT" sz="1000"/>
            </a:lvl3pPr>
            <a:lvl4pPr eaLnBrk="1" latinLnBrk="0" hangingPunct="1">
              <a:buNone/>
              <a:defRPr kumimoji="0" lang="it-IT" sz="900"/>
            </a:lvl4pPr>
            <a:lvl5pPr eaLnBrk="1" latinLnBrk="0" hangingPunct="1">
              <a:buNone/>
              <a:defRPr kumimoji="0" lang="it-IT" sz="9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14750" y="1435100"/>
            <a:ext cx="5943600" cy="4572000"/>
          </a:xfrm>
        </p:spPr>
        <p:txBody>
          <a:bodyPr/>
          <a:lstStyle>
            <a:lvl1pPr eaLnBrk="1" latinLnBrk="0" hangingPunct="1">
              <a:defRPr kumimoji="0" lang="it-IT" sz="3200"/>
            </a:lvl1pPr>
            <a:lvl2pPr eaLnBrk="1" latinLnBrk="0" hangingPunct="1">
              <a:defRPr kumimoji="0" lang="it-IT" sz="2800"/>
            </a:lvl2pPr>
            <a:lvl3pPr eaLnBrk="1" latinLnBrk="0" hangingPunct="1">
              <a:defRPr kumimoji="0" lang="it-IT" sz="2400"/>
            </a:lvl3pPr>
            <a:lvl4pPr eaLnBrk="1" latinLnBrk="0" hangingPunct="1">
              <a:defRPr kumimoji="0" lang="it-IT" sz="2000"/>
            </a:lvl4pPr>
            <a:lvl5pPr eaLnBrk="1" latinLnBrk="0" hangingPunct="1">
              <a:defRPr kumimoji="0" lang="it-IT" sz="20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0DB0562-ED4F-4EF4-B00E-7C6B6E8253A9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84C3180F-3F22-4C63-9C2D-852740450F9D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398992" y="0"/>
            <a:ext cx="9508729" cy="1878013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cxnSp>
        <p:nvCxnSpPr>
          <p:cNvPr id="6" name="Straight Connector 8"/>
          <p:cNvCxnSpPr/>
          <p:nvPr/>
        </p:nvCxnSpPr>
        <p:spPr>
          <a:xfrm flipV="1">
            <a:off x="393833" y="1884363"/>
            <a:ext cx="9513888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7" name="Group 17"/>
          <p:cNvGrpSpPr>
            <a:grpSpLocks/>
          </p:cNvGrpSpPr>
          <p:nvPr/>
        </p:nvGrpSpPr>
        <p:grpSpPr bwMode="auto">
          <a:xfrm rot="5400000">
            <a:off x="9230454" y="1213847"/>
            <a:ext cx="131762" cy="139303"/>
            <a:chOff x="6668087" y="1297746"/>
            <a:chExt cx="161840" cy="156602"/>
          </a:xfrm>
        </p:grpSpPr>
        <p:cxnSp>
          <p:nvCxnSpPr>
            <p:cNvPr id="8" name="Straight Connector 14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15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16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1" name="Group 17"/>
          <p:cNvGrpSpPr>
            <a:grpSpLocks/>
          </p:cNvGrpSpPr>
          <p:nvPr/>
        </p:nvGrpSpPr>
        <p:grpSpPr bwMode="auto">
          <a:xfrm rot="5400000">
            <a:off x="9395554" y="1366247"/>
            <a:ext cx="131762" cy="139303"/>
            <a:chOff x="6668087" y="1297746"/>
            <a:chExt cx="161840" cy="156602"/>
          </a:xfrm>
        </p:grpSpPr>
        <p:cxnSp>
          <p:nvCxnSpPr>
            <p:cNvPr id="12" name="Straight Connector 10"/>
            <p:cNvCxnSpPr/>
            <p:nvPr/>
          </p:nvCxnSpPr>
          <p:spPr>
            <a:xfrm rot="16200000">
              <a:off x="6663593" y="1300308"/>
              <a:ext cx="88935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1"/>
            <p:cNvCxnSpPr/>
            <p:nvPr/>
          </p:nvCxnSpPr>
          <p:spPr>
            <a:xfrm rot="16200000" flipV="1">
              <a:off x="6685198" y="1391515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2"/>
            <p:cNvCxnSpPr/>
            <p:nvPr/>
          </p:nvCxnSpPr>
          <p:spPr>
            <a:xfrm rot="5400000" flipH="1">
              <a:off x="6744513" y="1299332"/>
              <a:ext cx="88935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5" name="Group 17"/>
          <p:cNvGrpSpPr>
            <a:grpSpLocks/>
          </p:cNvGrpSpPr>
          <p:nvPr/>
        </p:nvGrpSpPr>
        <p:grpSpPr bwMode="auto">
          <a:xfrm rot="5400000">
            <a:off x="9018920" y="1469430"/>
            <a:ext cx="131763" cy="139304"/>
            <a:chOff x="6668087" y="1297746"/>
            <a:chExt cx="161840" cy="156602"/>
          </a:xfrm>
        </p:grpSpPr>
        <p:cxnSp>
          <p:nvCxnSpPr>
            <p:cNvPr id="16" name="Straight Connector 18"/>
            <p:cNvCxnSpPr/>
            <p:nvPr/>
          </p:nvCxnSpPr>
          <p:spPr>
            <a:xfrm rot="16200000">
              <a:off x="6663592" y="1300307"/>
              <a:ext cx="88934" cy="7994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9"/>
            <p:cNvCxnSpPr/>
            <p:nvPr/>
          </p:nvCxnSpPr>
          <p:spPr>
            <a:xfrm rot="16200000" flipV="1">
              <a:off x="6685198" y="1391513"/>
              <a:ext cx="125668" cy="0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20"/>
            <p:cNvCxnSpPr/>
            <p:nvPr/>
          </p:nvCxnSpPr>
          <p:spPr>
            <a:xfrm rot="5400000" flipH="1">
              <a:off x="6744512" y="1299332"/>
              <a:ext cx="88934" cy="81895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0600" y="228600"/>
            <a:ext cx="7429500" cy="914400"/>
          </a:xfrm>
        </p:spPr>
        <p:txBody>
          <a:bodyPr anchor="b"/>
          <a:lstStyle>
            <a:lvl1pPr algn="l" eaLnBrk="1" latinLnBrk="0" hangingPunct="1">
              <a:buNone/>
              <a:defRPr kumimoji="0" lang="it-IT" sz="2100" b="0"/>
            </a:lvl1pPr>
            <a:extLst/>
          </a:lstStyle>
          <a:p>
            <a:r>
              <a:rPr lang="it-IT"/>
              <a:t>Fare clic per modificare lo stile del titolo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7271" y="1905000"/>
            <a:ext cx="9509760" cy="4960144"/>
          </a:xfrm>
        </p:spPr>
        <p:txBody>
          <a:bodyPr>
            <a:normAutofit/>
          </a:bodyPr>
          <a:lstStyle>
            <a:lvl1pPr eaLnBrk="1" latinLnBrk="0" hangingPunct="1">
              <a:buNone/>
              <a:defRPr kumimoji="0" lang="it-IT" sz="3200"/>
            </a:lvl1pPr>
            <a:extLst/>
          </a:lstStyle>
          <a:p>
            <a:pPr lvl="0"/>
            <a:r>
              <a:rPr lang="it-IT" noProof="0"/>
              <a:t>Fare clic sull'icona per inserire un'immagine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90600" y="1150144"/>
            <a:ext cx="7429500" cy="685800"/>
          </a:xfrm>
        </p:spPr>
        <p:txBody>
          <a:bodyPr/>
          <a:lstStyle>
            <a:lvl1pPr marL="27432" indent="0" eaLnBrk="1" latinLnBrk="0" hangingPunct="1">
              <a:spcBef>
                <a:spcPts val="0"/>
              </a:spcBef>
              <a:buNone/>
              <a:defRPr kumimoji="0" lang="it-IT" sz="1400">
                <a:solidFill>
                  <a:srgbClr val="FFFFFF"/>
                </a:solidFill>
              </a:defRPr>
            </a:lvl1pPr>
            <a:lvl2pPr eaLnBrk="1" latinLnBrk="0" hangingPunct="1">
              <a:defRPr kumimoji="0" lang="it-IT" sz="1200"/>
            </a:lvl2pPr>
            <a:lvl3pPr eaLnBrk="1" latinLnBrk="0" hangingPunct="1">
              <a:defRPr kumimoji="0" lang="it-IT" sz="1000"/>
            </a:lvl3pPr>
            <a:lvl4pPr eaLnBrk="1" latinLnBrk="0" hangingPunct="1">
              <a:defRPr kumimoji="0" lang="it-IT" sz="900"/>
            </a:lvl4pPr>
            <a:lvl5pPr eaLnBrk="1" latinLnBrk="0" hangingPunct="1">
              <a:defRPr kumimoji="0" lang="it-IT" sz="900"/>
            </a:lvl5pPr>
            <a:extLst/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1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861DFF6-C2AA-4C03-88B9-2C6D548D0423}" type="datetimeFigureOut">
              <a:rPr lang="it-IT">
                <a:solidFill>
                  <a:srgbClr val="DEF5FA"/>
                </a:solidFill>
              </a:rPr>
              <a:pPr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2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2CD3B26-2F33-4CD4-A1A5-681A89B97948}" type="slidenum">
              <a:rPr>
                <a:solidFill>
                  <a:srgbClr val="DEF5FA"/>
                </a:solidFill>
              </a:rPr>
              <a:pPr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10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40" y="365129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40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/>
              <a:t>Modifica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FEBCF9-2AE5-43A7-B3E3-68FF76B5EBD5}" type="datetimeFigureOut">
              <a:rPr lang="it-IT" smtClean="0"/>
              <a:pPr/>
              <a:t>01/09/2025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5" y="6356356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6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6F08C-65BA-46F7-B0F9-DF856590CA7D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769739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" y="2"/>
            <a:ext cx="395552" cy="6854825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76890" y="5046668"/>
            <a:ext cx="79110" cy="1692275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76890" y="4797425"/>
            <a:ext cx="79110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76890" y="4637088"/>
            <a:ext cx="79110" cy="138112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76890" y="4541838"/>
            <a:ext cx="79110" cy="7461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35363" y="681042"/>
            <a:ext cx="49873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0647" y="681042"/>
            <a:ext cx="30956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70010" y="681042"/>
            <a:ext cx="10319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0771" y="681042"/>
            <a:ext cx="8600" cy="365125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it-IT">
              <a:solidFill>
                <a:prstClr val="white"/>
              </a:solidFill>
            </a:endParaRPr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90600" y="512763"/>
            <a:ext cx="8420100" cy="914400"/>
          </a:xfrm>
          <a:prstGeom prst="rect">
            <a:avLst/>
          </a:prstGeom>
        </p:spPr>
        <p:txBody>
          <a:bodyPr vert="horz" anchor="t">
            <a:noAutofit/>
          </a:bodyPr>
          <a:lstStyle/>
          <a:p>
            <a:r>
              <a:rPr lang="it-IT"/>
              <a:t>Fare clic per modificare lo stile del titolo</a:t>
            </a:r>
            <a:endParaRPr lang="en-US"/>
          </a:p>
        </p:txBody>
      </p:sp>
      <p:sp>
        <p:nvSpPr>
          <p:cNvPr id="1036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90600" y="1784350"/>
            <a:ext cx="8420100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7016750" y="6416680"/>
            <a:ext cx="23114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85620E1D-2A34-4CD1-A620-A27AB80AF03E}" type="datetimeFigureOut">
              <a:rPr lang="it-IT">
                <a:solidFill>
                  <a:srgbClr val="DEF5FA"/>
                </a:solidFill>
              </a:rPr>
              <a:pPr defTabSz="914400">
                <a:defRPr/>
              </a:pPr>
              <a:t>01/09/2025</a:t>
            </a:fld>
            <a:endParaRPr>
              <a:solidFill>
                <a:srgbClr val="DEF5FA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90600" y="6416680"/>
            <a:ext cx="6026150" cy="365125"/>
          </a:xfrm>
          <a:prstGeom prst="rect">
            <a:avLst/>
          </a:prstGeom>
        </p:spPr>
        <p:txBody>
          <a:bodyPr vert="horz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1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endParaRPr>
              <a:solidFill>
                <a:srgbClr val="DEF5FA"/>
              </a:solidFill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9328150" y="6416680"/>
            <a:ext cx="495300" cy="365125"/>
          </a:xfrm>
          <a:prstGeom prst="rect">
            <a:avLst/>
          </a:prstGeom>
        </p:spPr>
        <p:txBody>
          <a:bodyPr vert="horz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lang="it-IT" sz="1200">
                <a:solidFill>
                  <a:schemeClr val="tx2"/>
                </a:solidFill>
                <a:latin typeface="+mn-lt"/>
              </a:defRPr>
            </a:lvl1pPr>
            <a:extLst/>
          </a:lstStyle>
          <a:p>
            <a:pPr defTabSz="914400">
              <a:defRPr/>
            </a:pPr>
            <a:fld id="{3259F014-EF8C-4AE7-97E6-55CCF0DB0DD3}" type="slidenum">
              <a:rPr>
                <a:solidFill>
                  <a:srgbClr val="DEF5FA"/>
                </a:solidFill>
              </a:rPr>
              <a:pPr defTabSz="914400">
                <a:defRPr/>
              </a:pPr>
              <a:t>‹N›</a:t>
            </a:fld>
            <a:endParaRPr>
              <a:solidFill>
                <a:srgbClr val="DEF5FA"/>
              </a:solidFill>
            </a:endParaRPr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</p:sldLayoutIdLst>
  <p:txStyles>
    <p:titleStyle>
      <a:lvl1pPr algn="l" rtl="0" fontAlgn="base">
        <a:spcBef>
          <a:spcPct val="0"/>
        </a:spcBef>
        <a:spcAft>
          <a:spcPct val="0"/>
        </a:spcAft>
        <a:defRPr lang="it-IT" sz="4000" kern="1200" spc="-150">
          <a:solidFill>
            <a:srgbClr val="ECE2C8"/>
          </a:solidFill>
          <a:effectLst>
            <a:outerShdw blurRad="50800" dist="50800" dir="2700000" algn="tl" rotWithShape="0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000">
          <a:solidFill>
            <a:srgbClr val="ECE2C8"/>
          </a:solidFill>
          <a:latin typeface="Corbel" pitchFamily="34" charset="0"/>
        </a:defRPr>
      </a:lvl9pPr>
      <a:extLst/>
    </p:titleStyle>
    <p:bodyStyle>
      <a:lvl1pPr marL="411163" indent="-342900" algn="l" rtl="0" fontAlgn="base">
        <a:spcBef>
          <a:spcPts val="700"/>
        </a:spcBef>
        <a:spcAft>
          <a:spcPct val="0"/>
        </a:spcAft>
        <a:buSzPct val="95000"/>
        <a:buFont typeface="Wingdings" pitchFamily="2" charset="2"/>
        <a:buChar char=""/>
        <a:defRPr lang="it-IT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39775" indent="-285750" algn="l" rtl="0" fontAlgn="base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itchFamily="2" charset="2"/>
        <a:buChar char=""/>
        <a:defRPr lang="it-IT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5363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"/>
        <a:defRPr lang="it-IT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0475" indent="-22860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3" pitchFamily="18" charset="2"/>
        <a:buChar char=""/>
        <a:defRPr lang="it-IT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138" indent="-209550" algn="l" rtl="0" fontAlgn="base">
        <a:spcBef>
          <a:spcPct val="20000"/>
        </a:spcBef>
        <a:spcAft>
          <a:spcPct val="0"/>
        </a:spcAft>
        <a:buClr>
          <a:srgbClr val="1B587C"/>
        </a:buClr>
        <a:buFont typeface="Wingdings 2" pitchFamily="18" charset="2"/>
        <a:buChar char=""/>
        <a:defRPr lang="it-IT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lang="it-IT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lang="it-IT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it-IT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oleObject" Target="../embeddings/oleObject1.bin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tiff"/><Relationship Id="rId3" Type="http://schemas.openxmlformats.org/officeDocument/2006/relationships/image" Target="../media/image6.gif"/><Relationship Id="rId7" Type="http://schemas.openxmlformats.org/officeDocument/2006/relationships/image" Target="../media/image10.gif"/><Relationship Id="rId12" Type="http://schemas.openxmlformats.org/officeDocument/2006/relationships/image" Target="../media/image15.tif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11" Type="http://schemas.openxmlformats.org/officeDocument/2006/relationships/image" Target="../media/image14.tiff"/><Relationship Id="rId5" Type="http://schemas.openxmlformats.org/officeDocument/2006/relationships/image" Target="../media/image8.png"/><Relationship Id="rId10" Type="http://schemas.openxmlformats.org/officeDocument/2006/relationships/image" Target="../media/image13.tiff"/><Relationship Id="rId4" Type="http://schemas.openxmlformats.org/officeDocument/2006/relationships/image" Target="../media/image7.gif"/><Relationship Id="rId9" Type="http://schemas.openxmlformats.org/officeDocument/2006/relationships/image" Target="../media/image12.gif"/><Relationship Id="rId14" Type="http://schemas.openxmlformats.org/officeDocument/2006/relationships/image" Target="../media/image17.tif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13" Type="http://schemas.openxmlformats.org/officeDocument/2006/relationships/image" Target="../media/image32.png"/><Relationship Id="rId18" Type="http://schemas.openxmlformats.org/officeDocument/2006/relationships/image" Target="../media/image37.png"/><Relationship Id="rId3" Type="http://schemas.openxmlformats.org/officeDocument/2006/relationships/image" Target="../media/image22.tiff"/><Relationship Id="rId21" Type="http://schemas.openxmlformats.org/officeDocument/2006/relationships/image" Target="../media/image40.png"/><Relationship Id="rId7" Type="http://schemas.openxmlformats.org/officeDocument/2006/relationships/image" Target="../media/image26.png"/><Relationship Id="rId12" Type="http://schemas.openxmlformats.org/officeDocument/2006/relationships/image" Target="../media/image31.png"/><Relationship Id="rId17" Type="http://schemas.openxmlformats.org/officeDocument/2006/relationships/image" Target="../media/image36.tiff"/><Relationship Id="rId2" Type="http://schemas.openxmlformats.org/officeDocument/2006/relationships/image" Target="../media/image21.tiff"/><Relationship Id="rId16" Type="http://schemas.openxmlformats.org/officeDocument/2006/relationships/image" Target="../media/image35.png"/><Relationship Id="rId20" Type="http://schemas.openxmlformats.org/officeDocument/2006/relationships/image" Target="../media/image39.tif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5.jpeg"/><Relationship Id="rId11" Type="http://schemas.openxmlformats.org/officeDocument/2006/relationships/image" Target="../media/image30.png"/><Relationship Id="rId5" Type="http://schemas.openxmlformats.org/officeDocument/2006/relationships/image" Target="../media/image24.tiff"/><Relationship Id="rId15" Type="http://schemas.openxmlformats.org/officeDocument/2006/relationships/image" Target="../media/image34.png"/><Relationship Id="rId23" Type="http://schemas.openxmlformats.org/officeDocument/2006/relationships/image" Target="../media/image42.tiff"/><Relationship Id="rId10" Type="http://schemas.openxmlformats.org/officeDocument/2006/relationships/image" Target="../media/image29.png"/><Relationship Id="rId19" Type="http://schemas.openxmlformats.org/officeDocument/2006/relationships/image" Target="../media/image38.png"/><Relationship Id="rId4" Type="http://schemas.openxmlformats.org/officeDocument/2006/relationships/image" Target="../media/image23.tiff"/><Relationship Id="rId9" Type="http://schemas.openxmlformats.org/officeDocument/2006/relationships/image" Target="../media/image28.png"/><Relationship Id="rId14" Type="http://schemas.openxmlformats.org/officeDocument/2006/relationships/image" Target="../media/image33.png"/><Relationship Id="rId22" Type="http://schemas.openxmlformats.org/officeDocument/2006/relationships/image" Target="../media/image4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44.png"/><Relationship Id="rId7" Type="http://schemas.openxmlformats.org/officeDocument/2006/relationships/image" Target="../media/image48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image" Target="../media/image45.png"/><Relationship Id="rId9" Type="http://schemas.openxmlformats.org/officeDocument/2006/relationships/image" Target="../media/image5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oleObject" Target="../embeddings/oleObject2.bin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861644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5009524" imgH="12050794" progId="">
                  <p:embed/>
                </p:oleObj>
              </mc:Choice>
              <mc:Fallback>
                <p:oleObj r:id="rId2" imgW="15009524" imgH="12050794" progId="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9000" r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732440" y="1080321"/>
            <a:ext cx="8842484" cy="2387600"/>
          </a:xfrm>
        </p:spPr>
        <p:txBody>
          <a:bodyPr/>
          <a:lstStyle/>
          <a:p>
            <a:r>
              <a:rPr lang="de-DE" b="1" dirty="0">
                <a:solidFill>
                  <a:srgbClr val="FFFF00"/>
                </a:solidFill>
              </a:rPr>
              <a:t>The </a:t>
            </a:r>
            <a:r>
              <a:rPr lang="de-DE" b="1" dirty="0" err="1">
                <a:solidFill>
                  <a:srgbClr val="FFFF00"/>
                </a:solidFill>
              </a:rPr>
              <a:t>Mighty</a:t>
            </a:r>
            <a:r>
              <a:rPr lang="de-DE" b="1" dirty="0">
                <a:solidFill>
                  <a:srgbClr val="FFFF00"/>
                </a:solidFill>
              </a:rPr>
              <a:t>-Medic </a:t>
            </a:r>
            <a:r>
              <a:rPr lang="de-DE" b="1" dirty="0" err="1">
                <a:solidFill>
                  <a:srgbClr val="FFFF00"/>
                </a:solidFill>
              </a:rPr>
              <a:t>network</a:t>
            </a:r>
            <a:endParaRPr lang="de-DE" b="1" dirty="0">
              <a:solidFill>
                <a:srgbClr val="FFFF00"/>
              </a:solidFill>
            </a:endParaRP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975491" y="3581020"/>
            <a:ext cx="8052896" cy="2567535"/>
          </a:xfrm>
        </p:spPr>
        <p:txBody>
          <a:bodyPr>
            <a:normAutofit fontScale="47500" lnSpcReduction="20000"/>
          </a:bodyPr>
          <a:lstStyle/>
          <a:p>
            <a:r>
              <a:rPr lang="de-DE" sz="3300" dirty="0">
                <a:solidFill>
                  <a:srgbClr val="FFFF00"/>
                </a:solidFill>
              </a:rPr>
              <a:t>Ulrich </a:t>
            </a:r>
            <a:r>
              <a:rPr lang="de-DE" sz="3300" dirty="0" err="1">
                <a:solidFill>
                  <a:srgbClr val="FFFF00"/>
                </a:solidFill>
              </a:rPr>
              <a:t>Julius</a:t>
            </a:r>
            <a:r>
              <a:rPr lang="de-DE" sz="3300" baseline="30000" dirty="0" err="1">
                <a:solidFill>
                  <a:srgbClr val="FFFF00"/>
                </a:solidFill>
              </a:rPr>
              <a:t>a</a:t>
            </a:r>
            <a:r>
              <a:rPr lang="de-DE" sz="3300" dirty="0">
                <a:solidFill>
                  <a:srgbClr val="FFFF00"/>
                </a:solidFill>
              </a:rPr>
              <a:t>, Claudia </a:t>
            </a:r>
            <a:r>
              <a:rPr lang="de-DE" sz="3300" dirty="0" err="1">
                <a:solidFill>
                  <a:srgbClr val="FFFF00"/>
                </a:solidFill>
              </a:rPr>
              <a:t>Stefanutti</a:t>
            </a:r>
            <a:r>
              <a:rPr lang="de-DE" sz="3300" baseline="30000" dirty="0" err="1">
                <a:solidFill>
                  <a:srgbClr val="FFFF00"/>
                </a:solidFill>
              </a:rPr>
              <a:t>b</a:t>
            </a:r>
            <a:endParaRPr lang="de-DE" sz="3300" baseline="30000" dirty="0">
              <a:solidFill>
                <a:srgbClr val="FFFF00"/>
              </a:solidFill>
            </a:endParaRPr>
          </a:p>
          <a:p>
            <a:r>
              <a:rPr lang="de-DE" sz="3400" baseline="30000" dirty="0">
                <a:solidFill>
                  <a:srgbClr val="FFFF00"/>
                </a:solidFill>
              </a:rPr>
              <a:t>a</a:t>
            </a:r>
            <a:r>
              <a:rPr lang="de-DE" sz="3400" dirty="0">
                <a:solidFill>
                  <a:srgbClr val="FFFF00"/>
                </a:solidFill>
              </a:rPr>
              <a:t> </a:t>
            </a:r>
            <a:r>
              <a:rPr lang="de-DE" sz="3400" dirty="0" err="1">
                <a:solidFill>
                  <a:srgbClr val="FFFF00"/>
                </a:solidFill>
              </a:rPr>
              <a:t>Lipidology</a:t>
            </a:r>
            <a:r>
              <a:rPr lang="de-DE" sz="3400" dirty="0">
                <a:solidFill>
                  <a:srgbClr val="FFFF00"/>
                </a:solidFill>
              </a:rPr>
              <a:t> </a:t>
            </a:r>
            <a:r>
              <a:rPr lang="de-DE" sz="3400" dirty="0" err="1">
                <a:solidFill>
                  <a:srgbClr val="FFFF00"/>
                </a:solidFill>
              </a:rPr>
              <a:t>and</a:t>
            </a:r>
            <a:r>
              <a:rPr lang="de-DE" sz="3400" dirty="0">
                <a:solidFill>
                  <a:srgbClr val="FFFF00"/>
                </a:solidFill>
              </a:rPr>
              <a:t> </a:t>
            </a:r>
            <a:r>
              <a:rPr lang="de-DE" sz="3400" dirty="0" err="1">
                <a:solidFill>
                  <a:srgbClr val="FFFF00"/>
                </a:solidFill>
              </a:rPr>
              <a:t>Lipoprotein-Apheresis</a:t>
            </a:r>
            <a:r>
              <a:rPr lang="de-DE" sz="3400" dirty="0">
                <a:solidFill>
                  <a:srgbClr val="FFFF00"/>
                </a:solidFill>
              </a:rPr>
              <a:t> Center,</a:t>
            </a:r>
          </a:p>
          <a:p>
            <a:r>
              <a:rPr lang="de-DE" sz="3400" dirty="0">
                <a:solidFill>
                  <a:srgbClr val="FFFF00"/>
                </a:solidFill>
              </a:rPr>
              <a:t>Department </a:t>
            </a:r>
            <a:r>
              <a:rPr lang="de-DE" sz="3400" dirty="0" err="1">
                <a:solidFill>
                  <a:srgbClr val="FFFF00"/>
                </a:solidFill>
              </a:rPr>
              <a:t>of</a:t>
            </a:r>
            <a:r>
              <a:rPr lang="de-DE" sz="3400" dirty="0">
                <a:solidFill>
                  <a:srgbClr val="FFFF00"/>
                </a:solidFill>
              </a:rPr>
              <a:t> Internal </a:t>
            </a:r>
            <a:r>
              <a:rPr lang="de-DE" sz="3400" dirty="0" err="1">
                <a:solidFill>
                  <a:srgbClr val="FFFF00"/>
                </a:solidFill>
              </a:rPr>
              <a:t>Medicine</a:t>
            </a:r>
            <a:r>
              <a:rPr lang="de-DE" sz="3400" dirty="0">
                <a:solidFill>
                  <a:srgbClr val="FFFF00"/>
                </a:solidFill>
              </a:rPr>
              <a:t> III, University Hospital </a:t>
            </a:r>
            <a:r>
              <a:rPr lang="de-DE" sz="3400" dirty="0" err="1">
                <a:solidFill>
                  <a:srgbClr val="FFFF00"/>
                </a:solidFill>
              </a:rPr>
              <a:t>at</a:t>
            </a:r>
            <a:r>
              <a:rPr lang="de-DE" sz="3400" dirty="0">
                <a:solidFill>
                  <a:srgbClr val="FFFF00"/>
                </a:solidFill>
              </a:rPr>
              <a:t> </a:t>
            </a:r>
            <a:r>
              <a:rPr lang="de-DE" sz="3400" dirty="0" err="1">
                <a:solidFill>
                  <a:srgbClr val="FFFF00"/>
                </a:solidFill>
              </a:rPr>
              <a:t>the</a:t>
            </a:r>
            <a:r>
              <a:rPr lang="de-DE" sz="3400" dirty="0">
                <a:solidFill>
                  <a:srgbClr val="FFFF00"/>
                </a:solidFill>
              </a:rPr>
              <a:t> Technische Universität Dresden, Germany</a:t>
            </a:r>
          </a:p>
          <a:p>
            <a:r>
              <a:rPr lang="de-DE" sz="3400" baseline="30000" dirty="0">
                <a:solidFill>
                  <a:srgbClr val="FFFF00"/>
                </a:solidFill>
              </a:rPr>
              <a:t>b</a:t>
            </a:r>
            <a:r>
              <a:rPr lang="de-DE" sz="3400" dirty="0">
                <a:solidFill>
                  <a:srgbClr val="FFFF00"/>
                </a:solidFill>
              </a:rPr>
              <a:t> </a:t>
            </a:r>
            <a:r>
              <a:rPr lang="it-IT" sz="3400" dirty="0">
                <a:solidFill>
                  <a:srgbClr val="FFFF00"/>
                </a:solidFill>
              </a:rPr>
              <a:t>Head of </a:t>
            </a:r>
            <a:r>
              <a:rPr lang="it-IT" sz="3400" dirty="0" err="1">
                <a:solidFill>
                  <a:srgbClr val="FFFF00"/>
                </a:solidFill>
              </a:rPr>
              <a:t>Extracorporeal</a:t>
            </a:r>
            <a:r>
              <a:rPr lang="it-IT" sz="3400" dirty="0">
                <a:solidFill>
                  <a:srgbClr val="FFFF00"/>
                </a:solidFill>
              </a:rPr>
              <a:t> </a:t>
            </a:r>
            <a:r>
              <a:rPr lang="it-IT" sz="3400" dirty="0" err="1">
                <a:solidFill>
                  <a:srgbClr val="FFFF00"/>
                </a:solidFill>
              </a:rPr>
              <a:t>Therapeutic</a:t>
            </a:r>
            <a:r>
              <a:rPr lang="it-IT" sz="3400" dirty="0">
                <a:solidFill>
                  <a:srgbClr val="FFFF00"/>
                </a:solidFill>
              </a:rPr>
              <a:t> Techniques Unit 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 err="1">
                <a:solidFill>
                  <a:srgbClr val="FFFF00"/>
                </a:solidFill>
              </a:rPr>
              <a:t>Lipid</a:t>
            </a:r>
            <a:r>
              <a:rPr lang="it-IT" sz="3400" dirty="0">
                <a:solidFill>
                  <a:srgbClr val="FFFF00"/>
                </a:solidFill>
              </a:rPr>
              <a:t> Clinic and </a:t>
            </a:r>
            <a:r>
              <a:rPr lang="it-IT" sz="3400" dirty="0" err="1">
                <a:solidFill>
                  <a:srgbClr val="FFFF00"/>
                </a:solidFill>
              </a:rPr>
              <a:t>Atherosclerosis</a:t>
            </a:r>
            <a:r>
              <a:rPr lang="it-IT" sz="3400" dirty="0">
                <a:solidFill>
                  <a:srgbClr val="FFFF00"/>
                </a:solidFill>
              </a:rPr>
              <a:t> </a:t>
            </a:r>
            <a:r>
              <a:rPr lang="it-IT" sz="3400" dirty="0" err="1">
                <a:solidFill>
                  <a:srgbClr val="FFFF00"/>
                </a:solidFill>
              </a:rPr>
              <a:t>Prevention</a:t>
            </a:r>
            <a:r>
              <a:rPr lang="it-IT" sz="3400" dirty="0">
                <a:solidFill>
                  <a:srgbClr val="FFFF00"/>
                </a:solidFill>
              </a:rPr>
              <a:t> Centre  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 err="1">
                <a:solidFill>
                  <a:srgbClr val="FFFF00"/>
                </a:solidFill>
              </a:rPr>
              <a:t>Regional</a:t>
            </a:r>
            <a:r>
              <a:rPr lang="it-IT" sz="3400" dirty="0">
                <a:solidFill>
                  <a:srgbClr val="FFFF00"/>
                </a:solidFill>
              </a:rPr>
              <a:t> Centre for Rare </a:t>
            </a:r>
            <a:r>
              <a:rPr lang="it-IT" sz="3400" dirty="0" err="1">
                <a:solidFill>
                  <a:srgbClr val="FFFF00"/>
                </a:solidFill>
              </a:rPr>
              <a:t>Diseases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 err="1">
                <a:solidFill>
                  <a:srgbClr val="FFFF00"/>
                </a:solidFill>
              </a:rPr>
              <a:t>Immunohematology</a:t>
            </a:r>
            <a:r>
              <a:rPr lang="it-IT" sz="3400" dirty="0">
                <a:solidFill>
                  <a:srgbClr val="FFFF00"/>
                </a:solidFill>
              </a:rPr>
              <a:t> and </a:t>
            </a:r>
            <a:r>
              <a:rPr lang="it-IT" sz="3400" dirty="0" err="1">
                <a:solidFill>
                  <a:srgbClr val="FFFF00"/>
                </a:solidFill>
              </a:rPr>
              <a:t>Transfusion</a:t>
            </a:r>
            <a:r>
              <a:rPr lang="it-IT" sz="3400" dirty="0">
                <a:solidFill>
                  <a:srgbClr val="FFFF00"/>
                </a:solidFill>
              </a:rPr>
              <a:t> Medicine 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>
                <a:solidFill>
                  <a:srgbClr val="FFFF00"/>
                </a:solidFill>
              </a:rPr>
              <a:t>‘Umberto I’ Hospital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>
                <a:solidFill>
                  <a:srgbClr val="FFFF00"/>
                </a:solidFill>
              </a:rPr>
              <a:t>Department of </a:t>
            </a:r>
            <a:r>
              <a:rPr lang="it-IT" sz="3400" dirty="0" err="1">
                <a:solidFill>
                  <a:srgbClr val="FFFF00"/>
                </a:solidFill>
              </a:rPr>
              <a:t>Molecular</a:t>
            </a:r>
            <a:r>
              <a:rPr lang="it-IT" sz="3400" dirty="0">
                <a:solidFill>
                  <a:srgbClr val="FFFF00"/>
                </a:solidFill>
              </a:rPr>
              <a:t> Medicine </a:t>
            </a:r>
            <a:br>
              <a:rPr lang="it-IT" sz="3400" dirty="0">
                <a:solidFill>
                  <a:srgbClr val="FFFF00"/>
                </a:solidFill>
              </a:rPr>
            </a:br>
            <a:r>
              <a:rPr lang="it-IT" sz="3400" dirty="0">
                <a:solidFill>
                  <a:srgbClr val="FFFF00"/>
                </a:solidFill>
              </a:rPr>
              <a:t>‘Sapienza’ University of Rome </a:t>
            </a:r>
            <a:endParaRPr lang="de-DE" sz="3400" dirty="0">
              <a:solidFill>
                <a:srgbClr val="FFFF00"/>
              </a:solidFill>
            </a:endParaRPr>
          </a:p>
          <a:p>
            <a:endParaRPr lang="de-DE" baseline="30000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4166" y="732280"/>
            <a:ext cx="5082396" cy="16220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02061" y="-160389"/>
            <a:ext cx="8543925" cy="1325563"/>
          </a:xfrm>
        </p:spPr>
        <p:txBody>
          <a:bodyPr/>
          <a:lstStyle/>
          <a:p>
            <a:r>
              <a:rPr lang="de-DE" dirty="0"/>
              <a:t>Legal </a:t>
            </a:r>
            <a:r>
              <a:rPr lang="de-DE" dirty="0" err="1"/>
              <a:t>status</a:t>
            </a:r>
            <a:r>
              <a:rPr lang="de-DE" dirty="0"/>
              <a:t> </a:t>
            </a:r>
            <a:r>
              <a:rPr lang="de-DE" dirty="0" err="1"/>
              <a:t>and</a:t>
            </a:r>
            <a:r>
              <a:rPr lang="de-DE" dirty="0"/>
              <a:t> </a:t>
            </a:r>
            <a:r>
              <a:rPr lang="de-DE" dirty="0" err="1"/>
              <a:t>purpose</a:t>
            </a:r>
            <a:r>
              <a:rPr lang="de-DE" dirty="0"/>
              <a:t> </a:t>
            </a:r>
            <a:r>
              <a:rPr lang="de-DE" dirty="0" err="1"/>
              <a:t>of</a:t>
            </a:r>
            <a:r>
              <a:rPr lang="de-DE" dirty="0"/>
              <a:t> MM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649507" y="1142452"/>
            <a:ext cx="8543925" cy="5268858"/>
          </a:xfrm>
        </p:spPr>
        <p:txBody>
          <a:bodyPr>
            <a:normAutofit lnSpcReduction="10000"/>
          </a:bodyPr>
          <a:lstStyle/>
          <a:p>
            <a:r>
              <a:rPr lang="en-US" dirty="0"/>
              <a:t>Legal private scientific association under the Italian Regulation, founded in 2013 </a:t>
            </a:r>
          </a:p>
          <a:p>
            <a:r>
              <a:rPr lang="en-US" dirty="0"/>
              <a:t>To develop research papers, position papers, international consensus papers, educational meetings, summer schools, joint programs to raise funds from International financing bodies</a:t>
            </a:r>
          </a:p>
          <a:p>
            <a:r>
              <a:rPr lang="en-US" dirty="0"/>
              <a:t>The MM Scientific Society will closely collaborate with ISFA, ASFA, EAS, IAS and national societies (Italian Soc. of Nephrology; Italian Soc. for </a:t>
            </a:r>
            <a:r>
              <a:rPr lang="en-US" dirty="0" err="1"/>
              <a:t>Hemapheresis</a:t>
            </a:r>
            <a:r>
              <a:rPr lang="en-US" dirty="0"/>
              <a:t> in Italy; Lipid-</a:t>
            </a:r>
            <a:r>
              <a:rPr lang="en-US" dirty="0" err="1"/>
              <a:t>Liga</a:t>
            </a:r>
            <a:r>
              <a:rPr lang="en-US" dirty="0"/>
              <a:t> in Germany; UK-Heart in England; Patient Organizations) </a:t>
            </a:r>
          </a:p>
          <a:p>
            <a:r>
              <a:rPr lang="en-US" dirty="0"/>
              <a:t>Close cooperation with </a:t>
            </a:r>
            <a:r>
              <a:rPr lang="en-US" dirty="0" err="1"/>
              <a:t>pharma</a:t>
            </a:r>
            <a:r>
              <a:rPr lang="en-US" dirty="0"/>
              <a:t> and medical device companies with mutual respect, also in order to pursue common interests, both scientific and commercial</a:t>
            </a:r>
            <a:endParaRPr lang="de-DE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sellaDiTesto 4"/>
          <p:cNvSpPr txBox="1"/>
          <p:nvPr/>
        </p:nvSpPr>
        <p:spPr>
          <a:xfrm>
            <a:off x="3317348" y="194733"/>
            <a:ext cx="52547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b="1" dirty="0">
                <a:latin typeface="Arial"/>
                <a:cs typeface="Arial"/>
              </a:rPr>
              <a:t>MIGHTY MEDIC – NATIONAL COORDINATORS</a:t>
            </a:r>
          </a:p>
        </p:txBody>
      </p:sp>
      <p:pic>
        <p:nvPicPr>
          <p:cNvPr id="6" name="Immagine 5" descr="SERBIA.jp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8181" y="2579340"/>
            <a:ext cx="873069" cy="543190"/>
          </a:xfrm>
          <a:prstGeom prst="rect">
            <a:avLst/>
          </a:prstGeom>
        </p:spPr>
      </p:pic>
      <p:pic>
        <p:nvPicPr>
          <p:cNvPr id="9" name="Immagine 8" descr="Bandiera tedesca.gif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2657319"/>
            <a:ext cx="851297" cy="523875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1403578" y="2641683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GERMANY: </a:t>
            </a:r>
          </a:p>
          <a:p>
            <a:r>
              <a:rPr lang="it-IT" sz="1400" b="1" dirty="0">
                <a:latin typeface="Arial"/>
                <a:cs typeface="Arial"/>
              </a:rPr>
              <a:t>Prof. Ulrich Julius 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1403578" y="3418032"/>
            <a:ext cx="3544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THE NETHERLANDS: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Jeanine</a:t>
            </a:r>
            <a:r>
              <a:rPr lang="it-IT" sz="1400" b="1" dirty="0">
                <a:latin typeface="Arial"/>
                <a:cs typeface="Arial"/>
              </a:rPr>
              <a:t> E. </a:t>
            </a:r>
            <a:r>
              <a:rPr lang="it-IT" sz="1400" b="1" dirty="0" err="1">
                <a:latin typeface="Arial"/>
                <a:cs typeface="Arial"/>
              </a:rPr>
              <a:t>Roeters</a:t>
            </a:r>
            <a:r>
              <a:rPr lang="it-IT" sz="1400" b="1" dirty="0">
                <a:latin typeface="Arial"/>
                <a:cs typeface="Arial"/>
              </a:rPr>
              <a:t> van </a:t>
            </a:r>
            <a:r>
              <a:rPr lang="it-IT" sz="1400" b="1" dirty="0" err="1">
                <a:latin typeface="Arial"/>
                <a:cs typeface="Arial"/>
              </a:rPr>
              <a:t>Lennep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4" name="CasellaDiTesto 13"/>
          <p:cNvSpPr txBox="1"/>
          <p:nvPr/>
        </p:nvSpPr>
        <p:spPr>
          <a:xfrm>
            <a:off x="1403578" y="4194381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UK: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Handrean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Soran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15" name="CasellaDiTesto 14"/>
          <p:cNvSpPr txBox="1"/>
          <p:nvPr/>
        </p:nvSpPr>
        <p:spPr>
          <a:xfrm>
            <a:off x="6375960" y="2579340"/>
            <a:ext cx="276649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SERBIA: </a:t>
            </a:r>
          </a:p>
          <a:p>
            <a:r>
              <a:rPr lang="it-IT" sz="1400" b="1" dirty="0">
                <a:latin typeface="Arial"/>
                <a:cs typeface="Arial"/>
              </a:rPr>
              <a:t>Prof. </a:t>
            </a:r>
            <a:r>
              <a:rPr lang="it-IT" sz="1400" b="1" dirty="0" err="1">
                <a:latin typeface="Arial"/>
                <a:cs typeface="Arial"/>
              </a:rPr>
              <a:t>Bojko</a:t>
            </a:r>
            <a:r>
              <a:rPr lang="it-IT" sz="1400" b="1" dirty="0">
                <a:latin typeface="Arial"/>
                <a:cs typeface="Arial"/>
              </a:rPr>
              <a:t> B. </a:t>
            </a:r>
            <a:r>
              <a:rPr lang="it-IT" sz="1400" b="1" dirty="0" err="1">
                <a:latin typeface="Arial"/>
                <a:cs typeface="Arial"/>
              </a:rPr>
              <a:t>Bjelakovic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16" name="Immagine 15" descr="olanda.gif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4682" y="3448246"/>
            <a:ext cx="851297" cy="526956"/>
          </a:xfrm>
          <a:prstGeom prst="rect">
            <a:avLst/>
          </a:prstGeom>
        </p:spPr>
      </p:pic>
      <p:pic>
        <p:nvPicPr>
          <p:cNvPr id="20" name="Immagine 19" descr="UK-Union-Flag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080" y="4242259"/>
            <a:ext cx="889022" cy="522224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6381808" y="3347640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GREECE: </a:t>
            </a:r>
          </a:p>
          <a:p>
            <a:r>
              <a:rPr lang="it-IT" sz="1400" b="1" dirty="0">
                <a:latin typeface="Arial"/>
                <a:cs typeface="Arial"/>
              </a:rPr>
              <a:t>Prof. </a:t>
            </a:r>
            <a:r>
              <a:rPr lang="it-IT" sz="1400" b="1" dirty="0" err="1">
                <a:latin typeface="Arial"/>
                <a:cs typeface="Arial"/>
              </a:rPr>
              <a:t>Euridiki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Drogari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2" name="Immagine 21" descr="bandiera_grecia.jp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3359148"/>
            <a:ext cx="852506" cy="555480"/>
          </a:xfrm>
          <a:prstGeom prst="rect">
            <a:avLst/>
          </a:prstGeom>
        </p:spPr>
      </p:pic>
      <p:pic>
        <p:nvPicPr>
          <p:cNvPr id="23" name="Immagine 22" descr="american-flag.gif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1" y="4151248"/>
            <a:ext cx="852506" cy="554199"/>
          </a:xfrm>
          <a:prstGeom prst="rect">
            <a:avLst/>
          </a:prstGeom>
        </p:spPr>
      </p:pic>
      <p:sp>
        <p:nvSpPr>
          <p:cNvPr id="24" name="CasellaDiTesto 23"/>
          <p:cNvSpPr txBox="1"/>
          <p:nvPr/>
        </p:nvSpPr>
        <p:spPr>
          <a:xfrm>
            <a:off x="6381808" y="4166735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USA: </a:t>
            </a:r>
          </a:p>
          <a:p>
            <a:r>
              <a:rPr lang="it-IT" sz="1400" b="1" dirty="0">
                <a:latin typeface="Arial"/>
                <a:cs typeface="Arial"/>
              </a:rPr>
              <a:t>Prof. Patrick M. </a:t>
            </a:r>
            <a:r>
              <a:rPr lang="it-IT" sz="1400" b="1" dirty="0" err="1">
                <a:latin typeface="Arial"/>
                <a:cs typeface="Arial"/>
              </a:rPr>
              <a:t>Moriarty</a:t>
            </a:r>
            <a:endParaRPr lang="it-IT" sz="1400" b="1" dirty="0">
              <a:latin typeface="Arial"/>
              <a:cs typeface="Arial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6381808" y="4929067"/>
            <a:ext cx="27606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AUSTRALIA: </a:t>
            </a:r>
          </a:p>
          <a:p>
            <a:r>
              <a:rPr lang="it-IT" sz="1400" b="1" dirty="0">
                <a:latin typeface="Arial"/>
                <a:cs typeface="Arial"/>
              </a:rPr>
              <a:t>Prof. Gerald </a:t>
            </a:r>
            <a:r>
              <a:rPr lang="it-IT" sz="1400" b="1" dirty="0" err="1">
                <a:latin typeface="Arial"/>
                <a:cs typeface="Arial"/>
              </a:rPr>
              <a:t>F</a:t>
            </a:r>
            <a:r>
              <a:rPr lang="it-IT" sz="1400" b="1" dirty="0">
                <a:latin typeface="Arial"/>
                <a:cs typeface="Arial"/>
              </a:rPr>
              <a:t>. </a:t>
            </a:r>
            <a:r>
              <a:rPr lang="it-IT" sz="1400" b="1" dirty="0" err="1">
                <a:latin typeface="Arial"/>
                <a:cs typeface="Arial"/>
              </a:rPr>
              <a:t>Watts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6" name="Immagine 25" descr="Flag_of_Australia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462" y="4942068"/>
            <a:ext cx="852504" cy="523753"/>
          </a:xfrm>
          <a:prstGeom prst="rect">
            <a:avLst/>
          </a:prstGeom>
        </p:spPr>
      </p:pic>
      <p:sp>
        <p:nvSpPr>
          <p:cNvPr id="27" name="CasellaDiTesto 26"/>
          <p:cNvSpPr txBox="1"/>
          <p:nvPr/>
        </p:nvSpPr>
        <p:spPr>
          <a:xfrm>
            <a:off x="6375957" y="5702435"/>
            <a:ext cx="26460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JAPAN: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Mariko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Harada-Shiba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28" name="Immagine 27" descr="japan-flag.gif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6683" y="5702435"/>
            <a:ext cx="896067" cy="562030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9876" y="5031545"/>
            <a:ext cx="807418" cy="494953"/>
          </a:xfrm>
          <a:prstGeom prst="rect">
            <a:avLst/>
          </a:prstGeom>
        </p:spPr>
      </p:pic>
      <p:sp>
        <p:nvSpPr>
          <p:cNvPr id="29" name="CasellaDiTesto 28"/>
          <p:cNvSpPr txBox="1"/>
          <p:nvPr/>
        </p:nvSpPr>
        <p:spPr>
          <a:xfrm>
            <a:off x="1403578" y="4970730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AUSTRIA: </a:t>
            </a:r>
          </a:p>
          <a:p>
            <a:r>
              <a:rPr lang="it-IT" sz="1400" b="1" dirty="0">
                <a:latin typeface="Arial"/>
                <a:cs typeface="Arial"/>
              </a:rPr>
              <a:t>Prof. Kurt </a:t>
            </a:r>
            <a:r>
              <a:rPr lang="it-IT" sz="1400" b="1" dirty="0" err="1">
                <a:latin typeface="Arial"/>
                <a:cs typeface="Arial"/>
              </a:rPr>
              <a:t>Widhalm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3" name="Immagine 2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441084" y="5793551"/>
            <a:ext cx="803711" cy="470914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1403578" y="5747079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FRANCE: </a:t>
            </a:r>
          </a:p>
          <a:p>
            <a:r>
              <a:rPr lang="it-IT" sz="1400" b="1" dirty="0">
                <a:latin typeface="Arial"/>
                <a:cs typeface="Arial"/>
              </a:rPr>
              <a:t>Dr. </a:t>
            </a:r>
            <a:r>
              <a:rPr lang="it-IT" sz="1400" b="1" dirty="0" err="1">
                <a:latin typeface="Arial"/>
                <a:cs typeface="Arial"/>
              </a:rPr>
              <a:t>Samir</a:t>
            </a:r>
            <a:r>
              <a:rPr lang="it-IT" sz="1400" b="1" dirty="0">
                <a:latin typeface="Arial"/>
                <a:cs typeface="Arial"/>
              </a:rPr>
              <a:t> </a:t>
            </a:r>
            <a:r>
              <a:rPr lang="it-IT" sz="1400" b="1" dirty="0" err="1">
                <a:latin typeface="Arial"/>
                <a:cs typeface="Arial"/>
              </a:rPr>
              <a:t>Saheb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5253704" y="1865464"/>
            <a:ext cx="822018" cy="477258"/>
          </a:xfrm>
          <a:prstGeom prst="rect">
            <a:avLst/>
          </a:prstGeom>
        </p:spPr>
      </p:pic>
      <p:sp>
        <p:nvSpPr>
          <p:cNvPr id="31" name="CasellaDiTesto 30"/>
          <p:cNvSpPr txBox="1"/>
          <p:nvPr/>
        </p:nvSpPr>
        <p:spPr>
          <a:xfrm>
            <a:off x="6381811" y="1865464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SWEDEN: </a:t>
            </a:r>
          </a:p>
          <a:p>
            <a:r>
              <a:rPr lang="it-IT" sz="1400" b="1" dirty="0">
                <a:latin typeface="Arial"/>
                <a:cs typeface="Arial"/>
              </a:rPr>
              <a:t>Dr. Stefano Romeo</a:t>
            </a:r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208792" y="125359"/>
            <a:ext cx="1468757" cy="578979"/>
          </a:xfrm>
          <a:prstGeom prst="rect">
            <a:avLst/>
          </a:prstGeom>
        </p:spPr>
      </p:pic>
      <p:sp>
        <p:nvSpPr>
          <p:cNvPr id="32" name="CasellaDiTesto 31"/>
          <p:cNvSpPr txBox="1"/>
          <p:nvPr/>
        </p:nvSpPr>
        <p:spPr>
          <a:xfrm>
            <a:off x="1403578" y="1840185"/>
            <a:ext cx="32495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b="1" dirty="0">
                <a:latin typeface="Arial"/>
                <a:cs typeface="Arial"/>
              </a:rPr>
              <a:t>ITALY and Central </a:t>
            </a:r>
            <a:r>
              <a:rPr lang="it-IT" sz="1400" b="1" dirty="0" err="1">
                <a:latin typeface="Arial"/>
                <a:cs typeface="Arial"/>
              </a:rPr>
              <a:t>Coordination</a:t>
            </a:r>
            <a:r>
              <a:rPr lang="it-IT" sz="1400" b="1" dirty="0">
                <a:latin typeface="Arial"/>
                <a:cs typeface="Arial"/>
              </a:rPr>
              <a:t>: </a:t>
            </a:r>
          </a:p>
          <a:p>
            <a:r>
              <a:rPr lang="it-IT" sz="1400" b="1" dirty="0">
                <a:latin typeface="Arial"/>
                <a:cs typeface="Arial"/>
              </a:rPr>
              <a:t>Prof. Claudia </a:t>
            </a:r>
            <a:r>
              <a:rPr lang="it-IT" sz="1400" b="1" dirty="0" err="1">
                <a:latin typeface="Arial"/>
                <a:cs typeface="Arial"/>
              </a:rPr>
              <a:t>Stefanutti</a:t>
            </a:r>
            <a:endParaRPr lang="it-IT" sz="1400" b="1" dirty="0">
              <a:latin typeface="Arial"/>
              <a:cs typeface="Arial"/>
            </a:endParaRPr>
          </a:p>
        </p:txBody>
      </p:sp>
      <p:pic>
        <p:nvPicPr>
          <p:cNvPr id="12" name="Immagine 11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439878" y="1865466"/>
            <a:ext cx="854342" cy="524793"/>
          </a:xfrm>
          <a:prstGeom prst="rect">
            <a:avLst/>
          </a:prstGeom>
        </p:spPr>
      </p:pic>
      <p:sp>
        <p:nvSpPr>
          <p:cNvPr id="8" name="CasellaDiTesto 7"/>
          <p:cNvSpPr txBox="1"/>
          <p:nvPr/>
        </p:nvSpPr>
        <p:spPr>
          <a:xfrm>
            <a:off x="193031" y="783780"/>
            <a:ext cx="9527920" cy="338554"/>
          </a:xfrm>
          <a:prstGeom prst="rect">
            <a:avLst/>
          </a:prstGeom>
          <a:noFill/>
          <a:ln w="127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2060"/>
                </a:solidFill>
              </a:rPr>
              <a:t>Multidisciplinary International Group for </a:t>
            </a:r>
            <a:r>
              <a:rPr lang="en-US" sz="1600" b="1" dirty="0" err="1">
                <a:solidFill>
                  <a:srgbClr val="002060"/>
                </a:solidFill>
              </a:rPr>
              <a:t>Hemapheresis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TherapY</a:t>
            </a:r>
            <a:r>
              <a:rPr lang="en-US" sz="1600" b="1" dirty="0">
                <a:solidFill>
                  <a:srgbClr val="002060"/>
                </a:solidFill>
              </a:rPr>
              <a:t> and </a:t>
            </a:r>
            <a:r>
              <a:rPr lang="en-US" sz="1600" b="1" dirty="0" err="1">
                <a:solidFill>
                  <a:srgbClr val="002060"/>
                </a:solidFill>
              </a:rPr>
              <a:t>MEtabolic</a:t>
            </a:r>
            <a:r>
              <a:rPr lang="en-US" sz="1600" b="1" dirty="0">
                <a:solidFill>
                  <a:srgbClr val="002060"/>
                </a:solidFill>
              </a:rPr>
              <a:t> </a:t>
            </a:r>
            <a:r>
              <a:rPr lang="en-US" sz="1600" b="1" dirty="0" err="1">
                <a:solidFill>
                  <a:srgbClr val="002060"/>
                </a:solidFill>
              </a:rPr>
              <a:t>DIsturbances</a:t>
            </a:r>
            <a:r>
              <a:rPr lang="en-US" sz="1600" b="1" dirty="0">
                <a:solidFill>
                  <a:srgbClr val="002060"/>
                </a:solidFill>
              </a:rPr>
              <a:t> Contrast</a:t>
            </a:r>
            <a:endParaRPr lang="it-IT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80069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magine 3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81200" y="0"/>
            <a:ext cx="5922542" cy="6858000"/>
          </a:xfrm>
          <a:prstGeom prst="rect">
            <a:avLst/>
          </a:prstGeom>
        </p:spPr>
      </p:pic>
      <p:pic>
        <p:nvPicPr>
          <p:cNvPr id="9" name="Immagine 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68783" y="1684537"/>
            <a:ext cx="261127" cy="241040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5184030" y="1595897"/>
            <a:ext cx="940367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FORL</a:t>
            </a:r>
            <a:r>
              <a:rPr lang="it-IT" sz="1400" b="1" dirty="0">
                <a:ln w="0"/>
                <a:effectLst>
                  <a:reflection blurRad="12700" stA="50000" endPos="50000" dist="5000" dir="5400000" sy="-100000" rotWithShape="0"/>
                </a:effectLst>
              </a:rPr>
              <a:t>Ì</a:t>
            </a:r>
            <a:endParaRPr lang="it-IT" sz="1400" b="1" cap="all" dirty="0">
              <a:ln w="0"/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13" name="Immagine 1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918528" y="1684537"/>
            <a:ext cx="261127" cy="241040"/>
          </a:xfrm>
          <a:prstGeom prst="rect">
            <a:avLst/>
          </a:prstGeom>
        </p:spPr>
      </p:pic>
      <p:sp>
        <p:nvSpPr>
          <p:cNvPr id="14" name="CasellaDiTesto 13"/>
          <p:cNvSpPr txBox="1"/>
          <p:nvPr/>
        </p:nvSpPr>
        <p:spPr>
          <a:xfrm>
            <a:off x="2315528" y="19195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GENOVA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16911" y="1007662"/>
            <a:ext cx="261127" cy="241040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5746462" y="1094818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MESTRE</a:t>
            </a:r>
          </a:p>
        </p:txBody>
      </p:sp>
      <p:pic>
        <p:nvPicPr>
          <p:cNvPr id="19" name="Immagine 1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57423" y="3977468"/>
            <a:ext cx="261127" cy="241040"/>
          </a:xfrm>
          <a:prstGeom prst="rect">
            <a:avLst/>
          </a:prstGeom>
        </p:spPr>
      </p:pic>
      <p:pic>
        <p:nvPicPr>
          <p:cNvPr id="20" name="Immagine 19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2276" y="3856948"/>
            <a:ext cx="261127" cy="241040"/>
          </a:xfrm>
          <a:prstGeom prst="rect">
            <a:avLst/>
          </a:prstGeom>
        </p:spPr>
      </p:pic>
      <p:sp>
        <p:nvSpPr>
          <p:cNvPr id="21" name="CasellaDiTesto 20"/>
          <p:cNvSpPr txBox="1"/>
          <p:nvPr/>
        </p:nvSpPr>
        <p:spPr>
          <a:xfrm>
            <a:off x="2750117" y="3410318"/>
            <a:ext cx="1073648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OLBIA</a:t>
            </a:r>
          </a:p>
        </p:txBody>
      </p:sp>
      <p:sp>
        <p:nvSpPr>
          <p:cNvPr id="22" name="CasellaDiTesto 21"/>
          <p:cNvSpPr txBox="1"/>
          <p:nvPr/>
        </p:nvSpPr>
        <p:spPr>
          <a:xfrm>
            <a:off x="1476568" y="3823584"/>
            <a:ext cx="118085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SASSARI</a:t>
            </a:r>
          </a:p>
        </p:txBody>
      </p:sp>
      <p:pic>
        <p:nvPicPr>
          <p:cNvPr id="25" name="Immagine 2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96736" y="2149106"/>
            <a:ext cx="261127" cy="241040"/>
          </a:xfrm>
          <a:prstGeom prst="rect">
            <a:avLst/>
          </a:prstGeom>
        </p:spPr>
      </p:pic>
      <p:sp>
        <p:nvSpPr>
          <p:cNvPr id="26" name="CasellaDiTesto 25"/>
          <p:cNvSpPr txBox="1"/>
          <p:nvPr/>
        </p:nvSpPr>
        <p:spPr>
          <a:xfrm>
            <a:off x="2198070" y="2587126"/>
            <a:ext cx="144477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PISTOIA</a:t>
            </a:r>
          </a:p>
        </p:txBody>
      </p:sp>
      <p:pic>
        <p:nvPicPr>
          <p:cNvPr id="27" name="Immagine 2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23767" y="1595897"/>
            <a:ext cx="261127" cy="241040"/>
          </a:xfrm>
          <a:prstGeom prst="rect">
            <a:avLst/>
          </a:prstGeom>
        </p:spPr>
      </p:pic>
      <p:sp>
        <p:nvSpPr>
          <p:cNvPr id="28" name="CasellaDiTesto 27"/>
          <p:cNvSpPr txBox="1"/>
          <p:nvPr/>
        </p:nvSpPr>
        <p:spPr>
          <a:xfrm>
            <a:off x="2315528" y="2279349"/>
            <a:ext cx="1280534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REGGIO E.</a:t>
            </a:r>
          </a:p>
        </p:txBody>
      </p:sp>
      <p:pic>
        <p:nvPicPr>
          <p:cNvPr id="29" name="Immagine 28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56982" y="2371895"/>
            <a:ext cx="261127" cy="241040"/>
          </a:xfrm>
          <a:prstGeom prst="rect">
            <a:avLst/>
          </a:prstGeom>
        </p:spPr>
      </p:pic>
      <p:sp>
        <p:nvSpPr>
          <p:cNvPr id="30" name="CasellaDiTesto 29"/>
          <p:cNvSpPr txBox="1"/>
          <p:nvPr/>
        </p:nvSpPr>
        <p:spPr>
          <a:xfrm>
            <a:off x="2750116" y="2917214"/>
            <a:ext cx="133477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SIENA</a:t>
            </a:r>
          </a:p>
        </p:txBody>
      </p:sp>
      <p:cxnSp>
        <p:nvCxnSpPr>
          <p:cNvPr id="39" name="Connettore 2 38"/>
          <p:cNvCxnSpPr/>
          <p:nvPr/>
        </p:nvCxnSpPr>
        <p:spPr>
          <a:xfrm flipV="1">
            <a:off x="3381717" y="1836937"/>
            <a:ext cx="442051" cy="534958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3" name="Connettore 2 42"/>
          <p:cNvCxnSpPr/>
          <p:nvPr/>
        </p:nvCxnSpPr>
        <p:spPr>
          <a:xfrm flipV="1">
            <a:off x="3440780" y="2390151"/>
            <a:ext cx="434213" cy="331177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5" name="Connettore 2 44"/>
          <p:cNvCxnSpPr/>
          <p:nvPr/>
        </p:nvCxnSpPr>
        <p:spPr>
          <a:xfrm flipV="1">
            <a:off x="3620806" y="2587121"/>
            <a:ext cx="464085" cy="375242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53" name="Immagine 52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51779" y="3410313"/>
            <a:ext cx="261127" cy="241040"/>
          </a:xfrm>
          <a:prstGeom prst="rect">
            <a:avLst/>
          </a:prstGeom>
        </p:spPr>
      </p:pic>
      <p:pic>
        <p:nvPicPr>
          <p:cNvPr id="54" name="Immagine 5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31458" y="3351567"/>
            <a:ext cx="261127" cy="241040"/>
          </a:xfrm>
          <a:prstGeom prst="rect">
            <a:avLst/>
          </a:prstGeom>
        </p:spPr>
      </p:pic>
      <p:pic>
        <p:nvPicPr>
          <p:cNvPr id="55" name="Immagine 5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47472" y="3472087"/>
            <a:ext cx="261127" cy="241040"/>
          </a:xfrm>
          <a:prstGeom prst="rect">
            <a:avLst/>
          </a:prstGeom>
        </p:spPr>
      </p:pic>
      <p:pic>
        <p:nvPicPr>
          <p:cNvPr id="56" name="Immagine 55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2341" y="3410313"/>
            <a:ext cx="261127" cy="241040"/>
          </a:xfrm>
          <a:prstGeom prst="rect">
            <a:avLst/>
          </a:prstGeom>
        </p:spPr>
      </p:pic>
      <p:sp>
        <p:nvSpPr>
          <p:cNvPr id="57" name="CasellaDiTesto 56"/>
          <p:cNvSpPr txBox="1"/>
          <p:nvPr/>
        </p:nvSpPr>
        <p:spPr>
          <a:xfrm>
            <a:off x="4084894" y="3702941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ROMA</a:t>
            </a:r>
          </a:p>
        </p:txBody>
      </p:sp>
      <p:cxnSp>
        <p:nvCxnSpPr>
          <p:cNvPr id="58" name="Connettore 2 57"/>
          <p:cNvCxnSpPr>
            <a:stCxn id="16" idx="1"/>
          </p:cNvCxnSpPr>
          <p:nvPr/>
        </p:nvCxnSpPr>
        <p:spPr>
          <a:xfrm flipH="1" flipV="1">
            <a:off x="4912906" y="1128182"/>
            <a:ext cx="833556" cy="12052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61" name="Connettore 2 60"/>
          <p:cNvCxnSpPr/>
          <p:nvPr/>
        </p:nvCxnSpPr>
        <p:spPr>
          <a:xfrm flipH="1">
            <a:off x="4651778" y="1805057"/>
            <a:ext cx="550563" cy="0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3" name="Immagine 62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14891" y="1553443"/>
            <a:ext cx="1680277" cy="1551025"/>
          </a:xfrm>
          <a:prstGeom prst="rect">
            <a:avLst/>
          </a:prstGeom>
        </p:spPr>
      </p:pic>
      <p:pic>
        <p:nvPicPr>
          <p:cNvPr id="31" name="Immagine 3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18109" y="1007662"/>
            <a:ext cx="261127" cy="241040"/>
          </a:xfrm>
          <a:prstGeom prst="rect">
            <a:avLst/>
          </a:prstGeom>
        </p:spPr>
      </p:pic>
      <p:cxnSp>
        <p:nvCxnSpPr>
          <p:cNvPr id="32" name="Connettore 2 31"/>
          <p:cNvCxnSpPr/>
          <p:nvPr/>
        </p:nvCxnSpPr>
        <p:spPr>
          <a:xfrm flipH="1">
            <a:off x="4543673" y="490574"/>
            <a:ext cx="929856" cy="517093"/>
          </a:xfrm>
          <a:prstGeom prst="straightConnector1">
            <a:avLst/>
          </a:prstGeom>
          <a:ln>
            <a:solidFill>
              <a:schemeClr val="accent2">
                <a:lumMod val="75000"/>
              </a:schemeClr>
            </a:solidFill>
            <a:tailEnd type="arrow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3" name="CasellaDiTesto 32"/>
          <p:cNvSpPr txBox="1"/>
          <p:nvPr/>
        </p:nvSpPr>
        <p:spPr>
          <a:xfrm>
            <a:off x="5333586" y="182795"/>
            <a:ext cx="1216892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PADOVA</a:t>
            </a:r>
          </a:p>
        </p:txBody>
      </p:sp>
      <p:pic>
        <p:nvPicPr>
          <p:cNvPr id="34" name="Immagine 3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049090" y="898158"/>
            <a:ext cx="261127" cy="241040"/>
          </a:xfrm>
          <a:prstGeom prst="rect">
            <a:avLst/>
          </a:prstGeom>
        </p:spPr>
      </p:pic>
      <p:pic>
        <p:nvPicPr>
          <p:cNvPr id="35" name="Immagine 3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15525" y="1363348"/>
            <a:ext cx="261127" cy="241040"/>
          </a:xfrm>
          <a:prstGeom prst="rect">
            <a:avLst/>
          </a:prstGeom>
        </p:spPr>
      </p:pic>
      <p:sp>
        <p:nvSpPr>
          <p:cNvPr id="36" name="CasellaDiTesto 35"/>
          <p:cNvSpPr txBox="1"/>
          <p:nvPr/>
        </p:nvSpPr>
        <p:spPr>
          <a:xfrm>
            <a:off x="2022390" y="599950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GALLARATE</a:t>
            </a:r>
          </a:p>
        </p:txBody>
      </p:sp>
      <p:sp>
        <p:nvSpPr>
          <p:cNvPr id="37" name="CasellaDiTesto 36"/>
          <p:cNvSpPr txBox="1"/>
          <p:nvPr/>
        </p:nvSpPr>
        <p:spPr>
          <a:xfrm>
            <a:off x="1387557" y="1063147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ORBASSANO</a:t>
            </a:r>
          </a:p>
        </p:txBody>
      </p:sp>
      <p:pic>
        <p:nvPicPr>
          <p:cNvPr id="38" name="Immagine 3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810599" y="4010836"/>
            <a:ext cx="261127" cy="241040"/>
          </a:xfrm>
          <a:prstGeom prst="rect">
            <a:avLst/>
          </a:prstGeom>
        </p:spPr>
      </p:pic>
      <p:sp>
        <p:nvSpPr>
          <p:cNvPr id="40" name="CasellaDiTesto 39"/>
          <p:cNvSpPr txBox="1"/>
          <p:nvPr/>
        </p:nvSpPr>
        <p:spPr>
          <a:xfrm>
            <a:off x="5303988" y="368864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AVELLINO</a:t>
            </a:r>
          </a:p>
        </p:txBody>
      </p:sp>
      <p:pic>
        <p:nvPicPr>
          <p:cNvPr id="41" name="Immagine 40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059028" y="3755376"/>
            <a:ext cx="261127" cy="241040"/>
          </a:xfrm>
          <a:prstGeom prst="rect">
            <a:avLst/>
          </a:prstGeom>
        </p:spPr>
      </p:pic>
      <p:sp>
        <p:nvSpPr>
          <p:cNvPr id="42" name="CasellaDiTesto 41"/>
          <p:cNvSpPr txBox="1"/>
          <p:nvPr/>
        </p:nvSpPr>
        <p:spPr>
          <a:xfrm>
            <a:off x="6552417" y="3433184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BARI</a:t>
            </a:r>
          </a:p>
        </p:txBody>
      </p:sp>
      <p:pic>
        <p:nvPicPr>
          <p:cNvPr id="44" name="Immagine 43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412948" y="1007662"/>
            <a:ext cx="261127" cy="241040"/>
          </a:xfrm>
          <a:prstGeom prst="rect">
            <a:avLst/>
          </a:prstGeom>
        </p:spPr>
      </p:pic>
      <p:sp>
        <p:nvSpPr>
          <p:cNvPr id="46" name="CasellaDiTesto 45"/>
          <p:cNvSpPr txBox="1"/>
          <p:nvPr/>
        </p:nvSpPr>
        <p:spPr>
          <a:xfrm>
            <a:off x="3078987" y="718116"/>
            <a:ext cx="1218105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MILANO</a:t>
            </a:r>
          </a:p>
        </p:txBody>
      </p:sp>
      <p:pic>
        <p:nvPicPr>
          <p:cNvPr id="47" name="Immagine 4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00897" y="3165841"/>
            <a:ext cx="261127" cy="241040"/>
          </a:xfrm>
          <a:prstGeom prst="rect">
            <a:avLst/>
          </a:prstGeom>
        </p:spPr>
      </p:pic>
      <p:sp>
        <p:nvSpPr>
          <p:cNvPr id="48" name="CasellaDiTesto 47"/>
          <p:cNvSpPr txBox="1"/>
          <p:nvPr/>
        </p:nvSpPr>
        <p:spPr>
          <a:xfrm>
            <a:off x="3633640" y="3228295"/>
            <a:ext cx="1044690" cy="30777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sz="1400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VITERBO</a:t>
            </a:r>
          </a:p>
        </p:txBody>
      </p:sp>
    </p:spTree>
    <p:extLst>
      <p:ext uri="{BB962C8B-B14F-4D97-AF65-F5344CB8AC3E}">
        <p14:creationId xmlns:p14="http://schemas.microsoft.com/office/powerpoint/2010/main" val="11710066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uppo 64"/>
          <p:cNvGrpSpPr/>
          <p:nvPr/>
        </p:nvGrpSpPr>
        <p:grpSpPr>
          <a:xfrm>
            <a:off x="363604" y="3546076"/>
            <a:ext cx="3222920" cy="2869667"/>
            <a:chOff x="362611" y="3612918"/>
            <a:chExt cx="2975003" cy="2869667"/>
          </a:xfrm>
        </p:grpSpPr>
        <p:pic>
          <p:nvPicPr>
            <p:cNvPr id="43" name="Immagine 4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62611" y="3612918"/>
              <a:ext cx="2975003" cy="2734712"/>
            </a:xfrm>
            <a:prstGeom prst="rect">
              <a:avLst/>
            </a:prstGeom>
          </p:spPr>
        </p:pic>
        <p:sp>
          <p:nvSpPr>
            <p:cNvPr id="47" name="Rettangolo 46"/>
            <p:cNvSpPr/>
            <p:nvPr/>
          </p:nvSpPr>
          <p:spPr>
            <a:xfrm>
              <a:off x="1276846" y="4479017"/>
              <a:ext cx="675392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it-IT" b="1" cap="all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PARIS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49" name="Immagine 48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09125" y="5656592"/>
              <a:ext cx="802540" cy="825993"/>
            </a:xfrm>
            <a:prstGeom prst="rect">
              <a:avLst/>
            </a:prstGeom>
          </p:spPr>
        </p:pic>
      </p:grpSp>
      <p:grpSp>
        <p:nvGrpSpPr>
          <p:cNvPr id="16" name="Gruppo 63"/>
          <p:cNvGrpSpPr/>
          <p:nvPr/>
        </p:nvGrpSpPr>
        <p:grpSpPr>
          <a:xfrm>
            <a:off x="4122911" y="5509443"/>
            <a:ext cx="2656719" cy="1074808"/>
            <a:chOff x="3805764" y="5509443"/>
            <a:chExt cx="2452356" cy="1074808"/>
          </a:xfrm>
        </p:grpSpPr>
        <p:pic>
          <p:nvPicPr>
            <p:cNvPr id="58" name="Immagine 5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05764" y="5509443"/>
              <a:ext cx="2452356" cy="847092"/>
            </a:xfrm>
            <a:prstGeom prst="rect">
              <a:avLst/>
            </a:prstGeom>
          </p:spPr>
        </p:pic>
        <p:pic>
          <p:nvPicPr>
            <p:cNvPr id="61" name="Immagine 60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014344" y="5877123"/>
              <a:ext cx="707128" cy="707128"/>
            </a:xfrm>
            <a:prstGeom prst="rect">
              <a:avLst/>
            </a:prstGeom>
          </p:spPr>
        </p:pic>
      </p:grpSp>
      <p:grpSp>
        <p:nvGrpSpPr>
          <p:cNvPr id="17" name="Gruppo 39"/>
          <p:cNvGrpSpPr/>
          <p:nvPr/>
        </p:nvGrpSpPr>
        <p:grpSpPr>
          <a:xfrm>
            <a:off x="3602124" y="1484948"/>
            <a:ext cx="4008211" cy="4393442"/>
            <a:chOff x="2442255" y="1080578"/>
            <a:chExt cx="4292461" cy="5288563"/>
          </a:xfrm>
        </p:grpSpPr>
        <p:pic>
          <p:nvPicPr>
            <p:cNvPr id="4" name="Immagine 3" descr="germania muta.jpg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42255" y="1165548"/>
              <a:ext cx="3684932" cy="4463345"/>
            </a:xfrm>
            <a:prstGeom prst="rect">
              <a:avLst/>
            </a:prstGeom>
          </p:spPr>
        </p:pic>
        <p:grpSp>
          <p:nvGrpSpPr>
            <p:cNvPr id="19" name="Gruppo 38"/>
            <p:cNvGrpSpPr/>
            <p:nvPr/>
          </p:nvGrpSpPr>
          <p:grpSpPr>
            <a:xfrm>
              <a:off x="2442255" y="1080578"/>
              <a:ext cx="4292461" cy="5288563"/>
              <a:chOff x="2442255" y="1080578"/>
              <a:chExt cx="4292461" cy="5288563"/>
            </a:xfrm>
          </p:grpSpPr>
          <p:pic>
            <p:nvPicPr>
              <p:cNvPr id="5" name="Immagine 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259380" y="210245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6" name="CasellaDiTesto 5"/>
              <p:cNvSpPr txBox="1"/>
              <p:nvPr/>
            </p:nvSpPr>
            <p:spPr>
              <a:xfrm>
                <a:off x="4588542" y="1955406"/>
                <a:ext cx="146506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LÜbeck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7" name="Immagine 6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241326" y="3321985"/>
                <a:ext cx="329162" cy="338987"/>
              </a:xfrm>
              <a:prstGeom prst="rect">
                <a:avLst/>
              </a:prstGeom>
            </p:spPr>
          </p:pic>
          <p:sp>
            <p:nvSpPr>
              <p:cNvPr id="8" name="CasellaDiTesto 7"/>
              <p:cNvSpPr txBox="1"/>
              <p:nvPr/>
            </p:nvSpPr>
            <p:spPr>
              <a:xfrm>
                <a:off x="5090714" y="2903269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DRESDEN</a:t>
                </a:r>
              </a:p>
            </p:txBody>
          </p:sp>
          <p:pic>
            <p:nvPicPr>
              <p:cNvPr id="9" name="Immagine 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930219" y="1527936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0" name="CasellaDiTesto 9"/>
              <p:cNvSpPr txBox="1"/>
              <p:nvPr/>
            </p:nvSpPr>
            <p:spPr>
              <a:xfrm>
                <a:off x="3549716" y="1080578"/>
                <a:ext cx="2182077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FLENSBURG</a:t>
                </a:r>
              </a:p>
            </p:txBody>
          </p:sp>
          <p:pic>
            <p:nvPicPr>
              <p:cNvPr id="11" name="Immagine 10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3236896" y="3152492"/>
                <a:ext cx="329162" cy="338987"/>
              </a:xfrm>
              <a:prstGeom prst="rect">
                <a:avLst/>
              </a:prstGeom>
            </p:spPr>
          </p:pic>
          <p:sp>
            <p:nvSpPr>
              <p:cNvPr id="12" name="CasellaDiTesto 11"/>
              <p:cNvSpPr txBox="1"/>
              <p:nvPr/>
            </p:nvSpPr>
            <p:spPr>
              <a:xfrm>
                <a:off x="2442255" y="3508664"/>
                <a:ext cx="2002863" cy="77801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MÜLHEIM AN DER RUHR</a:t>
                </a:r>
              </a:p>
            </p:txBody>
          </p:sp>
          <p:pic>
            <p:nvPicPr>
              <p:cNvPr id="21" name="Immagine 20"/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3930219" y="4216752"/>
                <a:ext cx="866738" cy="892608"/>
              </a:xfrm>
              <a:prstGeom prst="rect">
                <a:avLst/>
              </a:prstGeom>
            </p:spPr>
          </p:pic>
          <p:pic>
            <p:nvPicPr>
              <p:cNvPr id="59" name="Immagine 58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5583554" y="6023796"/>
                <a:ext cx="329162" cy="338988"/>
              </a:xfrm>
              <a:prstGeom prst="rect">
                <a:avLst/>
              </a:prstGeom>
            </p:spPr>
          </p:pic>
          <p:sp>
            <p:nvSpPr>
              <p:cNvPr id="60" name="CasellaDiTesto 59"/>
              <p:cNvSpPr txBox="1"/>
              <p:nvPr/>
            </p:nvSpPr>
            <p:spPr>
              <a:xfrm>
                <a:off x="4423960" y="5924561"/>
                <a:ext cx="1194458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VIENNA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  <p:pic>
            <p:nvPicPr>
              <p:cNvPr id="55" name="Immagine 54"/>
              <p:cNvPicPr>
                <a:picLocks noChangeAspect="1"/>
              </p:cNvPicPr>
              <p:nvPr/>
            </p:nvPicPr>
            <p:blipFill>
              <a:blip r:embed="rId7" cstate="print"/>
              <a:stretch>
                <a:fillRect/>
              </a:stretch>
            </p:blipFill>
            <p:spPr>
              <a:xfrm>
                <a:off x="4199006" y="3139609"/>
                <a:ext cx="329162" cy="338986"/>
              </a:xfrm>
              <a:prstGeom prst="rect">
                <a:avLst/>
              </a:prstGeom>
            </p:spPr>
          </p:pic>
          <p:sp>
            <p:nvSpPr>
              <p:cNvPr id="62" name="CasellaDiTesto 61"/>
              <p:cNvSpPr txBox="1"/>
              <p:nvPr/>
            </p:nvSpPr>
            <p:spPr>
              <a:xfrm>
                <a:off x="3636532" y="2687141"/>
                <a:ext cx="1644002" cy="44458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GöTtingen</a:t>
                </a:r>
                <a:endPara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</p:grpSp>
      <p:grpSp>
        <p:nvGrpSpPr>
          <p:cNvPr id="22" name="Gruppo 26"/>
          <p:cNvGrpSpPr/>
          <p:nvPr/>
        </p:nvGrpSpPr>
        <p:grpSpPr>
          <a:xfrm>
            <a:off x="7143680" y="4452854"/>
            <a:ext cx="2502186" cy="1673587"/>
            <a:chOff x="5807094" y="4502254"/>
            <a:chExt cx="3157870" cy="2357278"/>
          </a:xfrm>
        </p:grpSpPr>
        <p:pic>
          <p:nvPicPr>
            <p:cNvPr id="13" name="Immagine 12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07094" y="4502254"/>
              <a:ext cx="2460479" cy="2357278"/>
            </a:xfrm>
            <a:prstGeom prst="rect">
              <a:avLst/>
            </a:prstGeom>
          </p:spPr>
        </p:pic>
        <p:pic>
          <p:nvPicPr>
            <p:cNvPr id="14" name="Immagine 13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033824" y="5643208"/>
              <a:ext cx="323370" cy="340447"/>
            </a:xfrm>
            <a:prstGeom prst="rect">
              <a:avLst/>
            </a:prstGeom>
          </p:spPr>
        </p:pic>
        <p:sp>
          <p:nvSpPr>
            <p:cNvPr id="15" name="CasellaDiTesto 14"/>
            <p:cNvSpPr txBox="1"/>
            <p:nvPr/>
          </p:nvSpPr>
          <p:spPr>
            <a:xfrm>
              <a:off x="6652806" y="5344583"/>
              <a:ext cx="1669056" cy="520211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ATHENS</a:t>
              </a:r>
            </a:p>
          </p:txBody>
        </p:sp>
        <p:pic>
          <p:nvPicPr>
            <p:cNvPr id="23" name="Immagine 22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91248" y="5063799"/>
              <a:ext cx="873716" cy="919856"/>
            </a:xfrm>
            <a:prstGeom prst="rect">
              <a:avLst/>
            </a:prstGeom>
          </p:spPr>
        </p:pic>
      </p:grpSp>
      <p:grpSp>
        <p:nvGrpSpPr>
          <p:cNvPr id="27" name="Gruppo 16"/>
          <p:cNvGrpSpPr/>
          <p:nvPr/>
        </p:nvGrpSpPr>
        <p:grpSpPr>
          <a:xfrm>
            <a:off x="318553" y="654650"/>
            <a:ext cx="2607626" cy="3917950"/>
            <a:chOff x="5266077" y="183176"/>
            <a:chExt cx="3735119" cy="5828963"/>
          </a:xfrm>
        </p:grpSpPr>
        <p:pic>
          <p:nvPicPr>
            <p:cNvPr id="20" name="Immagine 19"/>
            <p:cNvPicPr>
              <a:picLocks noChangeAspect="1"/>
            </p:cNvPicPr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266077" y="183176"/>
              <a:ext cx="3020915" cy="3866771"/>
            </a:xfrm>
            <a:prstGeom prst="rect">
              <a:avLst/>
            </a:prstGeom>
          </p:spPr>
        </p:pic>
        <p:pic>
          <p:nvPicPr>
            <p:cNvPr id="24" name="Immagine 23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31230" y="2174002"/>
              <a:ext cx="446968" cy="446968"/>
            </a:xfrm>
            <a:prstGeom prst="rect">
              <a:avLst/>
            </a:prstGeom>
          </p:spPr>
        </p:pic>
        <p:sp>
          <p:nvSpPr>
            <p:cNvPr id="25" name="CasellaDiTesto 24"/>
            <p:cNvSpPr txBox="1"/>
            <p:nvPr/>
          </p:nvSpPr>
          <p:spPr>
            <a:xfrm>
              <a:off x="5807094" y="1795905"/>
              <a:ext cx="2779148" cy="503687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>
                  <a:rot lat="0" lon="0" rev="0"/>
                </a:camera>
                <a:lightRig rig="contrasting" dir="t">
                  <a:rot lat="0" lon="0" rev="4500000"/>
                </a:lightRig>
              </a:scene3d>
              <a:sp3d contourW="6350" prstMaterial="metal">
                <a:bevelT w="127000" h="31750" prst="relaxedInset"/>
                <a:contourClr>
                  <a:schemeClr val="accent1">
                    <a:shade val="75000"/>
                  </a:schemeClr>
                </a:contourClr>
              </a:sp3d>
            </a:bodyPr>
            <a:lstStyle/>
            <a:p>
              <a:r>
                <a:rPr lang="it-IT" sz="16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rPr>
                <a:t>MANCHESTER</a:t>
              </a:r>
              <a:endPara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endParaRPr>
            </a:p>
          </p:txBody>
        </p:sp>
        <p:pic>
          <p:nvPicPr>
            <p:cNvPr id="2" name="Immagine 1"/>
            <p:cNvPicPr>
              <a:picLocks noChangeAspect="1"/>
            </p:cNvPicPr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7333585" y="369332"/>
              <a:ext cx="1667611" cy="1667611"/>
            </a:xfrm>
            <a:prstGeom prst="rect">
              <a:avLst/>
            </a:prstGeom>
          </p:spPr>
        </p:pic>
        <p:pic>
          <p:nvPicPr>
            <p:cNvPr id="46" name="Immagine 45"/>
            <p:cNvPicPr>
              <a:picLocks noChangeAspect="1"/>
            </p:cNvPicPr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98928" y="5565172"/>
              <a:ext cx="446968" cy="446967"/>
            </a:xfrm>
            <a:prstGeom prst="rect">
              <a:avLst/>
            </a:prstGeom>
          </p:spPr>
        </p:pic>
      </p:grpSp>
      <p:grpSp>
        <p:nvGrpSpPr>
          <p:cNvPr id="28" name="Gruppo 51"/>
          <p:cNvGrpSpPr/>
          <p:nvPr/>
        </p:nvGrpSpPr>
        <p:grpSpPr>
          <a:xfrm>
            <a:off x="2877733" y="514513"/>
            <a:ext cx="2030932" cy="1983108"/>
            <a:chOff x="2830367" y="249388"/>
            <a:chExt cx="1874706" cy="1983108"/>
          </a:xfrm>
        </p:grpSpPr>
        <p:grpSp>
          <p:nvGrpSpPr>
            <p:cNvPr id="36" name="Gruppo 47"/>
            <p:cNvGrpSpPr/>
            <p:nvPr/>
          </p:nvGrpSpPr>
          <p:grpSpPr>
            <a:xfrm>
              <a:off x="2830367" y="513968"/>
              <a:ext cx="1459047" cy="1718528"/>
              <a:chOff x="2567846" y="488011"/>
              <a:chExt cx="1459047" cy="1718528"/>
            </a:xfrm>
          </p:grpSpPr>
          <p:pic>
            <p:nvPicPr>
              <p:cNvPr id="31" name="Immagine 30"/>
              <p:cNvPicPr>
                <a:picLocks noChangeAspect="1"/>
              </p:cNvPicPr>
              <p:nvPr/>
            </p:nvPicPr>
            <p:blipFill>
              <a:blip r:embed="rId15" cstate="print"/>
              <a:stretch>
                <a:fillRect/>
              </a:stretch>
            </p:blipFill>
            <p:spPr>
              <a:xfrm>
                <a:off x="2856550" y="1427977"/>
                <a:ext cx="227518" cy="231838"/>
              </a:xfrm>
              <a:prstGeom prst="rect">
                <a:avLst/>
              </a:prstGeom>
            </p:spPr>
          </p:pic>
          <p:pic>
            <p:nvPicPr>
              <p:cNvPr id="30" name="Immagine 29"/>
              <p:cNvPicPr>
                <a:picLocks noChangeAspect="1"/>
              </p:cNvPicPr>
              <p:nvPr/>
            </p:nvPicPr>
            <p:blipFill>
              <a:blip r:embed="rId16" cstate="print"/>
              <a:stretch>
                <a:fillRect/>
              </a:stretch>
            </p:blipFill>
            <p:spPr>
              <a:xfrm>
                <a:off x="2567846" y="488011"/>
                <a:ext cx="1459047" cy="1718528"/>
              </a:xfrm>
              <a:prstGeom prst="rect">
                <a:avLst/>
              </a:prstGeom>
            </p:spPr>
          </p:pic>
          <p:sp>
            <p:nvSpPr>
              <p:cNvPr id="32" name="CasellaDiTesto 31"/>
              <p:cNvSpPr txBox="1"/>
              <p:nvPr/>
            </p:nvSpPr>
            <p:spPr>
              <a:xfrm>
                <a:off x="2652821" y="1153016"/>
                <a:ext cx="1374072" cy="33855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sz="1600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ROTTERDAM</a:t>
                </a:r>
              </a:p>
            </p:txBody>
          </p:sp>
        </p:grpSp>
        <p:pic>
          <p:nvPicPr>
            <p:cNvPr id="51" name="Immagine 50"/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 rot="16200000">
              <a:off x="3959085" y="249388"/>
              <a:ext cx="745988" cy="745988"/>
            </a:xfrm>
            <a:prstGeom prst="rect">
              <a:avLst/>
            </a:prstGeom>
          </p:spPr>
        </p:pic>
      </p:grpSp>
      <p:grpSp>
        <p:nvGrpSpPr>
          <p:cNvPr id="37" name="Gruppo 53"/>
          <p:cNvGrpSpPr/>
          <p:nvPr/>
        </p:nvGrpSpPr>
        <p:grpSpPr>
          <a:xfrm>
            <a:off x="6624599" y="234384"/>
            <a:ext cx="2173484" cy="2093271"/>
            <a:chOff x="5952777" y="234056"/>
            <a:chExt cx="2006293" cy="2093271"/>
          </a:xfrm>
        </p:grpSpPr>
        <p:grpSp>
          <p:nvGrpSpPr>
            <p:cNvPr id="38" name="Gruppo 2"/>
            <p:cNvGrpSpPr/>
            <p:nvPr/>
          </p:nvGrpSpPr>
          <p:grpSpPr>
            <a:xfrm>
              <a:off x="5952777" y="309291"/>
              <a:ext cx="2006293" cy="2018036"/>
              <a:chOff x="5807094" y="441933"/>
              <a:chExt cx="2745772" cy="2745772"/>
            </a:xfrm>
          </p:grpSpPr>
          <p:pic>
            <p:nvPicPr>
              <p:cNvPr id="18" name="Immagine 17"/>
              <p:cNvPicPr>
                <a:picLocks noChangeAspect="1"/>
              </p:cNvPicPr>
              <p:nvPr/>
            </p:nvPicPr>
            <p:blipFill>
              <a:blip r:embed="rId18" cstate="print"/>
              <a:stretch>
                <a:fillRect/>
              </a:stretch>
            </p:blipFill>
            <p:spPr>
              <a:xfrm>
                <a:off x="5807094" y="441933"/>
                <a:ext cx="2745772" cy="2745772"/>
              </a:xfrm>
              <a:prstGeom prst="rect">
                <a:avLst/>
              </a:prstGeom>
            </p:spPr>
          </p:pic>
          <p:pic>
            <p:nvPicPr>
              <p:cNvPr id="26" name="Immagine 25"/>
              <p:cNvPicPr>
                <a:picLocks noChangeAspect="1"/>
              </p:cNvPicPr>
              <p:nvPr/>
            </p:nvPicPr>
            <p:blipFill>
              <a:blip r:embed="rId19" cstate="print"/>
              <a:stretch>
                <a:fillRect/>
              </a:stretch>
            </p:blipFill>
            <p:spPr>
              <a:xfrm>
                <a:off x="6534747" y="2588330"/>
                <a:ext cx="329162" cy="338987"/>
              </a:xfrm>
              <a:prstGeom prst="rect">
                <a:avLst/>
              </a:prstGeom>
            </p:spPr>
          </p:pic>
          <p:sp>
            <p:nvSpPr>
              <p:cNvPr id="29" name="CasellaDiTesto 28"/>
              <p:cNvSpPr txBox="1"/>
              <p:nvPr/>
            </p:nvSpPr>
            <p:spPr>
              <a:xfrm>
                <a:off x="5807094" y="2160757"/>
                <a:ext cx="2144524" cy="5025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 err="1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GöTEBORG</a:t>
                </a:r>
                <a:endParaRPr lang="it-IT" sz="1400" b="1" cap="all" dirty="0">
                  <a:ln w="0"/>
                  <a:effectLst>
                    <a:reflection blurRad="12700" stA="50000" endPos="50000" dist="5000" dir="5400000" sy="-100000" rotWithShape="0"/>
                  </a:effectLst>
                </a:endParaRPr>
              </a:p>
            </p:txBody>
          </p:sp>
        </p:grpSp>
        <p:pic>
          <p:nvPicPr>
            <p:cNvPr id="53" name="Immagine 52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085180" y="234056"/>
              <a:ext cx="793251" cy="793251"/>
            </a:xfrm>
            <a:prstGeom prst="rect">
              <a:avLst/>
            </a:prstGeom>
          </p:spPr>
        </p:pic>
      </p:grpSp>
      <p:grpSp>
        <p:nvGrpSpPr>
          <p:cNvPr id="39" name="Gruppo 56"/>
          <p:cNvGrpSpPr/>
          <p:nvPr/>
        </p:nvGrpSpPr>
        <p:grpSpPr>
          <a:xfrm>
            <a:off x="7759718" y="2273763"/>
            <a:ext cx="1886148" cy="1768114"/>
            <a:chOff x="6976765" y="2073775"/>
            <a:chExt cx="1741060" cy="1768114"/>
          </a:xfrm>
        </p:grpSpPr>
        <p:grpSp>
          <p:nvGrpSpPr>
            <p:cNvPr id="40" name="Gruppo 41"/>
            <p:cNvGrpSpPr/>
            <p:nvPr/>
          </p:nvGrpSpPr>
          <p:grpSpPr>
            <a:xfrm>
              <a:off x="6976765" y="2203155"/>
              <a:ext cx="1446902" cy="1638734"/>
              <a:chOff x="6403257" y="2772584"/>
              <a:chExt cx="1874416" cy="2126530"/>
            </a:xfrm>
          </p:grpSpPr>
          <p:pic>
            <p:nvPicPr>
              <p:cNvPr id="33" name="Immagine 32"/>
              <p:cNvPicPr>
                <a:picLocks noChangeAspect="1"/>
              </p:cNvPicPr>
              <p:nvPr/>
            </p:nvPicPr>
            <p:blipFill>
              <a:blip r:embed="rId21" cstate="print"/>
              <a:stretch>
                <a:fillRect/>
              </a:stretch>
            </p:blipFill>
            <p:spPr>
              <a:xfrm>
                <a:off x="6403257" y="2772584"/>
                <a:ext cx="1874416" cy="2126530"/>
              </a:xfrm>
              <a:prstGeom prst="rect">
                <a:avLst/>
              </a:prstGeom>
            </p:spPr>
          </p:pic>
          <p:pic>
            <p:nvPicPr>
              <p:cNvPr id="34" name="Immagine 33"/>
              <p:cNvPicPr>
                <a:picLocks noChangeAspect="1"/>
              </p:cNvPicPr>
              <p:nvPr/>
            </p:nvPicPr>
            <p:blipFill>
              <a:blip r:embed="rId22" cstate="print"/>
              <a:stretch>
                <a:fillRect/>
              </a:stretch>
            </p:blipFill>
            <p:spPr>
              <a:xfrm>
                <a:off x="7632437" y="4008587"/>
                <a:ext cx="329162" cy="338987"/>
              </a:xfrm>
              <a:prstGeom prst="rect">
                <a:avLst/>
              </a:prstGeom>
            </p:spPr>
          </p:pic>
          <p:sp>
            <p:nvSpPr>
              <p:cNvPr id="35" name="CasellaDiTesto 34"/>
              <p:cNvSpPr txBox="1"/>
              <p:nvPr/>
            </p:nvSpPr>
            <p:spPr>
              <a:xfrm>
                <a:off x="7291021" y="3616101"/>
                <a:ext cx="682831" cy="47927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  <a:scene3d>
                  <a:camera prst="orthographicFront">
                    <a:rot lat="0" lon="0" rev="0"/>
                  </a:camera>
                  <a:lightRig rig="contrasting" dir="t">
                    <a:rot lat="0" lon="0" rev="4500000"/>
                  </a:lightRig>
                </a:scene3d>
                <a:sp3d contourW="6350" prstMaterial="metal">
                  <a:bevelT w="127000" h="31750" prst="relaxedInset"/>
                  <a:contourClr>
                    <a:schemeClr val="accent1">
                      <a:shade val="75000"/>
                    </a:schemeClr>
                  </a:contourClr>
                </a:sp3d>
              </a:bodyPr>
              <a:lstStyle/>
              <a:p>
                <a:r>
                  <a:rPr lang="it-IT" b="1" cap="all" dirty="0">
                    <a:ln w="0"/>
                    <a:effectLst>
                      <a:reflection blurRad="12700" stA="50000" endPos="50000" dist="5000" dir="5400000" sy="-100000" rotWithShape="0"/>
                    </a:effectLst>
                  </a:rPr>
                  <a:t>NIŠ</a:t>
                </a:r>
              </a:p>
            </p:txBody>
          </p:sp>
        </p:grpSp>
        <p:pic>
          <p:nvPicPr>
            <p:cNvPr id="56" name="Immagine 55"/>
            <p:cNvPicPr>
              <a:picLocks noChangeAspect="1"/>
            </p:cNvPicPr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872857" y="2073775"/>
              <a:ext cx="844968" cy="882522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8011327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magine 9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212843"/>
            <a:ext cx="4311643" cy="383994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30953" y="3317412"/>
            <a:ext cx="5735095" cy="324560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655331" y="4798790"/>
            <a:ext cx="362515" cy="334629"/>
          </a:xfrm>
          <a:prstGeom prst="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4746457" y="4333577"/>
            <a:ext cx="2271386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KANSAS CITY</a:t>
            </a:r>
          </a:p>
        </p:txBody>
      </p:sp>
      <p:pic>
        <p:nvPicPr>
          <p:cNvPr id="14" name="Immagine 13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183412" y="5402826"/>
            <a:ext cx="1128233" cy="1264376"/>
          </a:xfrm>
          <a:prstGeom prst="rect">
            <a:avLst/>
          </a:prstGeom>
        </p:spPr>
      </p:pic>
      <p:pic>
        <p:nvPicPr>
          <p:cNvPr id="11" name="Immagine 10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955566" y="3125802"/>
            <a:ext cx="461182" cy="425706"/>
          </a:xfrm>
          <a:prstGeom prst="rect">
            <a:avLst/>
          </a:prstGeom>
        </p:spPr>
      </p:pic>
      <p:sp>
        <p:nvSpPr>
          <p:cNvPr id="12" name="CasellaDiTesto 11"/>
          <p:cNvSpPr txBox="1"/>
          <p:nvPr/>
        </p:nvSpPr>
        <p:spPr>
          <a:xfrm>
            <a:off x="912398" y="2588537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OSAKA</a:t>
            </a:r>
          </a:p>
        </p:txBody>
      </p:sp>
      <p:pic>
        <p:nvPicPr>
          <p:cNvPr id="15" name="Immagine 1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597716" y="1212843"/>
            <a:ext cx="1115894" cy="1030056"/>
          </a:xfrm>
          <a:prstGeom prst="rect">
            <a:avLst/>
          </a:prstGeom>
        </p:spPr>
      </p:pic>
      <p:pic>
        <p:nvPicPr>
          <p:cNvPr id="2" name="Immagine 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600307" y="420959"/>
            <a:ext cx="3458144" cy="2955915"/>
          </a:xfrm>
          <a:prstGeom prst="rect">
            <a:avLst/>
          </a:prstGeom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7802942" y="172166"/>
            <a:ext cx="2014613" cy="1314148"/>
          </a:xfrm>
          <a:prstGeom prst="rect">
            <a:avLst/>
          </a:prstGeom>
        </p:spPr>
      </p:pic>
      <p:pic>
        <p:nvPicPr>
          <p:cNvPr id="13" name="Immagine 12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746457" y="2030046"/>
            <a:ext cx="461182" cy="425706"/>
          </a:xfrm>
          <a:prstGeom prst="rect">
            <a:avLst/>
          </a:prstGeom>
        </p:spPr>
      </p:pic>
      <p:sp>
        <p:nvSpPr>
          <p:cNvPr id="16" name="CasellaDiTesto 15"/>
          <p:cNvSpPr txBox="1"/>
          <p:nvPr/>
        </p:nvSpPr>
        <p:spPr>
          <a:xfrm>
            <a:off x="4600308" y="1486314"/>
            <a:ext cx="1375784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/>
            <a:r>
              <a:rPr lang="it-IT" b="1" cap="all" dirty="0">
                <a:ln w="0"/>
                <a:effectLst>
                  <a:reflection blurRad="12700" stA="50000" endPos="50000" dist="5000" dir="5400000" sy="-100000" rotWithShape="0"/>
                </a:effectLst>
              </a:rPr>
              <a:t>PERTH</a:t>
            </a:r>
          </a:p>
        </p:txBody>
      </p:sp>
    </p:spTree>
    <p:extLst>
      <p:ext uri="{BB962C8B-B14F-4D97-AF65-F5344CB8AC3E}">
        <p14:creationId xmlns:p14="http://schemas.microsoft.com/office/powerpoint/2010/main" val="39698948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69" y="281004"/>
            <a:ext cx="521020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DEVELOPMENT AREAS</a:t>
            </a:r>
          </a:p>
        </p:txBody>
      </p:sp>
      <p:grpSp>
        <p:nvGrpSpPr>
          <p:cNvPr id="6" name="Gruppo 5"/>
          <p:cNvGrpSpPr/>
          <p:nvPr/>
        </p:nvGrpSpPr>
        <p:grpSpPr>
          <a:xfrm>
            <a:off x="284272" y="1491052"/>
            <a:ext cx="3010864" cy="3578955"/>
            <a:chOff x="284271" y="1139310"/>
            <a:chExt cx="3455987" cy="4103688"/>
          </a:xfrm>
        </p:grpSpPr>
        <p:sp>
          <p:nvSpPr>
            <p:cNvPr id="7" name="Ovale 6"/>
            <p:cNvSpPr/>
            <p:nvPr/>
          </p:nvSpPr>
          <p:spPr>
            <a:xfrm>
              <a:off x="284271" y="1931473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b="1" dirty="0"/>
                <a:t>COLLECTIVE HEALTH</a:t>
              </a:r>
            </a:p>
          </p:txBody>
        </p:sp>
        <p:sp>
          <p:nvSpPr>
            <p:cNvPr id="8" name="Ovale 7"/>
            <p:cNvSpPr>
              <a:spLocks noChangeArrowheads="1"/>
            </p:cNvSpPr>
            <p:nvPr/>
          </p:nvSpPr>
          <p:spPr bwMode="auto">
            <a:xfrm>
              <a:off x="1795571" y="1139310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r>
                <a:rPr lang="en-US" sz="1200" b="1" dirty="0">
                  <a:solidFill>
                    <a:schemeClr val="dk1"/>
                  </a:solidFill>
                  <a:latin typeface="+mn-lt"/>
                  <a:ea typeface="+mn-ea"/>
                </a:rPr>
                <a:t>Institutional partner to reach public health targets</a:t>
              </a:r>
            </a:p>
          </p:txBody>
        </p:sp>
        <p:sp>
          <p:nvSpPr>
            <p:cNvPr id="9" name="Ovale 8"/>
            <p:cNvSpPr>
              <a:spLocks noChangeArrowheads="1"/>
            </p:cNvSpPr>
            <p:nvPr/>
          </p:nvSpPr>
          <p:spPr bwMode="auto">
            <a:xfrm>
              <a:off x="1579671" y="3442773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endParaRPr lang="en-US" sz="1200" b="1">
                <a:solidFill>
                  <a:srgbClr val="000000"/>
                </a:solidFill>
                <a:latin typeface="Calibri" charset="0"/>
                <a:ea typeface="ＭＳ Ｐゴシック" charset="0"/>
                <a:cs typeface="Arial" charset="0"/>
              </a:endParaRPr>
            </a:p>
            <a:p>
              <a:pPr eaLnBrk="1" hangingPunct="1">
                <a:defRPr/>
              </a:pPr>
              <a:r>
                <a:rPr lang="en-US" sz="1200" b="1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Contribute to patient education (awareness)</a:t>
              </a:r>
            </a:p>
          </p:txBody>
        </p:sp>
      </p:grpSp>
      <p:grpSp>
        <p:nvGrpSpPr>
          <p:cNvPr id="10" name="Gruppo 9"/>
          <p:cNvGrpSpPr/>
          <p:nvPr/>
        </p:nvGrpSpPr>
        <p:grpSpPr>
          <a:xfrm>
            <a:off x="3370863" y="2442233"/>
            <a:ext cx="3006604" cy="3923802"/>
            <a:chOff x="3882210" y="1170519"/>
            <a:chExt cx="3455987" cy="4392613"/>
          </a:xfrm>
        </p:grpSpPr>
        <p:sp>
          <p:nvSpPr>
            <p:cNvPr id="11" name="Ovale 10"/>
            <p:cNvSpPr/>
            <p:nvPr/>
          </p:nvSpPr>
          <p:spPr>
            <a:xfrm>
              <a:off x="3882210" y="1962682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b="1" dirty="0"/>
                <a:t>KNOWLEDGE</a:t>
              </a:r>
            </a:p>
          </p:txBody>
        </p:sp>
        <p:sp>
          <p:nvSpPr>
            <p:cNvPr id="12" name="Ovale 11"/>
            <p:cNvSpPr>
              <a:spLocks noChangeArrowheads="1"/>
            </p:cNvSpPr>
            <p:nvPr/>
          </p:nvSpPr>
          <p:spPr bwMode="auto">
            <a:xfrm>
              <a:off x="5393510" y="1170519"/>
              <a:ext cx="1944687" cy="18002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algn="ctr" eaLnBrk="1" hangingPunct="1">
                <a:defRPr/>
              </a:pPr>
              <a:r>
                <a:rPr lang="en-US" sz="1200" b="1">
                  <a:solidFill>
                    <a:schemeClr val="dk1"/>
                  </a:solidFill>
                  <a:latin typeface="+mn-lt"/>
                  <a:ea typeface="+mn-ea"/>
                </a:rPr>
                <a:t>Generating specific knowledge and contributing to improve clinical practice</a:t>
              </a:r>
            </a:p>
          </p:txBody>
        </p:sp>
        <p:sp>
          <p:nvSpPr>
            <p:cNvPr id="13" name="Ovale 12"/>
            <p:cNvSpPr>
              <a:spLocks noChangeArrowheads="1"/>
            </p:cNvSpPr>
            <p:nvPr/>
          </p:nvSpPr>
          <p:spPr bwMode="auto">
            <a:xfrm>
              <a:off x="5106171" y="3402544"/>
              <a:ext cx="2147370" cy="2160588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eaLnBrk="1" hangingPunct="1">
                <a:defRPr/>
              </a:pPr>
              <a:r>
                <a:rPr lang="en-US" sz="1200" b="1" dirty="0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Contributing to improve abilities and competences (relational, administrative, managing)</a:t>
              </a:r>
            </a:p>
          </p:txBody>
        </p:sp>
      </p:grpSp>
      <p:grpSp>
        <p:nvGrpSpPr>
          <p:cNvPr id="14" name="Gruppo 13"/>
          <p:cNvGrpSpPr/>
          <p:nvPr/>
        </p:nvGrpSpPr>
        <p:grpSpPr>
          <a:xfrm>
            <a:off x="6565559" y="966635"/>
            <a:ext cx="3075587" cy="4188892"/>
            <a:chOff x="7655505" y="1330497"/>
            <a:chExt cx="3600450" cy="5040313"/>
          </a:xfrm>
        </p:grpSpPr>
        <p:sp>
          <p:nvSpPr>
            <p:cNvPr id="15" name="Ovale 14"/>
            <p:cNvSpPr/>
            <p:nvPr/>
          </p:nvSpPr>
          <p:spPr>
            <a:xfrm>
              <a:off x="7655505" y="1906760"/>
              <a:ext cx="2209800" cy="2354262"/>
            </a:xfrm>
            <a:prstGeom prst="ellipse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r>
                <a:rPr lang="it-IT" sz="1600" dirty="0"/>
                <a:t>THERAPY MODEL</a:t>
              </a:r>
            </a:p>
          </p:txBody>
        </p:sp>
        <p:sp>
          <p:nvSpPr>
            <p:cNvPr id="16" name="Ovale 15"/>
            <p:cNvSpPr>
              <a:spLocks noChangeArrowheads="1"/>
            </p:cNvSpPr>
            <p:nvPr/>
          </p:nvSpPr>
          <p:spPr bwMode="auto">
            <a:xfrm>
              <a:off x="9239830" y="1330497"/>
              <a:ext cx="2016125" cy="2016125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/>
            <a:lstStyle/>
            <a:p>
              <a:pPr algn="ctr" eaLnBrk="1" hangingPunct="1">
                <a:defRPr/>
              </a:pPr>
              <a:r>
                <a:rPr lang="en-US" sz="1200">
                  <a:solidFill>
                    <a:srgbClr val="000000"/>
                  </a:solidFill>
                  <a:latin typeface="Calibri" charset="0"/>
                  <a:ea typeface="ＭＳ Ｐゴシック" charset="0"/>
                  <a:cs typeface="Arial" charset="0"/>
                </a:rPr>
                <a:t>Support appropriate use of new technologies and faciltate access to  new therapies</a:t>
              </a:r>
            </a:p>
          </p:txBody>
        </p:sp>
        <p:sp>
          <p:nvSpPr>
            <p:cNvPr id="17" name="Ovale 16"/>
            <p:cNvSpPr>
              <a:spLocks noChangeArrowheads="1"/>
            </p:cNvSpPr>
            <p:nvPr/>
          </p:nvSpPr>
          <p:spPr bwMode="auto">
            <a:xfrm>
              <a:off x="8303205" y="3778422"/>
              <a:ext cx="2592387" cy="2592388"/>
            </a:xfrm>
            <a:prstGeom prst="ellipse">
              <a:avLst/>
            </a:prstGeom>
            <a:gradFill rotWithShape="1">
              <a:gsLst>
                <a:gs pos="0">
                  <a:srgbClr val="9EEAFF"/>
                </a:gs>
                <a:gs pos="35001">
                  <a:srgbClr val="BBEFFF"/>
                </a:gs>
                <a:gs pos="100000">
                  <a:srgbClr val="E4F9FF"/>
                </a:gs>
              </a:gsLst>
              <a:lin ang="16200000" scaled="1"/>
            </a:gradFill>
            <a:ln w="9525">
              <a:solidFill>
                <a:srgbClr val="46AAC5"/>
              </a:solidFill>
              <a:round/>
              <a:headEnd/>
              <a:tailEnd/>
            </a:ln>
            <a:effectLst>
              <a:outerShdw blurRad="63500" dist="20000" dir="5400000" rotWithShape="0">
                <a:srgbClr val="000000">
                  <a:alpha val="37999"/>
                </a:srgbClr>
              </a:outerShdw>
            </a:effectLst>
          </p:spPr>
          <p:txBody>
            <a:bodyPr lIns="0" tIns="36000" rIns="0" bIns="36000"/>
            <a:lstStyle/>
            <a:p>
              <a:pPr eaLnBrk="1" hangingPunct="1">
                <a:defRPr/>
              </a:pPr>
              <a:endParaRPr lang="en-US" sz="1200" dirty="0">
                <a:solidFill>
                  <a:schemeClr val="dk1"/>
                </a:solidFill>
                <a:latin typeface="+mn-lt"/>
                <a:ea typeface="+mn-ea"/>
              </a:endParaRPr>
            </a:p>
            <a:p>
              <a:pPr eaLnBrk="1" hangingPunct="1">
                <a:defRPr/>
              </a:pPr>
              <a:r>
                <a:rPr lang="en-US" sz="1200" dirty="0">
                  <a:solidFill>
                    <a:schemeClr val="dk1"/>
                  </a:solidFill>
                  <a:latin typeface="+mn-lt"/>
                  <a:ea typeface="+mn-ea"/>
                </a:rPr>
                <a:t>Contribute to define/ propose therapies golden standard based on acquired or being acquired knowledge/ experiences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97224664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619095" y="1571612"/>
            <a:ext cx="874520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5400" dirty="0"/>
            </a:br>
            <a:br>
              <a:rPr lang="it-IT" sz="5400" dirty="0"/>
            </a:br>
            <a:r>
              <a:rPr lang="it-IT" sz="5400" dirty="0" err="1"/>
              <a:t>mighty</a:t>
            </a:r>
            <a:r>
              <a:rPr lang="it-IT" sz="5400" dirty="0"/>
              <a:t>  </a:t>
            </a:r>
            <a:r>
              <a:rPr lang="it-IT" sz="5400" dirty="0" err="1"/>
              <a:t>medic</a:t>
            </a:r>
            <a:r>
              <a:rPr lang="it-IT" sz="5400" dirty="0"/>
              <a:t>  </a:t>
            </a:r>
            <a:br>
              <a:rPr lang="it-IT" sz="5400" dirty="0"/>
            </a:br>
            <a:r>
              <a:rPr lang="it-IT" sz="5400" dirty="0"/>
              <a:t>1 </a:t>
            </a:r>
            <a:r>
              <a:rPr lang="it-IT" sz="5400" cap="none" dirty="0"/>
              <a:t>st</a:t>
            </a:r>
            <a:r>
              <a:rPr lang="it-IT" sz="5400" dirty="0"/>
              <a:t>  </a:t>
            </a:r>
            <a:r>
              <a:rPr lang="it-IT" sz="5400" dirty="0" err="1"/>
              <a:t>survey</a:t>
            </a:r>
            <a:r>
              <a:rPr lang="it-IT" sz="5400" dirty="0"/>
              <a:t> </a:t>
            </a:r>
            <a:br>
              <a:rPr lang="it-IT" sz="5400" dirty="0"/>
            </a:br>
            <a:r>
              <a:rPr lang="it-IT" sz="4800" dirty="0"/>
              <a:t>2013</a:t>
            </a:r>
            <a:br>
              <a:rPr lang="it-IT" sz="44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0" y="5589244"/>
            <a:ext cx="9906000" cy="1231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								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sz="2000" b="1" dirty="0">
                <a:solidFill>
                  <a:srgbClr val="FFFF00"/>
                </a:solidFill>
                <a:latin typeface="Papyrus" pitchFamily="66" charset="0"/>
              </a:rPr>
              <a:t>   9th LIPIDCLUB &amp; Therapeutic </a:t>
            </a:r>
            <a:r>
              <a:rPr lang="en-US" sz="2000" b="1" dirty="0" err="1">
                <a:solidFill>
                  <a:srgbClr val="FFFF00"/>
                </a:solidFill>
                <a:latin typeface="Papyrus" pitchFamily="66" charset="0"/>
              </a:rPr>
              <a:t>Apheresis</a:t>
            </a:r>
            <a:r>
              <a:rPr lang="en-US" sz="2000" b="1" dirty="0">
                <a:solidFill>
                  <a:srgbClr val="FFFF00"/>
                </a:solidFill>
                <a:latin typeface="Papyrus" pitchFamily="66" charset="0"/>
              </a:rPr>
              <a:t> 2014         </a:t>
            </a:r>
            <a:r>
              <a:rPr lang="it-IT" sz="2000" b="1" i="1" dirty="0">
                <a:solidFill>
                  <a:srgbClr val="FFFF00"/>
                </a:solidFill>
                <a:latin typeface="Calibri" pitchFamily="34" charset="0"/>
              </a:rPr>
              <a:t>Giovanna </a:t>
            </a:r>
            <a:r>
              <a:rPr lang="it-IT" sz="2000" b="1" i="1" dirty="0" err="1">
                <a:solidFill>
                  <a:srgbClr val="FFFF00"/>
                </a:solidFill>
                <a:latin typeface="Calibri" pitchFamily="34" charset="0"/>
              </a:rPr>
              <a:t>D’Alessandri</a:t>
            </a:r>
            <a:r>
              <a:rPr lang="it-IT" sz="2000" b="1" i="1" dirty="0">
                <a:solidFill>
                  <a:srgbClr val="FFFF00"/>
                </a:solidFill>
                <a:latin typeface="Calibri" pitchFamily="34" charset="0"/>
              </a:rPr>
              <a:t> </a:t>
            </a:r>
            <a:r>
              <a:rPr lang="it-IT" b="1" dirty="0">
                <a:solidFill>
                  <a:srgbClr val="FFFF00"/>
                </a:solidFill>
              </a:rPr>
              <a:t>	</a:t>
            </a:r>
            <a:endParaRPr lang="it-IT" b="1" dirty="0">
              <a:solidFill>
                <a:prstClr val="white"/>
              </a:solidFill>
            </a:endParaRP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          	</a:t>
            </a:r>
          </a:p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it-IT" b="1" dirty="0">
                <a:solidFill>
                  <a:srgbClr val="FFFF00"/>
                </a:solidFill>
              </a:rPr>
              <a:t>                                                                              </a:t>
            </a:r>
          </a:p>
        </p:txBody>
      </p:sp>
      <p:pic>
        <p:nvPicPr>
          <p:cNvPr id="7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06943" y="3068961"/>
            <a:ext cx="1147600" cy="15268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080120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general</a:t>
            </a:r>
            <a:r>
              <a:rPr lang="it-IT" sz="3200" dirty="0"/>
              <a:t>   </a:t>
            </a:r>
            <a:r>
              <a:rPr lang="it-IT" sz="3200" dirty="0" err="1"/>
              <a:t>remarks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0" y="1916832"/>
            <a:ext cx="9633520" cy="4655440"/>
          </a:xfrm>
        </p:spPr>
        <p:txBody>
          <a:bodyPr/>
          <a:lstStyle/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21 </a:t>
            </a:r>
            <a:r>
              <a:rPr lang="it-IT" sz="2800" b="1" i="1" dirty="0" err="1">
                <a:solidFill>
                  <a:schemeClr val="tx1"/>
                </a:solidFill>
              </a:rPr>
              <a:t>questions</a:t>
            </a:r>
            <a:endParaRPr lang="it-IT" sz="2800" b="1" i="1" dirty="0">
              <a:solidFill>
                <a:schemeClr val="tx1"/>
              </a:solidFill>
            </a:endParaRP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</a:t>
            </a:r>
            <a:r>
              <a:rPr lang="it-IT" sz="2800" b="1" i="1" dirty="0" err="1">
                <a:solidFill>
                  <a:schemeClr val="tx1"/>
                </a:solidFill>
              </a:rPr>
              <a:t>someone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of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these</a:t>
            </a:r>
            <a:r>
              <a:rPr lang="it-IT" sz="2800" b="1" i="1" dirty="0">
                <a:solidFill>
                  <a:schemeClr val="tx1"/>
                </a:solidFill>
              </a:rPr>
              <a:t>              multiple </a:t>
            </a:r>
            <a:r>
              <a:rPr lang="it-IT" sz="2800" b="1" i="1" dirty="0" err="1">
                <a:solidFill>
                  <a:schemeClr val="tx1"/>
                </a:solidFill>
              </a:rPr>
              <a:t>choices</a:t>
            </a:r>
            <a:r>
              <a:rPr lang="it-IT" sz="2800" b="1" i="1" dirty="0">
                <a:solidFill>
                  <a:schemeClr val="tx1"/>
                </a:solidFill>
              </a:rPr>
              <a:t> 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3 / 21               free </a:t>
            </a:r>
            <a:r>
              <a:rPr lang="it-IT" sz="2800" b="1" i="1" dirty="0" err="1">
                <a:solidFill>
                  <a:schemeClr val="tx1"/>
                </a:solidFill>
              </a:rPr>
              <a:t>answers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23  </a:t>
            </a:r>
            <a:r>
              <a:rPr lang="it-IT" sz="2800" b="1" i="1" dirty="0" err="1">
                <a:solidFill>
                  <a:schemeClr val="tx1"/>
                </a:solidFill>
              </a:rPr>
              <a:t>centres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had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answered</a:t>
            </a:r>
            <a:r>
              <a:rPr lang="it-IT" sz="2800" b="1" i="1" dirty="0">
                <a:solidFill>
                  <a:schemeClr val="tx1"/>
                </a:solidFill>
              </a:rPr>
              <a:t> </a:t>
            </a:r>
            <a:r>
              <a:rPr lang="it-IT" sz="2800" b="1" i="1" dirty="0" err="1">
                <a:solidFill>
                  <a:schemeClr val="tx1"/>
                </a:solidFill>
              </a:rPr>
              <a:t>filling</a:t>
            </a:r>
            <a:r>
              <a:rPr lang="it-IT" sz="2800" b="1" i="1" dirty="0">
                <a:solidFill>
                  <a:schemeClr val="tx1"/>
                </a:solidFill>
              </a:rPr>
              <a:t> up the </a:t>
            </a:r>
            <a:r>
              <a:rPr lang="it-IT" sz="2800" b="1" i="1" dirty="0" err="1">
                <a:solidFill>
                  <a:schemeClr val="tx1"/>
                </a:solidFill>
              </a:rPr>
              <a:t>survey</a:t>
            </a:r>
            <a:r>
              <a:rPr lang="it-IT" sz="2800" b="1" i="1" dirty="0">
                <a:solidFill>
                  <a:schemeClr val="tx1"/>
                </a:solidFill>
              </a:rPr>
              <a:t>  online: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tabLst>
                <a:tab pos="623888" algn="l"/>
                <a:tab pos="1698625" algn="l"/>
              </a:tabLst>
            </a:pPr>
            <a:r>
              <a:rPr lang="it-IT" sz="2800" b="1" i="1" dirty="0">
                <a:solidFill>
                  <a:schemeClr val="tx1"/>
                </a:solidFill>
              </a:rPr>
              <a:t>          </a:t>
            </a:r>
            <a:r>
              <a:rPr lang="it-IT" sz="2800" b="1" i="1" dirty="0">
                <a:solidFill>
                  <a:srgbClr val="00B0F0"/>
                </a:solidFill>
              </a:rPr>
              <a:t>   https://www.surveymonkey.com/s/2LGVKGR</a:t>
            </a:r>
          </a:p>
          <a:p>
            <a:pPr marL="0" indent="31750">
              <a:lnSpc>
                <a:spcPct val="200000"/>
              </a:lnSpc>
              <a:buClr>
                <a:srgbClr val="FFFF00"/>
              </a:buClr>
              <a:buFont typeface="Wingdings" pitchFamily="2" charset="2"/>
              <a:buChar char="v"/>
              <a:tabLst>
                <a:tab pos="623888" algn="l"/>
                <a:tab pos="1698625" algn="l"/>
              </a:tabLst>
            </a:pPr>
            <a:endParaRPr lang="it-IT" sz="2800" i="1" dirty="0"/>
          </a:p>
        </p:txBody>
      </p:sp>
      <p:sp>
        <p:nvSpPr>
          <p:cNvPr id="6" name="Freccia a destra 5"/>
          <p:cNvSpPr/>
          <p:nvPr/>
        </p:nvSpPr>
        <p:spPr>
          <a:xfrm flipV="1">
            <a:off x="4094906" y="3429000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  <p:sp>
        <p:nvSpPr>
          <p:cNvPr id="8" name="Freccia a destra 7"/>
          <p:cNvSpPr/>
          <p:nvPr/>
        </p:nvSpPr>
        <p:spPr>
          <a:xfrm>
            <a:off x="2144688" y="4365107"/>
            <a:ext cx="624069" cy="45719"/>
          </a:xfrm>
          <a:prstGeom prst="right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91683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what</a:t>
            </a:r>
            <a:r>
              <a:rPr lang="it-IT" sz="3200" dirty="0"/>
              <a:t>  are   the  </a:t>
            </a:r>
            <a:r>
              <a:rPr lang="it-IT" sz="3200" dirty="0" err="1"/>
              <a:t>basic</a:t>
            </a:r>
            <a:r>
              <a:rPr lang="it-IT" sz="3200" dirty="0"/>
              <a:t>   </a:t>
            </a:r>
            <a:r>
              <a:rPr lang="it-IT" sz="3200" dirty="0" err="1"/>
              <a:t>therapies</a:t>
            </a:r>
            <a:r>
              <a:rPr lang="it-IT" sz="3200" dirty="0"/>
              <a:t>  </a:t>
            </a:r>
            <a:r>
              <a:rPr lang="it-IT" sz="3200" dirty="0" err="1"/>
              <a:t>used</a:t>
            </a:r>
            <a:r>
              <a:rPr lang="it-IT" sz="3200" dirty="0"/>
              <a:t>  </a:t>
            </a:r>
            <a:r>
              <a:rPr lang="it-IT" sz="3200" dirty="0" err="1"/>
              <a:t>for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 err="1"/>
              <a:t>hyperlipoproteinAEmia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centRE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5" name="Grafico 4"/>
          <p:cNvGraphicFramePr/>
          <p:nvPr/>
        </p:nvGraphicFramePr>
        <p:xfrm>
          <a:off x="506507" y="2073920"/>
          <a:ext cx="9205023" cy="47840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371270" y="1628800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8151355" y="2276872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16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8151355" y="278092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16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6357156" y="3284984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8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031010" y="4293096"/>
            <a:ext cx="6240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12" name="CasellaDiTesto 11"/>
          <p:cNvSpPr txBox="1"/>
          <p:nvPr/>
        </p:nvSpPr>
        <p:spPr>
          <a:xfrm>
            <a:off x="6903218" y="3789040"/>
            <a:ext cx="7891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10</a:t>
            </a:r>
          </a:p>
        </p:txBody>
      </p:sp>
      <p:sp>
        <p:nvSpPr>
          <p:cNvPr id="14" name="CasellaDiTesto 13"/>
          <p:cNvSpPr txBox="1"/>
          <p:nvPr/>
        </p:nvSpPr>
        <p:spPr>
          <a:xfrm>
            <a:off x="7527286" y="4869160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13</a:t>
            </a:r>
          </a:p>
        </p:txBody>
      </p:sp>
      <p:sp>
        <p:nvSpPr>
          <p:cNvPr id="15" name="CasellaDiTesto 14"/>
          <p:cNvSpPr txBox="1"/>
          <p:nvPr/>
        </p:nvSpPr>
        <p:spPr>
          <a:xfrm>
            <a:off x="6825208" y="5301208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10</a:t>
            </a:r>
          </a:p>
        </p:txBody>
      </p:sp>
      <p:sp>
        <p:nvSpPr>
          <p:cNvPr id="16" name="CasellaDiTesto 15"/>
          <p:cNvSpPr txBox="1"/>
          <p:nvPr/>
        </p:nvSpPr>
        <p:spPr>
          <a:xfrm>
            <a:off x="8775425" y="5805264"/>
            <a:ext cx="7020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19</a:t>
            </a:r>
          </a:p>
        </p:txBody>
      </p:sp>
      <p:cxnSp>
        <p:nvCxnSpPr>
          <p:cNvPr id="17" name="Connettore 1 16"/>
          <p:cNvCxnSpPr/>
          <p:nvPr/>
        </p:nvCxnSpPr>
        <p:spPr>
          <a:xfrm>
            <a:off x="4484948" y="6309320"/>
            <a:ext cx="5070563" cy="0"/>
          </a:xfrm>
          <a:prstGeom prst="line">
            <a:avLst/>
          </a:prstGeom>
          <a:ln w="3175">
            <a:solidFill>
              <a:schemeClr val="tx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spc="0" dirty="0">
                <a:latin typeface="+mn-lt"/>
              </a:rPr>
            </a:br>
            <a:br>
              <a:rPr lang="it-IT" sz="3200" spc="0" dirty="0">
                <a:latin typeface="+mn-lt"/>
              </a:rPr>
            </a:br>
            <a:br>
              <a:rPr lang="it-IT" sz="3200" spc="0" dirty="0">
                <a:latin typeface="+mn-lt"/>
              </a:rPr>
            </a:br>
            <a:r>
              <a:rPr lang="it-IT" sz="3200" spc="0" dirty="0" err="1">
                <a:latin typeface="+mn-lt"/>
              </a:rPr>
              <a:t>did</a:t>
            </a:r>
            <a:r>
              <a:rPr lang="it-IT" sz="3200" spc="0" dirty="0">
                <a:latin typeface="+mn-lt"/>
              </a:rPr>
              <a:t>  </a:t>
            </a:r>
            <a:r>
              <a:rPr lang="it-IT" sz="3200" spc="0" dirty="0" err="1">
                <a:latin typeface="+mn-lt"/>
              </a:rPr>
              <a:t>your</a:t>
            </a:r>
            <a:r>
              <a:rPr lang="it-IT" sz="3200" spc="0" dirty="0">
                <a:latin typeface="+mn-lt"/>
              </a:rPr>
              <a:t>  CENTER  EVALUATE  ANY  OF  THE FOLLOWING  NEW  HYPOLIPIDEMIC  </a:t>
            </a:r>
            <a:r>
              <a:rPr lang="it-IT" sz="3200" spc="0" dirty="0" err="1">
                <a:latin typeface="+mn-lt"/>
              </a:rPr>
              <a:t>DRUGs</a:t>
            </a:r>
            <a:endParaRPr sz="3200" spc="0" dirty="0">
              <a:latin typeface="+mn-lt"/>
            </a:endParaRPr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16832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1324311913"/>
              </p:ext>
            </p:extLst>
          </p:nvPr>
        </p:nvGraphicFramePr>
        <p:xfrm>
          <a:off x="428499" y="1641872"/>
          <a:ext cx="9049005" cy="52161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340768"/>
            <a:ext cx="19704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/>
              <a:t>IS  </a:t>
            </a:r>
            <a:r>
              <a:rPr lang="it-IT" sz="3200" dirty="0" err="1"/>
              <a:t>L</a:t>
            </a:r>
            <a:r>
              <a:rPr lang="it-IT" sz="3200" cap="none" dirty="0" err="1"/>
              <a:t>p</a:t>
            </a:r>
            <a:r>
              <a:rPr lang="it-IT" sz="3200" dirty="0"/>
              <a:t>(</a:t>
            </a:r>
            <a:r>
              <a:rPr lang="it-IT" sz="3200" cap="none" dirty="0"/>
              <a:t>a</a:t>
            </a:r>
            <a:r>
              <a:rPr lang="it-IT" sz="3200" dirty="0"/>
              <a:t>)   ACTUALLY   MEASURED   IN   HIGH   RISK PATIENTS   IN   YOUR   INSTITUTION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350490" y="1412776"/>
          <a:ext cx="9283031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15253" y="1340768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/>
              <a:t>IF   NOT   MEASURED, </a:t>
            </a:r>
            <a:br>
              <a:rPr lang="it-IT" sz="3200" dirty="0"/>
            </a:br>
            <a:r>
              <a:rPr lang="it-IT" sz="3200" dirty="0"/>
              <a:t>WHAT   IS    THE   MAIN   REASON   FOR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-102477" y="1650818"/>
          <a:ext cx="9906000" cy="5144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449279" y="1340768"/>
            <a:ext cx="19800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>
                <a:solidFill>
                  <a:srgbClr val="FFFF00"/>
                </a:solidFill>
                <a:latin typeface="+mn-lt"/>
              </a:rPr>
              <a:t>answers=10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5109017" y="1772819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577071" y="2492899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435166" y="3140971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4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109019" y="3933057"/>
            <a:ext cx="92702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5187026" y="472514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0</a:t>
            </a:r>
          </a:p>
        </p:txBody>
      </p:sp>
      <p:sp>
        <p:nvSpPr>
          <p:cNvPr id="11" name="CasellaDiTesto 10"/>
          <p:cNvSpPr txBox="1"/>
          <p:nvPr/>
        </p:nvSpPr>
        <p:spPr>
          <a:xfrm>
            <a:off x="5577071" y="5445227"/>
            <a:ext cx="85809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29614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br>
              <a:rPr lang="it-IT" sz="3200" dirty="0"/>
            </a:br>
            <a:br>
              <a:rPr lang="it-IT" sz="3200" dirty="0"/>
            </a:br>
            <a:r>
              <a:rPr lang="it-IT" sz="3200" dirty="0" err="1"/>
              <a:t>Does</a:t>
            </a:r>
            <a:r>
              <a:rPr lang="it-IT" sz="3200" dirty="0"/>
              <a:t>   </a:t>
            </a:r>
            <a:r>
              <a:rPr lang="it-IT" sz="3200" dirty="0" err="1"/>
              <a:t>your</a:t>
            </a:r>
            <a:r>
              <a:rPr lang="it-IT" sz="3200" dirty="0"/>
              <a:t>  hospital/clinic </a:t>
            </a:r>
            <a:br>
              <a:rPr lang="it-IT" sz="3200" dirty="0"/>
            </a:br>
            <a:r>
              <a:rPr lang="it-IT" sz="3200" dirty="0" err="1"/>
              <a:t>currently</a:t>
            </a:r>
            <a:r>
              <a:rPr lang="it-IT" sz="3200" dirty="0"/>
              <a:t>   </a:t>
            </a:r>
            <a:r>
              <a:rPr lang="it-IT" sz="3200" dirty="0" err="1"/>
              <a:t>provide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 err="1"/>
              <a:t>selective</a:t>
            </a:r>
            <a:r>
              <a:rPr lang="it-IT" sz="3200" dirty="0"/>
              <a:t>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 ? 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7" name="Grafico 6"/>
          <p:cNvGraphicFramePr/>
          <p:nvPr/>
        </p:nvGraphicFramePr>
        <p:xfrm>
          <a:off x="506507" y="1772816"/>
          <a:ext cx="8970997" cy="46805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750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21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6357156" y="2636915"/>
            <a:ext cx="46871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13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4406938" y="4725147"/>
            <a:ext cx="3529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b="1" i="1" dirty="0">
                <a:solidFill>
                  <a:srgbClr val="FFFF00"/>
                </a:solidFill>
                <a:latin typeface="+mn-lt"/>
              </a:rPr>
              <a:t>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484784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spc="300" dirty="0"/>
            </a:br>
            <a:br>
              <a:rPr lang="it-IT" sz="3200" spc="300" dirty="0"/>
            </a:br>
            <a:br>
              <a:rPr lang="it-IT" sz="3200" spc="300" dirty="0"/>
            </a:br>
            <a:br>
              <a:rPr lang="it-IT" sz="3200" spc="300" dirty="0"/>
            </a:br>
            <a:r>
              <a:rPr lang="it-IT" sz="3200" spc="300" dirty="0"/>
              <a:t>WHICH INTERNATIONAL GUIDELINES ARE APPLIED IN YOUR HOSPITAL/INSTITUTION TO START </a:t>
            </a:r>
            <a:r>
              <a:rPr lang="it-IT" sz="3200" spc="300" dirty="0" err="1"/>
              <a:t>lipoprotein</a:t>
            </a:r>
            <a:r>
              <a:rPr lang="it-IT" sz="3200" spc="300" dirty="0"/>
              <a:t> </a:t>
            </a:r>
            <a:r>
              <a:rPr lang="it-IT" sz="3200" spc="300" dirty="0" err="1"/>
              <a:t>apheresis</a:t>
            </a:r>
            <a:r>
              <a:rPr lang="it-IT" sz="3200" spc="300" dirty="0"/>
              <a:t> ?</a:t>
            </a:r>
            <a:endParaRPr sz="3200" spc="3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194471" y="2361952"/>
          <a:ext cx="9906000" cy="44960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137244" y="2204864"/>
            <a:ext cx="24182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19</a:t>
            </a:r>
          </a:p>
        </p:txBody>
      </p:sp>
      <p:sp>
        <p:nvSpPr>
          <p:cNvPr id="6" name="CasellaDiTesto 5"/>
          <p:cNvSpPr txBox="1"/>
          <p:nvPr/>
        </p:nvSpPr>
        <p:spPr>
          <a:xfrm>
            <a:off x="4328930" y="2564904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5031010" y="3284984"/>
            <a:ext cx="6149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4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6201138" y="4797152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9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4406939" y="5589240"/>
            <a:ext cx="5730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000" b="1" i="1" dirty="0">
                <a:solidFill>
                  <a:srgbClr val="FFFF00"/>
                </a:solidFill>
                <a:latin typeface="+mn-lt"/>
              </a:rPr>
              <a:t>3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98072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it-IT" sz="3200" dirty="0" err="1"/>
              <a:t>How</a:t>
            </a:r>
            <a:r>
              <a:rPr lang="it-IT" sz="3200" dirty="0"/>
              <a:t>   </a:t>
            </a:r>
            <a:r>
              <a:rPr lang="it-IT" sz="3200" dirty="0" err="1"/>
              <a:t>many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r>
              <a:rPr lang="it-IT" sz="3200" dirty="0"/>
              <a:t>   are   </a:t>
            </a:r>
            <a:r>
              <a:rPr lang="it-IT" sz="3200" dirty="0" err="1"/>
              <a:t>actually</a:t>
            </a:r>
            <a:r>
              <a:rPr lang="it-IT" sz="3200" dirty="0"/>
              <a:t>   </a:t>
            </a:r>
            <a:r>
              <a:rPr lang="it-IT" sz="3200" dirty="0" err="1"/>
              <a:t>treated</a:t>
            </a:r>
            <a:r>
              <a:rPr lang="it-IT" sz="3200" dirty="0"/>
              <a:t> </a:t>
            </a:r>
            <a:r>
              <a:rPr lang="it-IT" sz="3200" dirty="0" err="1"/>
              <a:t>by</a:t>
            </a:r>
            <a:r>
              <a:rPr lang="it-IT" sz="3200" dirty="0"/>
              <a:t>   </a:t>
            </a:r>
            <a:r>
              <a:rPr lang="it-IT" sz="3200" spc="300" dirty="0" err="1"/>
              <a:t>lipoprotein</a:t>
            </a:r>
            <a:r>
              <a:rPr lang="it-IT" sz="3200" dirty="0"/>
              <a:t>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 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272481" y="2420888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371271" y="1556792"/>
            <a:ext cx="21419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16</a:t>
            </a:r>
          </a:p>
        </p:txBody>
      </p:sp>
      <p:sp>
        <p:nvSpPr>
          <p:cNvPr id="10" name="Rettangolo 9"/>
          <p:cNvSpPr/>
          <p:nvPr/>
        </p:nvSpPr>
        <p:spPr>
          <a:xfrm>
            <a:off x="506506" y="2492896"/>
            <a:ext cx="421246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Min</a:t>
            </a:r>
            <a:r>
              <a:rPr lang="it-IT" sz="2400" b="1" i="1" dirty="0">
                <a:latin typeface="+mn-lt"/>
              </a:rPr>
              <a:t>   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Max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90 </a:t>
            </a: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St. Dev.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22.6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Average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11.9</a:t>
            </a:r>
            <a:r>
              <a:rPr lang="it-IT" sz="2400" b="1" i="1" dirty="0">
                <a:latin typeface="+mn-lt"/>
              </a:rPr>
              <a:t>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Median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4.5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889104" y="2564904"/>
            <a:ext cx="3548844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institutions</a:t>
            </a:r>
            <a:r>
              <a:rPr lang="it-IT" i="1" dirty="0">
                <a:latin typeface="+mn-lt"/>
              </a:rPr>
              <a:t>	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4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3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6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 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11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90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420888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811095" y="2420888"/>
            <a:ext cx="3744416" cy="4248472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CasellaDiTesto 8"/>
          <p:cNvSpPr txBox="1"/>
          <p:nvPr/>
        </p:nvSpPr>
        <p:spPr>
          <a:xfrm>
            <a:off x="1520619" y="522920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patients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180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332656"/>
            <a:ext cx="9906000" cy="1673424"/>
          </a:xfrm>
        </p:spPr>
        <p:txBody>
          <a:bodyPr/>
          <a:lstStyle/>
          <a:p>
            <a:pPr algn="ctr" fontAlgn="auto">
              <a:spcAft>
                <a:spcPts val="0"/>
              </a:spcAft>
              <a:tabLst>
                <a:tab pos="2601913" algn="l"/>
              </a:tabLst>
              <a:defRPr/>
            </a:pP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opinion,   </a:t>
            </a:r>
            <a:r>
              <a:rPr lang="it-IT" sz="3200" dirty="0" err="1"/>
              <a:t>how</a:t>
            </a:r>
            <a:r>
              <a:rPr lang="it-IT" sz="3200" dirty="0"/>
              <a:t>   </a:t>
            </a:r>
            <a:r>
              <a:rPr lang="it-IT" sz="3200" dirty="0" err="1"/>
              <a:t>many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br>
              <a:rPr lang="it-IT" sz="3200" dirty="0"/>
            </a:br>
            <a:r>
              <a:rPr lang="it-IT" sz="3200" dirty="0"/>
              <a:t> </a:t>
            </a:r>
            <a:r>
              <a:rPr lang="it-IT" sz="3200" dirty="0" err="1"/>
              <a:t>would</a:t>
            </a:r>
            <a:r>
              <a:rPr lang="it-IT" sz="3200" dirty="0"/>
              <a:t>   </a:t>
            </a:r>
            <a:r>
              <a:rPr lang="it-IT" sz="3200" dirty="0" err="1"/>
              <a:t>need</a:t>
            </a:r>
            <a:r>
              <a:rPr lang="it-IT" sz="3200" dirty="0"/>
              <a:t>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, </a:t>
            </a:r>
            <a:br>
              <a:rPr lang="it-IT" sz="3200" dirty="0"/>
            </a:br>
            <a:r>
              <a:rPr lang="it-IT" sz="3200" dirty="0" err="1"/>
              <a:t>according</a:t>
            </a:r>
            <a:r>
              <a:rPr lang="it-IT" sz="3200" dirty="0"/>
              <a:t>   </a:t>
            </a:r>
            <a:r>
              <a:rPr lang="it-IT" sz="3200" dirty="0" err="1"/>
              <a:t>to</a:t>
            </a:r>
            <a:r>
              <a:rPr lang="it-IT" sz="3200" dirty="0"/>
              <a:t>   </a:t>
            </a:r>
            <a:r>
              <a:rPr lang="it-IT" sz="3200" dirty="0" err="1"/>
              <a:t>followed</a:t>
            </a:r>
            <a:r>
              <a:rPr lang="it-IT" sz="3200" dirty="0"/>
              <a:t>   </a:t>
            </a:r>
            <a:r>
              <a:rPr lang="it-IT" sz="3200" dirty="0" err="1"/>
              <a:t>guidelines</a:t>
            </a:r>
            <a:r>
              <a:rPr lang="it-IT" sz="3200" dirty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428497" y="1772816"/>
            <a:ext cx="5460607" cy="4653136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   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7137243" y="1988840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12</a:t>
            </a:r>
          </a:p>
        </p:txBody>
      </p:sp>
      <p:sp>
        <p:nvSpPr>
          <p:cNvPr id="10" name="Rettangolo 9"/>
          <p:cNvSpPr/>
          <p:nvPr/>
        </p:nvSpPr>
        <p:spPr>
          <a:xfrm>
            <a:off x="350490" y="2708920"/>
            <a:ext cx="43684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  <a:tab pos="2427288" algn="l"/>
              </a:tabLst>
            </a:pP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Min</a:t>
            </a:r>
            <a:r>
              <a:rPr lang="it-IT" sz="2400" b="1" i="1" dirty="0">
                <a:latin typeface="+mn-lt"/>
              </a:rPr>
              <a:t>   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   0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Max  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150</a:t>
            </a:r>
            <a:r>
              <a:rPr lang="it-IT" sz="2400" b="1" dirty="0">
                <a:solidFill>
                  <a:srgbClr val="FFFF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St. Dev.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  37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2400" b="1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Average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dirty="0">
                <a:solidFill>
                  <a:srgbClr val="FF0000"/>
                </a:solidFill>
                <a:latin typeface="+mn-lt"/>
              </a:rPr>
              <a:t>18.8</a:t>
            </a:r>
            <a:r>
              <a:rPr lang="it-IT" sz="2400" b="1" i="1" dirty="0">
                <a:latin typeface="+mn-lt"/>
              </a:rPr>
              <a:t>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 err="1">
                <a:latin typeface="+mn-lt"/>
              </a:rPr>
              <a:t>Median</a:t>
            </a:r>
            <a:r>
              <a:rPr lang="it-IT" sz="2400" b="1" i="1" dirty="0">
                <a:latin typeface="+mn-lt"/>
              </a:rPr>
              <a:t> 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3  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</p:txBody>
      </p:sp>
      <p:sp>
        <p:nvSpPr>
          <p:cNvPr id="12" name="Rettangolo 11"/>
          <p:cNvSpPr/>
          <p:nvPr/>
        </p:nvSpPr>
        <p:spPr>
          <a:xfrm>
            <a:off x="5499061" y="2708920"/>
            <a:ext cx="4016896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i="1" dirty="0">
                <a:latin typeface="+mn-lt"/>
              </a:rPr>
              <a:t> </a:t>
            </a:r>
            <a:r>
              <a:rPr lang="it-IT" sz="2400" b="1" i="1" dirty="0" err="1">
                <a:latin typeface="+mn-lt"/>
              </a:rPr>
              <a:t>institutions</a:t>
            </a:r>
            <a:r>
              <a:rPr lang="it-IT" i="1" dirty="0">
                <a:latin typeface="+mn-lt"/>
              </a:rPr>
              <a:t>	    </a:t>
            </a:r>
            <a:r>
              <a:rPr lang="it-IT" sz="2400" b="1" i="1" dirty="0" err="1">
                <a:latin typeface="+mn-lt"/>
              </a:rPr>
              <a:t>patients</a:t>
            </a:r>
            <a:endParaRPr lang="it-IT" sz="2400" b="1" i="1" dirty="0"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0 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( </a:t>
            </a:r>
            <a:r>
              <a:rPr lang="it-IT" sz="1200" b="1" i="1" dirty="0" err="1">
                <a:solidFill>
                  <a:srgbClr val="FF0000"/>
                </a:solidFill>
                <a:latin typeface="+mn-lt"/>
              </a:rPr>
              <a:t>children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it-IT" sz="1200" b="1" i="1" dirty="0" err="1">
                <a:solidFill>
                  <a:srgbClr val="FF0000"/>
                </a:solidFill>
                <a:latin typeface="+mn-lt"/>
              </a:rPr>
              <a:t>only</a:t>
            </a:r>
            <a:r>
              <a:rPr lang="it-IT" sz="1200" b="1" i="1" dirty="0">
                <a:solidFill>
                  <a:srgbClr val="FF0000"/>
                </a:solidFill>
                <a:latin typeface="+mn-lt"/>
              </a:rPr>
              <a:t>)</a:t>
            </a:r>
            <a:endParaRPr lang="it-IT" sz="2400" b="1" i="1" dirty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2</a:t>
            </a:r>
            <a:r>
              <a:rPr lang="it-IT" sz="2400" b="1" i="1" dirty="0">
                <a:latin typeface="+mn-lt"/>
              </a:rPr>
              <a:t>		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2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4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8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10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25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27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       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30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FF00"/>
                </a:solidFill>
                <a:latin typeface="+mn-lt"/>
              </a:rPr>
              <a:t>1</a:t>
            </a:r>
            <a:r>
              <a:rPr lang="it-IT" sz="2400" b="1" i="1" dirty="0">
                <a:latin typeface="+mn-lt"/>
              </a:rPr>
              <a:t>	</a:t>
            </a:r>
            <a:r>
              <a:rPr lang="it-IT" sz="2400" b="1" i="1" dirty="0">
                <a:solidFill>
                  <a:srgbClr val="FF0000"/>
                </a:solidFill>
                <a:latin typeface="+mn-lt"/>
              </a:rPr>
              <a:t>        150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  <a:endParaRPr lang="it-IT" sz="2400" b="1" i="1" dirty="0">
              <a:solidFill>
                <a:srgbClr val="FF0000"/>
              </a:solidFill>
              <a:latin typeface="+mn-lt"/>
            </a:endParaRP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b="1" i="1" dirty="0">
                <a:latin typeface="+mn-lt"/>
              </a:rPr>
              <a:t>	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i="1" dirty="0"/>
              <a:t>	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i="1" dirty="0"/>
          </a:p>
          <a:p>
            <a:pPr marL="0" indent="31750">
              <a:buClr>
                <a:schemeClr val="tx1"/>
              </a:buClr>
              <a:buAutoNum type="arabicPlain"/>
              <a:tabLst>
                <a:tab pos="623888" algn="l"/>
                <a:tab pos="1698625" algn="l"/>
              </a:tabLst>
            </a:pPr>
            <a:endParaRPr lang="it-IT" dirty="0"/>
          </a:p>
        </p:txBody>
      </p:sp>
      <p:sp>
        <p:nvSpPr>
          <p:cNvPr id="7" name="Rettangolo 6"/>
          <p:cNvSpPr/>
          <p:nvPr/>
        </p:nvSpPr>
        <p:spPr>
          <a:xfrm>
            <a:off x="350490" y="2636912"/>
            <a:ext cx="4290477" cy="2160240"/>
          </a:xfrm>
          <a:prstGeom prst="rect">
            <a:avLst/>
          </a:prstGeom>
          <a:noFill/>
          <a:ln w="22225">
            <a:solidFill>
              <a:srgbClr val="FFFF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5421052" y="2609528"/>
            <a:ext cx="4212468" cy="3987824"/>
          </a:xfrm>
          <a:prstGeom prst="rect">
            <a:avLst/>
          </a:prstGeom>
          <a:noFill/>
          <a:ln w="22225">
            <a:solidFill>
              <a:srgbClr val="FF0000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-387424"/>
            <a:ext cx="9906000" cy="2060848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what</a:t>
            </a:r>
            <a:r>
              <a:rPr lang="it-IT" sz="3200" dirty="0"/>
              <a:t>   </a:t>
            </a:r>
            <a:r>
              <a:rPr lang="it-IT" sz="3200" dirty="0" err="1"/>
              <a:t>is</a:t>
            </a:r>
            <a:r>
              <a:rPr lang="it-IT" sz="3200" dirty="0"/>
              <a:t>   the  </a:t>
            </a:r>
            <a:r>
              <a:rPr lang="it-IT" sz="3200" dirty="0" err="1"/>
              <a:t>average</a:t>
            </a:r>
            <a:r>
              <a:rPr lang="it-IT" sz="3200" dirty="0"/>
              <a:t>   </a:t>
            </a:r>
            <a:r>
              <a:rPr lang="it-IT" sz="3200" dirty="0" err="1"/>
              <a:t>frequency</a:t>
            </a:r>
            <a:r>
              <a:rPr lang="it-IT" sz="3200" dirty="0"/>
              <a:t>   </a:t>
            </a:r>
            <a:r>
              <a:rPr lang="it-IT" sz="3200" dirty="0" err="1"/>
              <a:t>of</a:t>
            </a:r>
            <a:r>
              <a:rPr lang="it-IT" sz="3200" dirty="0"/>
              <a:t>   </a:t>
            </a:r>
            <a:br>
              <a:rPr lang="it-IT" sz="3200" dirty="0"/>
            </a:br>
            <a:r>
              <a:rPr lang="it-IT" sz="3200" dirty="0"/>
              <a:t>the   treatment   </a:t>
            </a:r>
            <a:r>
              <a:rPr lang="it-IT" sz="3200" dirty="0" err="1"/>
              <a:t>for</a:t>
            </a:r>
            <a:r>
              <a:rPr lang="it-IT" sz="3200" dirty="0"/>
              <a:t>    </a:t>
            </a:r>
            <a:r>
              <a:rPr lang="it-IT" sz="3200" dirty="0" err="1"/>
              <a:t>lipoprOtein</a:t>
            </a:r>
            <a:r>
              <a:rPr lang="it-IT" sz="3200" dirty="0"/>
              <a:t>   </a:t>
            </a:r>
            <a:r>
              <a:rPr lang="it-IT" sz="3200" dirty="0" err="1"/>
              <a:t>apheresis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in   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institution</a:t>
            </a:r>
            <a:r>
              <a:rPr lang="it-IT" sz="3200" dirty="0"/>
              <a:t>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208584" y="162880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988840"/>
          <a:ext cx="9906000" cy="48691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293260" y="1628800"/>
            <a:ext cx="213391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14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260648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which</a:t>
            </a:r>
            <a:r>
              <a:rPr lang="it-IT" sz="3200" dirty="0"/>
              <a:t>   </a:t>
            </a:r>
            <a:r>
              <a:rPr lang="it-IT" sz="3200" dirty="0" err="1"/>
              <a:t>technologies</a:t>
            </a:r>
            <a:r>
              <a:rPr lang="it-IT" sz="3200" dirty="0"/>
              <a:t>   are   </a:t>
            </a:r>
            <a:r>
              <a:rPr lang="it-IT" sz="3200" dirty="0" err="1"/>
              <a:t>available</a:t>
            </a:r>
            <a:r>
              <a:rPr lang="it-IT" sz="3200" dirty="0"/>
              <a:t>   </a:t>
            </a:r>
            <a:r>
              <a:rPr lang="it-IT" sz="3200" dirty="0" err="1"/>
              <a:t>for</a:t>
            </a:r>
            <a:r>
              <a:rPr lang="it-IT" sz="3200" dirty="0"/>
              <a:t>   the procedure ?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0" y="1844824"/>
          <a:ext cx="9906000" cy="5013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81086" y="1412776"/>
            <a:ext cx="210782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13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692696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en-US" sz="3200" dirty="0"/>
            </a:br>
            <a:r>
              <a:rPr lang="en-US" sz="2800" dirty="0"/>
              <a:t>what   are   the   reasons  ( explaining  why) patients   started,  but   later   decided   </a:t>
            </a:r>
            <a:br>
              <a:rPr lang="en-US" sz="2800" dirty="0"/>
            </a:br>
            <a:r>
              <a:rPr lang="en-US" sz="2800" dirty="0"/>
              <a:t>to  discontinue   selective </a:t>
            </a:r>
            <a:br>
              <a:rPr lang="en-US" sz="2800" dirty="0"/>
            </a:br>
            <a:r>
              <a:rPr lang="en-US" sz="2800" dirty="0"/>
              <a:t>lipoprotein  apheresis ?  </a:t>
            </a:r>
            <a:r>
              <a:rPr lang="en-US" sz="2000" dirty="0"/>
              <a:t>Check   all   that  apply</a:t>
            </a:r>
            <a:endParaRPr lang="en-US"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en-US" sz="240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en-US" sz="2400" i="1"/>
          </a:p>
        </p:txBody>
      </p:sp>
      <p:graphicFrame>
        <p:nvGraphicFramePr>
          <p:cNvPr id="4" name="Grafico 3"/>
          <p:cNvGraphicFramePr/>
          <p:nvPr>
            <p:extLst>
              <p:ext uri="{D42A27DB-BD31-4B8C-83A1-F6EECF244321}">
                <p14:modId xmlns:p14="http://schemas.microsoft.com/office/powerpoint/2010/main" val="216553140"/>
              </p:ext>
            </p:extLst>
          </p:nvPr>
        </p:nvGraphicFramePr>
        <p:xfrm>
          <a:off x="194471" y="2276872"/>
          <a:ext cx="9477503" cy="47971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" name="CasellaDiTesto 5"/>
          <p:cNvSpPr txBox="1"/>
          <p:nvPr/>
        </p:nvSpPr>
        <p:spPr>
          <a:xfrm>
            <a:off x="7293260" y="1844824"/>
            <a:ext cx="23402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rbel"/>
              </a:rPr>
              <a:t>answers = 11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4796984" y="2276875"/>
            <a:ext cx="2462377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i="1">
                <a:solidFill>
                  <a:srgbClr val="FFFF00"/>
                </a:solidFill>
                <a:latin typeface="+mn-lt"/>
              </a:rPr>
              <a:t>                              </a:t>
            </a:r>
            <a:r>
              <a:rPr lang="en-US" sz="2000" b="1" i="1">
                <a:solidFill>
                  <a:srgbClr val="FFFF00"/>
                </a:solidFill>
                <a:latin typeface="+mn-lt"/>
              </a:rPr>
              <a:t>5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             4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2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1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</a:t>
            </a: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             </a:t>
            </a:r>
          </a:p>
          <a:p>
            <a:endParaRPr lang="en-US" sz="2000" b="1" i="1">
              <a:solidFill>
                <a:srgbClr val="FFFF00"/>
              </a:solidFill>
              <a:latin typeface="+mn-lt"/>
            </a:endParaRPr>
          </a:p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                       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577069" y="5373216"/>
            <a:ext cx="23402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2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6045121" y="5877272"/>
            <a:ext cx="3016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i="1">
                <a:solidFill>
                  <a:srgbClr val="FFFF00"/>
                </a:solidFill>
                <a:latin typeface="+mn-lt"/>
              </a:rPr>
              <a:t>3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0"/>
            <a:ext cx="9906000" cy="1368152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3200" dirty="0"/>
            </a:br>
            <a:r>
              <a:rPr lang="it-IT" sz="3200" dirty="0" err="1"/>
              <a:t>did</a:t>
            </a:r>
            <a:r>
              <a:rPr lang="it-IT" sz="3200" dirty="0"/>
              <a:t>    </a:t>
            </a:r>
            <a:r>
              <a:rPr lang="it-IT" sz="3200" dirty="0" err="1"/>
              <a:t>you</a:t>
            </a:r>
            <a:r>
              <a:rPr lang="it-IT" sz="3200" dirty="0"/>
              <a:t>   decide   at   </a:t>
            </a:r>
            <a:r>
              <a:rPr lang="it-IT" sz="3200" dirty="0" err="1"/>
              <a:t>any</a:t>
            </a:r>
            <a:r>
              <a:rPr lang="it-IT" sz="3200" dirty="0"/>
              <a:t>    </a:t>
            </a:r>
            <a:r>
              <a:rPr lang="it-IT" sz="3200" dirty="0" err="1"/>
              <a:t>time</a:t>
            </a:r>
            <a:r>
              <a:rPr lang="it-IT" sz="3200" dirty="0"/>
              <a:t>    </a:t>
            </a:r>
            <a:r>
              <a:rPr lang="it-IT" sz="3200" dirty="0" err="1"/>
              <a:t>to</a:t>
            </a:r>
            <a:r>
              <a:rPr lang="it-IT" sz="3200" dirty="0"/>
              <a:t>   </a:t>
            </a:r>
            <a:r>
              <a:rPr lang="it-IT" sz="3200" dirty="0" err="1"/>
              <a:t>submit</a:t>
            </a:r>
            <a:r>
              <a:rPr lang="it-IT" sz="3200" dirty="0"/>
              <a:t> </a:t>
            </a:r>
            <a:br>
              <a:rPr lang="it-IT" sz="3200" dirty="0"/>
            </a:br>
            <a:r>
              <a:rPr lang="it-IT" sz="3200" dirty="0"/>
              <a:t> </a:t>
            </a:r>
            <a:r>
              <a:rPr lang="it-IT" sz="3200" dirty="0" err="1"/>
              <a:t>your</a:t>
            </a:r>
            <a:r>
              <a:rPr lang="it-IT" sz="3200" dirty="0"/>
              <a:t>   </a:t>
            </a:r>
            <a:r>
              <a:rPr lang="it-IT" sz="3200" dirty="0" err="1"/>
              <a:t>patients</a:t>
            </a:r>
            <a:r>
              <a:rPr lang="it-IT" sz="3200" dirty="0"/>
              <a:t>   </a:t>
            </a:r>
            <a:r>
              <a:rPr lang="it-IT" sz="3200" dirty="0" err="1"/>
              <a:t>to</a:t>
            </a:r>
            <a:r>
              <a:rPr lang="it-IT" sz="3200" dirty="0"/>
              <a:t>:</a:t>
            </a:r>
            <a:endParaRPr sz="3200" dirty="0"/>
          </a:p>
        </p:txBody>
      </p:sp>
      <p:sp>
        <p:nvSpPr>
          <p:cNvPr id="12291" name="Segnaposto testo 2"/>
          <p:cNvSpPr>
            <a:spLocks noGrp="1"/>
          </p:cNvSpPr>
          <p:nvPr>
            <p:ph type="body" idx="1"/>
          </p:nvPr>
        </p:nvSpPr>
        <p:spPr>
          <a:xfrm>
            <a:off x="1052568" y="1988840"/>
            <a:ext cx="8112901" cy="4655440"/>
          </a:xfrm>
        </p:spPr>
        <p:txBody>
          <a:bodyPr/>
          <a:lstStyle/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r>
              <a:rPr lang="it-IT" sz="2400" dirty="0">
                <a:solidFill>
                  <a:srgbClr val="FFFF00"/>
                </a:solidFill>
              </a:rPr>
              <a:t> </a:t>
            </a:r>
          </a:p>
          <a:p>
            <a:pPr marL="0" indent="31750">
              <a:buClr>
                <a:schemeClr val="tx1"/>
              </a:buClr>
              <a:tabLst>
                <a:tab pos="623888" algn="l"/>
                <a:tab pos="1698625" algn="l"/>
              </a:tabLst>
            </a:pPr>
            <a:endParaRPr lang="it-IT" sz="2400" i="1" dirty="0"/>
          </a:p>
        </p:txBody>
      </p:sp>
      <p:graphicFrame>
        <p:nvGraphicFramePr>
          <p:cNvPr id="4" name="Grafico 3"/>
          <p:cNvGraphicFramePr/>
          <p:nvPr/>
        </p:nvGraphicFramePr>
        <p:xfrm>
          <a:off x="388944" y="1929904"/>
          <a:ext cx="9517057" cy="4928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7371270" y="1556792"/>
            <a:ext cx="212109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800" b="1" i="1" dirty="0" err="1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answers</a:t>
            </a:r>
            <a:r>
              <a:rPr lang="it-IT" sz="2800" b="1" i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= 11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340768"/>
            <a:ext cx="9906000" cy="523220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Interestingly, the so called novel lipid lowering drugs are prescribed in 8 centers. It should be </a:t>
            </a:r>
            <a:r>
              <a:rPr lang="en-US" sz="2400" b="1" dirty="0" err="1">
                <a:solidFill>
                  <a:prstClr val="white"/>
                </a:solidFill>
                <a:latin typeface="Corbel"/>
              </a:rPr>
              <a:t>furtherly</a:t>
            </a:r>
            <a:r>
              <a:rPr lang="en-US" sz="2400" b="1" dirty="0">
                <a:solidFill>
                  <a:prstClr val="white"/>
                </a:solidFill>
                <a:latin typeface="Corbel"/>
              </a:rPr>
              <a:t> investigated if the above mentioned drugs are given with or without apheresis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Too many centers do not use selective techniques for lipid and lipoprotein apheresis ( 38%)</a:t>
            </a:r>
          </a:p>
          <a:p>
            <a:pPr marL="268288" lvl="0" indent="-268288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solidFill>
                  <a:prstClr val="white"/>
                </a:solidFill>
                <a:latin typeface="Corbel"/>
              </a:rPr>
              <a:t>In general the national guidelines are followed. However, it is presumable that, for different reasons , lack of time, unavailability of selective apheresis techniques, poor referral from the other clinicians (cardiologists, etc.) some centers are not very active</a:t>
            </a:r>
            <a:endParaRPr lang="en-US" sz="2000" b="1" dirty="0">
              <a:solidFill>
                <a:prstClr val="white"/>
              </a:solidFill>
              <a:latin typeface="Corbel"/>
            </a:endParaRPr>
          </a:p>
        </p:txBody>
      </p:sp>
      <p:sp>
        <p:nvSpPr>
          <p:cNvPr id="5" name="CasellaDiTesto 4"/>
          <p:cNvSpPr txBox="1"/>
          <p:nvPr/>
        </p:nvSpPr>
        <p:spPr>
          <a:xfrm>
            <a:off x="3392827" y="539970"/>
            <a:ext cx="274466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1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3739493647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ttangolo 3"/>
          <p:cNvSpPr/>
          <p:nvPr/>
        </p:nvSpPr>
        <p:spPr>
          <a:xfrm>
            <a:off x="0" y="1196752"/>
            <a:ext cx="9906000" cy="42011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/>
              <a:t>In most of the centers LA might be given to a larger number of subjects. Unfortunately, this is not the case for several patients deserving this kind of treatment</a:t>
            </a:r>
          </a:p>
          <a:p>
            <a:pPr marL="441325" indent="-441325" algn="just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/>
              <a:t>The guidelines in term of clinical indication of LA  are not fulfilled because of: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/>
              <a:t>lack of reimbursement at local or national level</a:t>
            </a:r>
          </a:p>
          <a:p>
            <a:pPr marL="914400" lvl="1" indent="-457200" algn="just">
              <a:lnSpc>
                <a:spcPct val="150000"/>
              </a:lnSpc>
              <a:spcAft>
                <a:spcPts val="600"/>
              </a:spcAft>
              <a:buAutoNum type="arabicParenR"/>
            </a:pPr>
            <a:r>
              <a:rPr lang="en-US" sz="2400" b="1" dirty="0"/>
              <a:t>unspecified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267147" y="404665"/>
            <a:ext cx="27462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2</a:t>
            </a:r>
            <a:endParaRPr lang="it-IT" sz="3200" b="1" dirty="0"/>
          </a:p>
        </p:txBody>
      </p:sp>
    </p:spTree>
    <p:extLst>
      <p:ext uri="{BB962C8B-B14F-4D97-AF65-F5344CB8AC3E}">
        <p14:creationId xmlns:p14="http://schemas.microsoft.com/office/powerpoint/2010/main" val="92226735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48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>
              <a:latin typeface="+mj-lt"/>
            </a:endParaRP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832638"/>
            <a:ext cx="99060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400" b="1" dirty="0">
              <a:latin typeface="+mn-lt"/>
            </a:endParaRP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In general, the interval between apheresis sessions is 7-15 days However, in some centers the treatment is individualized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As far as the selective methods of LA are concerned, the figures obtained from the survey suggest a substantial balance between the main available technologies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r>
              <a:rPr lang="en-US" sz="2400" b="1" dirty="0">
                <a:latin typeface="+mn-lt"/>
              </a:rPr>
              <a:t>Discontinuation of LA  appears to be mainly related to local and individual (personal) reasons. This issue should be </a:t>
            </a:r>
            <a:r>
              <a:rPr lang="en-US" sz="2400" b="1" dirty="0" err="1">
                <a:latin typeface="+mn-lt"/>
              </a:rPr>
              <a:t>furtherly</a:t>
            </a:r>
            <a:r>
              <a:rPr lang="en-US" sz="2400" b="1" dirty="0">
                <a:latin typeface="+mn-lt"/>
              </a:rPr>
              <a:t> investigated, along with the reason for poor compliance </a:t>
            </a:r>
          </a:p>
          <a:p>
            <a:pPr marL="441325" indent="-441325">
              <a:lnSpc>
                <a:spcPct val="150000"/>
              </a:lnSpc>
              <a:spcAft>
                <a:spcPts val="600"/>
              </a:spcAft>
              <a:buFont typeface="Arial" pitchFamily="34" charset="0"/>
              <a:buChar char="•"/>
            </a:pPr>
            <a:endParaRPr lang="en-US" sz="2000" dirty="0"/>
          </a:p>
        </p:txBody>
      </p:sp>
      <p:sp>
        <p:nvSpPr>
          <p:cNvPr id="6" name="CasellaDiTesto 5"/>
          <p:cNvSpPr txBox="1"/>
          <p:nvPr/>
        </p:nvSpPr>
        <p:spPr>
          <a:xfrm>
            <a:off x="3314819" y="539970"/>
            <a:ext cx="274305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000" b="1" dirty="0"/>
              <a:t>3</a:t>
            </a:r>
            <a:endParaRPr lang="it-IT" sz="32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title"/>
          </p:nvPr>
        </p:nvSpPr>
        <p:spPr>
          <a:xfrm>
            <a:off x="5265035" y="1571612"/>
            <a:ext cx="4099262" cy="3000396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br>
              <a:rPr lang="it-IT" sz="4800" dirty="0"/>
            </a:br>
            <a:br>
              <a:rPr lang="it-IT" sz="4800" dirty="0"/>
            </a:br>
            <a:r>
              <a:rPr lang="it-IT" sz="4800" dirty="0"/>
              <a:t> </a:t>
            </a:r>
            <a:br>
              <a:rPr dirty="0"/>
            </a:br>
            <a:endParaRPr dirty="0"/>
          </a:p>
        </p:txBody>
      </p:sp>
      <p:sp>
        <p:nvSpPr>
          <p:cNvPr id="11267" name="CasellaDiTesto 6"/>
          <p:cNvSpPr txBox="1">
            <a:spLocks noChangeArrowheads="1"/>
          </p:cNvSpPr>
          <p:nvPr/>
        </p:nvSpPr>
        <p:spPr bwMode="auto">
          <a:xfrm>
            <a:off x="-585615" y="4077072"/>
            <a:ext cx="9399494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it-IT" b="1" dirty="0">
                <a:solidFill>
                  <a:srgbClr val="FFFF00"/>
                </a:solidFill>
                <a:latin typeface="+mj-lt"/>
              </a:rPr>
              <a:t>																					</a:t>
            </a:r>
            <a:endParaRPr lang="it-IT" b="1" dirty="0">
              <a:latin typeface="+mj-lt"/>
            </a:endParaRP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	</a:t>
            </a:r>
          </a:p>
          <a:p>
            <a:r>
              <a:rPr lang="it-IT" b="1" dirty="0">
                <a:solidFill>
                  <a:srgbClr val="FFFF00"/>
                </a:solidFill>
                <a:latin typeface="+mj-lt"/>
              </a:rPr>
              <a:t>                                                                              </a:t>
            </a:r>
          </a:p>
        </p:txBody>
      </p:sp>
      <p:sp>
        <p:nvSpPr>
          <p:cNvPr id="7" name="CasellaDiTesto 6"/>
          <p:cNvSpPr txBox="1"/>
          <p:nvPr/>
        </p:nvSpPr>
        <p:spPr>
          <a:xfrm>
            <a:off x="0" y="260648"/>
            <a:ext cx="9906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>
                <a:latin typeface="Calibri" pitchFamily="34" charset="0"/>
              </a:rPr>
              <a:t>   </a:t>
            </a:r>
            <a:endParaRPr lang="it-IT" sz="2800" dirty="0">
              <a:latin typeface="+mj-lt"/>
            </a:endParaRPr>
          </a:p>
        </p:txBody>
      </p:sp>
      <p:sp>
        <p:nvSpPr>
          <p:cNvPr id="8" name="CasellaDiTesto 7"/>
          <p:cNvSpPr txBox="1"/>
          <p:nvPr/>
        </p:nvSpPr>
        <p:spPr>
          <a:xfrm rot="21600000">
            <a:off x="0" y="2120082"/>
            <a:ext cx="9906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1950" indent="-361950">
              <a:buFont typeface="Arial" pitchFamily="34" charset="0"/>
              <a:buChar char="•"/>
            </a:pPr>
            <a:endParaRPr lang="en-US" sz="2000" b="1" dirty="0">
              <a:latin typeface="+mn-lt"/>
            </a:endParaRP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FFF00"/>
                </a:solidFill>
                <a:latin typeface="+mn-lt"/>
              </a:rPr>
              <a:t>LA  is available, effective and reasonably safe, the novel lipid lowering agents are currently investigated (phase II / III clinical trials) actively or are already approved in some countries. </a:t>
            </a:r>
          </a:p>
          <a:p>
            <a:pPr algn="just">
              <a:lnSpc>
                <a:spcPct val="150000"/>
              </a:lnSpc>
            </a:pPr>
            <a:r>
              <a:rPr lang="en-US" sz="2400" b="1" dirty="0">
                <a:solidFill>
                  <a:srgbClr val="FFFF00"/>
                </a:solidFill>
                <a:latin typeface="+mn-lt"/>
              </a:rPr>
              <a:t>A combined treatment might be foreseen or at least might be probable. This will be, auspiciously, the real promise for the future. 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3314819" y="476673"/>
            <a:ext cx="277992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3200" b="1" dirty="0"/>
              <a:t>DISCUSSION </a:t>
            </a:r>
            <a:r>
              <a:rPr lang="it-IT" sz="2400" b="1" dirty="0"/>
              <a:t>4</a:t>
            </a:r>
            <a:endParaRPr lang="it-IT" sz="3200" b="1" dirty="0"/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20928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Consensus (position) Paper on Lipoprotein Apheresis – Previous and Novel Indications -  Integrating evidence on the  extracorporeal treatment </a:t>
            </a:r>
            <a:r>
              <a:rPr lang="en-US" sz="2000" b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 combination with 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novel lipid-lowering drugs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International Lipoprotein Apheresis Registry </a:t>
            </a: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mightymedic.org/wp-content/uploads/2016/03/MIGHTY-MEDIC_logo2-3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765" y="296692"/>
            <a:ext cx="2571150" cy="768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asellaDiTesto 3"/>
          <p:cNvSpPr txBox="1"/>
          <p:nvPr/>
        </p:nvSpPr>
        <p:spPr>
          <a:xfrm>
            <a:off x="3171570" y="281004"/>
            <a:ext cx="58947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MAIN IMMEDIATE PROJECTS</a:t>
            </a:r>
          </a:p>
        </p:txBody>
      </p:sp>
      <p:sp>
        <p:nvSpPr>
          <p:cNvPr id="5" name="Rettangolo 4"/>
          <p:cNvSpPr/>
          <p:nvPr/>
        </p:nvSpPr>
        <p:spPr>
          <a:xfrm>
            <a:off x="514552" y="2342786"/>
            <a:ext cx="8891717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Everybody who is interested in joining MM is invited to do so and will be welcome</a:t>
            </a:r>
            <a:b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spcAft>
                <a:spcPts val="1200"/>
              </a:spcAft>
              <a:buFont typeface="Wingdings" panose="05000000000000000000" pitchFamily="2" charset="2"/>
              <a:buChar char="Ø"/>
            </a:pP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 international active cooperation in the field of Lipoprotein- </a:t>
            </a:r>
            <a:r>
              <a:rPr lang="en-US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Apheresis</a:t>
            </a:r>
            <a:r>
              <a:rPr lang="en-US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is really urgently needed</a:t>
            </a:r>
          </a:p>
        </p:txBody>
      </p:sp>
    </p:spTree>
    <p:extLst>
      <p:ext uri="{BB962C8B-B14F-4D97-AF65-F5344CB8AC3E}">
        <p14:creationId xmlns:p14="http://schemas.microsoft.com/office/powerpoint/2010/main" val="173985884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sellaDiTesto 3"/>
          <p:cNvSpPr txBox="1"/>
          <p:nvPr/>
        </p:nvSpPr>
        <p:spPr>
          <a:xfrm>
            <a:off x="1021492" y="190388"/>
            <a:ext cx="791768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MIGHTYMEDIC – NEW WEBSITE    http://www.mightymedic.org/</a:t>
            </a:r>
          </a:p>
        </p:txBody>
      </p:sp>
      <p:graphicFrame>
        <p:nvGraphicFramePr>
          <p:cNvPr id="6" name="Oggetto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25861644"/>
              </p:ext>
            </p:extLst>
          </p:nvPr>
        </p:nvGraphicFramePr>
        <p:xfrm>
          <a:off x="1301581" y="683441"/>
          <a:ext cx="7487722" cy="600620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r:id="rId2" imgW="15009524" imgH="12050794" progId="">
                  <p:embed/>
                </p:oleObj>
              </mc:Choice>
              <mc:Fallback>
                <p:oleObj r:id="rId2" imgW="15009524" imgH="12050794" progId="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1581" y="683441"/>
                        <a:ext cx="7487722" cy="600620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50179406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ema di Office">
  <a:themeElements>
    <a:clrScheme name="Tema di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i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i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IntroducingPowerPoint2007">
  <a:themeElements>
    <a:clrScheme name="Vial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Ast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53000"/>
                <a:satMod val="200000"/>
              </a:schemeClr>
              <a:schemeClr val="phClr">
                <a:tint val="78000"/>
                <a:satMod val="230000"/>
              </a:schemeClr>
            </a:duotone>
          </a:blip>
          <a:tile tx="0" ty="0" sx="90000" sy="9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1456</Words>
  <Application>Microsoft Office PowerPoint</Application>
  <PresentationFormat>A4 (21x29,7 cm)</PresentationFormat>
  <Paragraphs>290</Paragraphs>
  <Slides>29</Slides>
  <Notes>16</Notes>
  <HiddenSlides>0</HiddenSlides>
  <MMClips>0</MMClips>
  <ScaleCrop>false</ScaleCrop>
  <HeadingPairs>
    <vt:vector size="8" baseType="variant">
      <vt:variant>
        <vt:lpstr>Caratteri utilizzati</vt:lpstr>
      </vt:variant>
      <vt:variant>
        <vt:i4>8</vt:i4>
      </vt:variant>
      <vt:variant>
        <vt:lpstr>Tema</vt:lpstr>
      </vt:variant>
      <vt:variant>
        <vt:i4>2</vt:i4>
      </vt:variant>
      <vt:variant>
        <vt:lpstr>Server OLE incorporati</vt:lpstr>
      </vt:variant>
      <vt:variant>
        <vt:i4>0</vt:i4>
      </vt:variant>
      <vt:variant>
        <vt:lpstr>Titoli diapositive</vt:lpstr>
      </vt:variant>
      <vt:variant>
        <vt:i4>29</vt:i4>
      </vt:variant>
    </vt:vector>
  </HeadingPairs>
  <TitlesOfParts>
    <vt:vector size="39" baseType="lpstr">
      <vt:lpstr>Arial</vt:lpstr>
      <vt:lpstr>Calibri</vt:lpstr>
      <vt:lpstr>Calibri Light</vt:lpstr>
      <vt:lpstr>Corbel</vt:lpstr>
      <vt:lpstr>Papyrus</vt:lpstr>
      <vt:lpstr>Wingdings</vt:lpstr>
      <vt:lpstr>Wingdings 2</vt:lpstr>
      <vt:lpstr>Wingdings 3</vt:lpstr>
      <vt:lpstr>Tema di Office</vt:lpstr>
      <vt:lpstr>IntroducingPowerPoint2007</vt:lpstr>
      <vt:lpstr>Presentazione standard di PowerPoint</vt:lpstr>
      <vt:lpstr>The Mighty-Medic network</vt:lpstr>
      <vt:lpstr>Legal status and purpose of MM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  mighty  medic   1 st  survey  2013    </vt:lpstr>
      <vt:lpstr>  general   remarks</vt:lpstr>
      <vt:lpstr>      what  are   the  basic   therapies  used  for  hyperlipoproteinAEmia  in   your   centRE</vt:lpstr>
      <vt:lpstr>   did  your  CENTER  EVALUATE  ANY  OF  THE FOLLOWING  NEW  HYPOLIPIDEMIC  DRUGs</vt:lpstr>
      <vt:lpstr>   IS  Lp(a)   ACTUALLY   MEASURED   IN   HIGH   RISK PATIENTS   IN   YOUR   INSTITUTION ?</vt:lpstr>
      <vt:lpstr>   IF   NOT   MEASURED,  WHAT   IS    THE   MAIN   REASON   FOR ?</vt:lpstr>
      <vt:lpstr>   Does   your  hospital/clinic  currently   provide  selective   lipoprotein   apheresis  ? </vt:lpstr>
      <vt:lpstr>    WHICH INTERNATIONAL GUIDELINES ARE APPLIED IN YOUR HOSPITAL/INSTITUTION TO START lipoprotein apheresis ?</vt:lpstr>
      <vt:lpstr>How   many   patients   are   actually   treated by   lipoprotein apheresis  in   your   institution  ?</vt:lpstr>
      <vt:lpstr>In    your   opinion,   how   many   patients  would   need   lipoprotein   apheresis  in    your   institution,  according   to   followed   guidelines ?</vt:lpstr>
      <vt:lpstr> what   is   the  average   frequency   of    the   treatment   for    lipoprOtein   apheresis  in    your   institution ?</vt:lpstr>
      <vt:lpstr> which   technologies   are   available   for   the procedure ?</vt:lpstr>
      <vt:lpstr> what   are   the   reasons  ( explaining  why) patients   started,  but   later   decided    to  discontinue   selective  lipoprotein  apheresis ?  Check   all   that  apply</vt:lpstr>
      <vt:lpstr> did    you   decide   at   any    time    to   submit   your   patients   to:</vt:lpstr>
      <vt:lpstr>Presentazione standard di PowerPoint</vt:lpstr>
      <vt:lpstr>Presentazione standard di PowerPoint</vt:lpstr>
      <vt:lpstr>    </vt:lpstr>
      <vt:lpstr>    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Andrea Petta</dc:creator>
  <cp:lastModifiedBy>Andrea Petta</cp:lastModifiedBy>
  <cp:revision>17</cp:revision>
  <dcterms:created xsi:type="dcterms:W3CDTF">2016-03-10T09:37:31Z</dcterms:created>
  <dcterms:modified xsi:type="dcterms:W3CDTF">2025-09-01T10:42:37Z</dcterms:modified>
</cp:coreProperties>
</file>