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theme/theme5.xml" ContentType="application/vnd.openxmlformats-officedocument.theme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6.xml" ContentType="application/vnd.openxmlformats-officedocument.theme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7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8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theme/theme9.xml" ContentType="application/vnd.openxmlformats-officedocument.theme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theme/theme10.xml" ContentType="application/vnd.openxmlformats-officedocument.theme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theme/theme11.xml" ContentType="application/vnd.openxmlformats-officedocument.theme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theme/theme12.xml" ContentType="application/vnd.openxmlformats-officedocument.theme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theme/theme13.xml" ContentType="application/vnd.openxmlformats-officedocument.theme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theme/theme14.xml" ContentType="application/vnd.openxmlformats-officedocument.theme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theme/theme15.xml" ContentType="application/vnd.openxmlformats-officedocument.theme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theme/theme16.xml" ContentType="application/vnd.openxmlformats-officedocument.theme+xml"/>
  <Override PartName="/ppt/slideLayouts/slideLayout205.xml" ContentType="application/vnd.openxmlformats-officedocument.presentationml.slideLayout+xml"/>
  <Override PartName="/ppt/theme/theme17.xml" ContentType="application/vnd.openxmlformats-officedocument.theme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theme/theme18.xml" ContentType="application/vnd.openxmlformats-officedocument.theme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theme/theme19.xml" ContentType="application/vnd.openxmlformats-officedocument.theme+xml"/>
  <Override PartName="/ppt/theme/theme20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4" r:id="rId2"/>
    <p:sldMasterId id="2147483698" r:id="rId3"/>
    <p:sldMasterId id="2147483712" r:id="rId4"/>
    <p:sldMasterId id="2147483726" r:id="rId5"/>
    <p:sldMasterId id="2147483740" r:id="rId6"/>
    <p:sldMasterId id="2147483754" r:id="rId7"/>
    <p:sldMasterId id="2147483819" r:id="rId8"/>
    <p:sldMasterId id="2147483870" r:id="rId9"/>
    <p:sldMasterId id="2147483885" r:id="rId10"/>
    <p:sldMasterId id="2147483915" r:id="rId11"/>
    <p:sldMasterId id="2147483930" r:id="rId12"/>
    <p:sldMasterId id="2147483945" r:id="rId13"/>
    <p:sldMasterId id="2147483960" r:id="rId14"/>
    <p:sldMasterId id="2147483973" r:id="rId15"/>
    <p:sldMasterId id="2147483986" r:id="rId16"/>
    <p:sldMasterId id="2147483998" r:id="rId17"/>
    <p:sldMasterId id="2147484000" r:id="rId18"/>
    <p:sldMasterId id="2147484012" r:id="rId19"/>
  </p:sldMasterIdLst>
  <p:notesMasterIdLst>
    <p:notesMasterId r:id="rId60"/>
  </p:notesMasterIdLst>
  <p:sldIdLst>
    <p:sldId id="307" r:id="rId20"/>
    <p:sldId id="317" r:id="rId21"/>
    <p:sldId id="273" r:id="rId22"/>
    <p:sldId id="274" r:id="rId23"/>
    <p:sldId id="267" r:id="rId24"/>
    <p:sldId id="292" r:id="rId25"/>
    <p:sldId id="293" r:id="rId26"/>
    <p:sldId id="268" r:id="rId27"/>
    <p:sldId id="284" r:id="rId28"/>
    <p:sldId id="281" r:id="rId29"/>
    <p:sldId id="278" r:id="rId30"/>
    <p:sldId id="306" r:id="rId31"/>
    <p:sldId id="261" r:id="rId32"/>
    <p:sldId id="262" r:id="rId33"/>
    <p:sldId id="263" r:id="rId34"/>
    <p:sldId id="264" r:id="rId35"/>
    <p:sldId id="305" r:id="rId36"/>
    <p:sldId id="304" r:id="rId37"/>
    <p:sldId id="265" r:id="rId38"/>
    <p:sldId id="266" r:id="rId39"/>
    <p:sldId id="294" r:id="rId40"/>
    <p:sldId id="289" r:id="rId41"/>
    <p:sldId id="290" r:id="rId42"/>
    <p:sldId id="315" r:id="rId43"/>
    <p:sldId id="308" r:id="rId44"/>
    <p:sldId id="309" r:id="rId45"/>
    <p:sldId id="310" r:id="rId46"/>
    <p:sldId id="311" r:id="rId47"/>
    <p:sldId id="312" r:id="rId48"/>
    <p:sldId id="313" r:id="rId49"/>
    <p:sldId id="314" r:id="rId50"/>
    <p:sldId id="316" r:id="rId51"/>
    <p:sldId id="291" r:id="rId52"/>
    <p:sldId id="295" r:id="rId53"/>
    <p:sldId id="296" r:id="rId54"/>
    <p:sldId id="297" r:id="rId55"/>
    <p:sldId id="298" r:id="rId56"/>
    <p:sldId id="299" r:id="rId57"/>
    <p:sldId id="300" r:id="rId58"/>
    <p:sldId id="301" r:id="rId59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41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3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7.xml"/><Relationship Id="rId39" Type="http://schemas.openxmlformats.org/officeDocument/2006/relationships/slide" Target="slides/slide20.xml"/><Relationship Id="rId21" Type="http://schemas.openxmlformats.org/officeDocument/2006/relationships/slide" Target="slides/slide2.xml"/><Relationship Id="rId34" Type="http://schemas.openxmlformats.org/officeDocument/2006/relationships/slide" Target="slides/slide15.xml"/><Relationship Id="rId42" Type="http://schemas.openxmlformats.org/officeDocument/2006/relationships/slide" Target="slides/slide23.xml"/><Relationship Id="rId47" Type="http://schemas.openxmlformats.org/officeDocument/2006/relationships/slide" Target="slides/slide28.xml"/><Relationship Id="rId50" Type="http://schemas.openxmlformats.org/officeDocument/2006/relationships/slide" Target="slides/slide31.xml"/><Relationship Id="rId55" Type="http://schemas.openxmlformats.org/officeDocument/2006/relationships/slide" Target="slides/slide36.xml"/><Relationship Id="rId63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10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5.xml"/><Relationship Id="rId32" Type="http://schemas.openxmlformats.org/officeDocument/2006/relationships/slide" Target="slides/slide13.xml"/><Relationship Id="rId37" Type="http://schemas.openxmlformats.org/officeDocument/2006/relationships/slide" Target="slides/slide18.xml"/><Relationship Id="rId40" Type="http://schemas.openxmlformats.org/officeDocument/2006/relationships/slide" Target="slides/slide21.xml"/><Relationship Id="rId45" Type="http://schemas.openxmlformats.org/officeDocument/2006/relationships/slide" Target="slides/slide26.xml"/><Relationship Id="rId53" Type="http://schemas.openxmlformats.org/officeDocument/2006/relationships/slide" Target="slides/slide34.xml"/><Relationship Id="rId58" Type="http://schemas.openxmlformats.org/officeDocument/2006/relationships/slide" Target="slides/slide39.xml"/><Relationship Id="rId5" Type="http://schemas.openxmlformats.org/officeDocument/2006/relationships/slideMaster" Target="slideMasters/slideMaster5.xml"/><Relationship Id="rId61" Type="http://schemas.openxmlformats.org/officeDocument/2006/relationships/presProps" Target="presProps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3.xml"/><Relationship Id="rId27" Type="http://schemas.openxmlformats.org/officeDocument/2006/relationships/slide" Target="slides/slide8.xml"/><Relationship Id="rId30" Type="http://schemas.openxmlformats.org/officeDocument/2006/relationships/slide" Target="slides/slide11.xml"/><Relationship Id="rId35" Type="http://schemas.openxmlformats.org/officeDocument/2006/relationships/slide" Target="slides/slide16.xml"/><Relationship Id="rId43" Type="http://schemas.openxmlformats.org/officeDocument/2006/relationships/slide" Target="slides/slide24.xml"/><Relationship Id="rId48" Type="http://schemas.openxmlformats.org/officeDocument/2006/relationships/slide" Target="slides/slide29.xml"/><Relationship Id="rId56" Type="http://schemas.openxmlformats.org/officeDocument/2006/relationships/slide" Target="slides/slide37.xml"/><Relationship Id="rId64" Type="http://schemas.openxmlformats.org/officeDocument/2006/relationships/tableStyles" Target="tableStyle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2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6.xml"/><Relationship Id="rId33" Type="http://schemas.openxmlformats.org/officeDocument/2006/relationships/slide" Target="slides/slide14.xml"/><Relationship Id="rId38" Type="http://schemas.openxmlformats.org/officeDocument/2006/relationships/slide" Target="slides/slide19.xml"/><Relationship Id="rId46" Type="http://schemas.openxmlformats.org/officeDocument/2006/relationships/slide" Target="slides/slide27.xml"/><Relationship Id="rId59" Type="http://schemas.openxmlformats.org/officeDocument/2006/relationships/slide" Target="slides/slide40.xml"/><Relationship Id="rId20" Type="http://schemas.openxmlformats.org/officeDocument/2006/relationships/slide" Target="slides/slide1.xml"/><Relationship Id="rId41" Type="http://schemas.openxmlformats.org/officeDocument/2006/relationships/slide" Target="slides/slide22.xml"/><Relationship Id="rId54" Type="http://schemas.openxmlformats.org/officeDocument/2006/relationships/slide" Target="slides/slide35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4.xml"/><Relationship Id="rId28" Type="http://schemas.openxmlformats.org/officeDocument/2006/relationships/slide" Target="slides/slide9.xml"/><Relationship Id="rId36" Type="http://schemas.openxmlformats.org/officeDocument/2006/relationships/slide" Target="slides/slide17.xml"/><Relationship Id="rId49" Type="http://schemas.openxmlformats.org/officeDocument/2006/relationships/slide" Target="slides/slide30.xml"/><Relationship Id="rId57" Type="http://schemas.openxmlformats.org/officeDocument/2006/relationships/slide" Target="slides/slide38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12.xml"/><Relationship Id="rId44" Type="http://schemas.openxmlformats.org/officeDocument/2006/relationships/slide" Target="slides/slide25.xml"/><Relationship Id="rId52" Type="http://schemas.openxmlformats.org/officeDocument/2006/relationships/slide" Target="slides/slide33.xml"/><Relationship Id="rId60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3F1E2B-E375-4179-A4D5-9B8782163FEF}" type="datetimeFigureOut">
              <a:rPr lang="it-IT" smtClean="0"/>
              <a:t>08/09/2025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C369C0-B570-4C81-ABBA-238C013479F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42201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1598C5-392E-4CA4-A0F6-59A5B554FCD1}" type="slidenum">
              <a:rPr lang="it-IT">
                <a:solidFill>
                  <a:prstClr val="black"/>
                </a:solidFill>
              </a:rPr>
              <a:pPr/>
              <a:t>15</a:t>
            </a:fld>
            <a:endParaRPr lang="it-IT">
              <a:solidFill>
                <a:prstClr val="black"/>
              </a:solidFill>
            </a:endParaRPr>
          </a:p>
        </p:txBody>
      </p:sp>
      <p:sp>
        <p:nvSpPr>
          <p:cNvPr id="199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69988" y="722313"/>
            <a:ext cx="4519612" cy="3389312"/>
          </a:xfrm>
          <a:ln w="12700"/>
        </p:spPr>
      </p:sp>
      <p:sp>
        <p:nvSpPr>
          <p:cNvPr id="199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27525"/>
            <a:ext cx="5029200" cy="4113213"/>
          </a:xfrm>
          <a:ln/>
        </p:spPr>
        <p:txBody>
          <a:bodyPr lIns="94864" tIns="47433" rIns="94864" bIns="47433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00C65DF-9863-4C3E-8DBB-C67123ED015C}" type="slidenum">
              <a:rPr lang="it-IT">
                <a:solidFill>
                  <a:prstClr val="black"/>
                </a:solidFill>
              </a:rPr>
              <a:pPr/>
              <a:t>19</a:t>
            </a:fld>
            <a:endParaRPr lang="it-IT">
              <a:solidFill>
                <a:prstClr val="black"/>
              </a:solidFill>
            </a:endParaRPr>
          </a:p>
        </p:txBody>
      </p:sp>
      <p:sp>
        <p:nvSpPr>
          <p:cNvPr id="251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69988" y="722313"/>
            <a:ext cx="4519612" cy="3389312"/>
          </a:xfrm>
          <a:ln w="12700"/>
        </p:spPr>
      </p:sp>
      <p:sp>
        <p:nvSpPr>
          <p:cNvPr id="2519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27525"/>
            <a:ext cx="5029200" cy="4113213"/>
          </a:xfrm>
          <a:ln/>
        </p:spPr>
        <p:txBody>
          <a:bodyPr lIns="94864" tIns="47433" rIns="94864" bIns="47433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A448267-1A19-49EC-9E56-A0FC9ACD7BF0}" type="slidenum">
              <a:rPr lang="it-IT">
                <a:solidFill>
                  <a:prstClr val="black"/>
                </a:solidFill>
              </a:rPr>
              <a:pPr/>
              <a:t>20</a:t>
            </a:fld>
            <a:endParaRPr lang="it-IT">
              <a:solidFill>
                <a:prstClr val="black"/>
              </a:solidFill>
            </a:endParaRPr>
          </a:p>
        </p:txBody>
      </p:sp>
      <p:sp>
        <p:nvSpPr>
          <p:cNvPr id="2539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69988" y="722313"/>
            <a:ext cx="4519612" cy="3389312"/>
          </a:xfrm>
          <a:ln w="12700"/>
        </p:spPr>
      </p:sp>
      <p:sp>
        <p:nvSpPr>
          <p:cNvPr id="2539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27525"/>
            <a:ext cx="5029200" cy="4113213"/>
          </a:xfrm>
          <a:ln/>
        </p:spPr>
        <p:txBody>
          <a:bodyPr lIns="94864" tIns="47433" rIns="94864" bIns="47433"/>
          <a:lstStyle/>
          <a:p>
            <a:endParaRPr 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DF3348B-4841-4771-8471-F2EBB4911B28}" type="slidenum">
              <a:rPr lang="it-IT">
                <a:solidFill>
                  <a:prstClr val="black"/>
                </a:solidFill>
              </a:rPr>
              <a:pPr/>
              <a:t>27</a:t>
            </a:fld>
            <a:endParaRPr lang="it-IT">
              <a:solidFill>
                <a:prstClr val="black"/>
              </a:solidFill>
            </a:endParaRPr>
          </a:p>
        </p:txBody>
      </p:sp>
      <p:sp>
        <p:nvSpPr>
          <p:cNvPr id="46082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6084" name="Segnaposto numero diapositiva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/>
            <a:fld id="{DBF4B338-C2F6-4386-AFBB-6B2C27A7D713}" type="slidenum">
              <a:rPr lang="it-IT" sz="1200">
                <a:solidFill>
                  <a:prstClr val="black"/>
                </a:solidFill>
              </a:rPr>
              <a:pPr algn="r"/>
              <a:t>27</a:t>
            </a:fld>
            <a:endParaRPr lang="it-IT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4669CD-1803-4770-BE12-58E4EFDB836B}" type="slidenum">
              <a:rPr lang="it-IT">
                <a:solidFill>
                  <a:prstClr val="black"/>
                </a:solidFill>
              </a:rPr>
              <a:pPr/>
              <a:t>28</a:t>
            </a:fld>
            <a:endParaRPr lang="it-IT">
              <a:solidFill>
                <a:prstClr val="black"/>
              </a:solidFill>
            </a:endParaRPr>
          </a:p>
        </p:txBody>
      </p:sp>
      <p:sp>
        <p:nvSpPr>
          <p:cNvPr id="49154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5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9156" name="Segnaposto numero diapositiva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/>
            <a:fld id="{1F6EFE3D-ABD2-43E1-B28A-BFBA59C44B5A}" type="slidenum">
              <a:rPr lang="it-IT" sz="1200">
                <a:solidFill>
                  <a:prstClr val="black"/>
                </a:solidFill>
              </a:rPr>
              <a:pPr algn="r"/>
              <a:t>28</a:t>
            </a:fld>
            <a:endParaRPr lang="it-IT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A10330-5DBA-49A9-9C08-13592162425E}" type="slidenum">
              <a:rPr lang="it-IT">
                <a:solidFill>
                  <a:prstClr val="black"/>
                </a:solidFill>
              </a:rPr>
              <a:pPr/>
              <a:t>30</a:t>
            </a:fld>
            <a:endParaRPr lang="it-IT">
              <a:solidFill>
                <a:prstClr val="black"/>
              </a:solidFill>
            </a:endParaRPr>
          </a:p>
        </p:txBody>
      </p:sp>
      <p:sp>
        <p:nvSpPr>
          <p:cNvPr id="51202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1204" name="Segnaposto numero diapositiva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/>
            <a:fld id="{AC97F23D-06C4-4706-9148-338881065AEB}" type="slidenum">
              <a:rPr lang="it-IT" sz="1200">
                <a:solidFill>
                  <a:prstClr val="black"/>
                </a:solidFill>
              </a:rPr>
              <a:pPr algn="r"/>
              <a:t>30</a:t>
            </a:fld>
            <a:endParaRPr lang="it-IT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1E73D-82CD-4DFB-B6B2-18E50E74A302}" type="datetimeFigureOut">
              <a:rPr lang="it-IT" smtClean="0"/>
              <a:t>08/09/2025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15119-55EE-4CFE-8851-BD0F13C3D9C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6144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1E73D-82CD-4DFB-B6B2-18E50E74A302}" type="datetimeFigureOut">
              <a:rPr lang="it-IT" smtClean="0"/>
              <a:t>08/09/2025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15119-55EE-4CFE-8851-BD0F13C3D9C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51238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1E73D-82CD-4DFB-B6B2-18E50E74A302}" type="datetimeFigureOut">
              <a:rPr lang="it-IT" smtClean="0"/>
              <a:t>08/09/2025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15119-55EE-4CFE-8851-BD0F13C3D9C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6750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1E73D-82CD-4DFB-B6B2-18E50E74A302}" type="datetimeFigureOut">
              <a:rPr lang="it-IT" smtClean="0"/>
              <a:t>08/09/2025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15119-55EE-4CFE-8851-BD0F13C3D9C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47065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1E73D-82CD-4DFB-B6B2-18E50E74A302}" type="datetimeFigureOut">
              <a:rPr lang="it-IT" smtClean="0"/>
              <a:t>08/09/2025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15119-55EE-4CFE-8851-BD0F13C3D9C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20856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1E73D-82CD-4DFB-B6B2-18E50E74A302}" type="datetimeFigureOut">
              <a:rPr lang="it-IT" smtClean="0"/>
              <a:t>08/09/2025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15119-55EE-4CFE-8851-BD0F13C3D9C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52488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1E73D-82CD-4DFB-B6B2-18E50E74A302}" type="datetimeFigureOut">
              <a:rPr lang="it-IT" smtClean="0"/>
              <a:t>08/09/2025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15119-55EE-4CFE-8851-BD0F13C3D9C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83098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1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1E73D-82CD-4DFB-B6B2-18E50E74A302}" type="datetimeFigureOut">
              <a:rPr lang="it-IT" smtClean="0"/>
              <a:t>08/09/2025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15119-55EE-4CFE-8851-BD0F13C3D9C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48065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1E73D-82CD-4DFB-B6B2-18E50E74A302}" type="datetimeFigureOut">
              <a:rPr lang="it-IT" smtClean="0"/>
              <a:t>08/09/2025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15119-55EE-4CFE-8851-BD0F13C3D9C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25529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1E73D-82CD-4DFB-B6B2-18E50E74A302}" type="datetimeFigureOut">
              <a:rPr lang="it-IT" smtClean="0"/>
              <a:t>08/09/2025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15119-55EE-4CFE-8851-BD0F13C3D9C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75781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1E73D-82CD-4DFB-B6B2-18E50E74A302}" type="datetimeFigureOut">
              <a:rPr lang="it-IT" smtClean="0"/>
              <a:t>08/09/2025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15119-55EE-4CFE-8851-BD0F13C3D9C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71275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09E961F-9931-415E-B4AD-0302EA01FA2F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143000" y="2743200"/>
            <a:ext cx="6934200" cy="9144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noProof="0"/>
              <a:t>Fare clic per modificare lo stile del titolo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3810000"/>
            <a:ext cx="6934200" cy="114300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>
            <a:lvl1pPr marL="0">
              <a:defRPr sz="1600"/>
            </a:lvl1pPr>
          </a:lstStyle>
          <a:p>
            <a:pPr lvl="0"/>
            <a:r>
              <a:rPr lang="de-DE" noProof="0"/>
              <a:t>Fare clic per modificare lo stile del sottotitolo dello schema</a:t>
            </a:r>
          </a:p>
        </p:txBody>
      </p:sp>
      <p:pic>
        <p:nvPicPr>
          <p:cNvPr id="5180" name="Picture 60" descr="header_medtec_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2775" y="0"/>
            <a:ext cx="4721225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81" name="Picture 61" descr="shar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663" y="1600200"/>
            <a:ext cx="1133475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5495275"/>
      </p:ext>
    </p:extLst>
  </p:cSld>
  <p:clrMapOvr>
    <a:masterClrMapping/>
  </p:clrMapOvr>
  <p:transition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20CEC3-9086-4CFC-B2C3-C616409D1C6F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9111949"/>
      </p:ext>
    </p:extLst>
  </p:cSld>
  <p:clrMapOvr>
    <a:masterClrMapping/>
  </p:clrMapOvr>
  <p:transition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8BE960-B4C4-4F1E-BF79-65E7283D69BA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33099"/>
      </p:ext>
    </p:extLst>
  </p:cSld>
  <p:clrMapOvr>
    <a:masterClrMapping/>
  </p:clrMapOvr>
  <p:transition>
    <p:wipe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1050925" y="1676400"/>
            <a:ext cx="3432175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35500" y="1676400"/>
            <a:ext cx="3433763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415492-6CB5-4AF1-9755-A2CA9682336D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9784378"/>
      </p:ext>
    </p:extLst>
  </p:cSld>
  <p:clrMapOvr>
    <a:masterClrMapping/>
  </p:clrMapOvr>
  <p:transition>
    <p:wipe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5941B4-0EFC-4110-BB68-4AAF070F053F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903618"/>
      </p:ext>
    </p:extLst>
  </p:cSld>
  <p:clrMapOvr>
    <a:masterClrMapping/>
  </p:clrMapOvr>
  <p:transition>
    <p:wipe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CD783A-8537-47F1-A1DE-6E5601325365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531967"/>
      </p:ext>
    </p:extLst>
  </p:cSld>
  <p:clrMapOvr>
    <a:masterClrMapping/>
  </p:clrMapOvr>
  <p:transition>
    <p:wipe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D40178-AE1E-444D-9D4C-D22CA6CAF26B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251876"/>
      </p:ext>
    </p:extLst>
  </p:cSld>
  <p:clrMapOvr>
    <a:masterClrMapping/>
  </p:clrMapOvr>
  <p:transition>
    <p:wipe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FFE9BD-D929-407A-B321-1CF3CE509855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0767413"/>
      </p:ext>
    </p:extLst>
  </p:cSld>
  <p:clrMapOvr>
    <a:masterClrMapping/>
  </p:clrMapOvr>
  <p:transition>
    <p:wipe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D03878-8243-4871-BB2F-9CE47FCBE0CB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0387401"/>
      </p:ext>
    </p:extLst>
  </p:cSld>
  <p:clrMapOvr>
    <a:masterClrMapping/>
  </p:clrMapOvr>
  <p:transition>
    <p:wipe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CDEAC7-6BFE-4876-98AA-5C14869E2C73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5980324"/>
      </p:ext>
    </p:extLst>
  </p:cSld>
  <p:clrMapOvr>
    <a:masterClrMapping/>
  </p:clrMapOvr>
  <p:transition>
    <p:wipe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321425" y="762000"/>
            <a:ext cx="1755775" cy="54864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1050925" y="762000"/>
            <a:ext cx="5118100" cy="54864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FF5DCF-794D-4304-AC4C-E506047053EF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8626083"/>
      </p:ext>
    </p:extLst>
  </p:cSld>
  <p:clrMapOvr>
    <a:masterClrMapping/>
  </p:clrMapOvr>
  <p:transition>
    <p:wipe dir="r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1050925" y="762000"/>
            <a:ext cx="7026275" cy="54864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3FC681DD-4F1C-4608-90A2-15020BD4D951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8875018"/>
      </p:ext>
    </p:extLst>
  </p:cSld>
  <p:clrMapOvr>
    <a:masterClrMapping/>
  </p:clrMapOvr>
  <p:transition>
    <p:wipe dir="r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135063" y="762000"/>
            <a:ext cx="6942137" cy="762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1050925" y="1676400"/>
            <a:ext cx="3432175" cy="45720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35500" y="1676400"/>
            <a:ext cx="3433763" cy="45720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4AE9661E-2A12-4578-8F81-86891212350E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5544649"/>
      </p:ext>
    </p:extLst>
  </p:cSld>
  <p:clrMapOvr>
    <a:masterClrMapping/>
  </p:clrMapOvr>
  <p:transition>
    <p:wipe dir="r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09E961F-9931-415E-B4AD-0302EA01FA2F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143000" y="2743200"/>
            <a:ext cx="6934200" cy="9144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noProof="0"/>
              <a:t>Fare clic per modificare lo stile del titolo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3810000"/>
            <a:ext cx="6934200" cy="114300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>
            <a:lvl1pPr marL="0">
              <a:defRPr sz="1600"/>
            </a:lvl1pPr>
          </a:lstStyle>
          <a:p>
            <a:pPr lvl="0"/>
            <a:r>
              <a:rPr lang="de-DE" noProof="0"/>
              <a:t>Fare clic per modificare lo stile del sottotitolo dello schema</a:t>
            </a:r>
          </a:p>
        </p:txBody>
      </p:sp>
      <p:pic>
        <p:nvPicPr>
          <p:cNvPr id="5180" name="Picture 60" descr="header_medtec_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2775" y="0"/>
            <a:ext cx="4721225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81" name="Picture 61" descr="shar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663" y="1600200"/>
            <a:ext cx="1133475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7276657"/>
      </p:ext>
    </p:extLst>
  </p:cSld>
  <p:clrMapOvr>
    <a:masterClrMapping/>
  </p:clrMapOvr>
  <p:transition>
    <p:wipe dir="r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20CEC3-9086-4CFC-B2C3-C616409D1C6F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936279"/>
      </p:ext>
    </p:extLst>
  </p:cSld>
  <p:clrMapOvr>
    <a:masterClrMapping/>
  </p:clrMapOvr>
  <p:transition>
    <p:wipe dir="r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8BE960-B4C4-4F1E-BF79-65E7283D69BA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4993732"/>
      </p:ext>
    </p:extLst>
  </p:cSld>
  <p:clrMapOvr>
    <a:masterClrMapping/>
  </p:clrMapOvr>
  <p:transition>
    <p:wipe dir="r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1050925" y="1676400"/>
            <a:ext cx="3432175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35500" y="1676400"/>
            <a:ext cx="3433763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415492-6CB5-4AF1-9755-A2CA9682336D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666300"/>
      </p:ext>
    </p:extLst>
  </p:cSld>
  <p:clrMapOvr>
    <a:masterClrMapping/>
  </p:clrMapOvr>
  <p:transition>
    <p:wipe dir="r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5941B4-0EFC-4110-BB68-4AAF070F053F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6080647"/>
      </p:ext>
    </p:extLst>
  </p:cSld>
  <p:clrMapOvr>
    <a:masterClrMapping/>
  </p:clrMapOvr>
  <p:transition>
    <p:wipe dir="r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CD783A-8537-47F1-A1DE-6E5601325365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6985937"/>
      </p:ext>
    </p:extLst>
  </p:cSld>
  <p:clrMapOvr>
    <a:masterClrMapping/>
  </p:clrMapOvr>
  <p:transition>
    <p:wipe dir="r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D40178-AE1E-444D-9D4C-D22CA6CAF26B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2666166"/>
      </p:ext>
    </p:extLst>
  </p:cSld>
  <p:clrMapOvr>
    <a:masterClrMapping/>
  </p:clrMapOvr>
  <p:transition>
    <p:wipe dir="r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FFE9BD-D929-407A-B321-1CF3CE509855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6953693"/>
      </p:ext>
    </p:extLst>
  </p:cSld>
  <p:clrMapOvr>
    <a:masterClrMapping/>
  </p:clrMapOvr>
  <p:transition>
    <p:wipe dir="r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D03878-8243-4871-BB2F-9CE47FCBE0CB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7564424"/>
      </p:ext>
    </p:extLst>
  </p:cSld>
  <p:clrMapOvr>
    <a:masterClrMapping/>
  </p:clrMapOvr>
  <p:transition>
    <p:wipe dir="r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CDEAC7-6BFE-4876-98AA-5C14869E2C73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6055914"/>
      </p:ext>
    </p:extLst>
  </p:cSld>
  <p:clrMapOvr>
    <a:masterClrMapping/>
  </p:clrMapOvr>
  <p:transition>
    <p:wipe dir="r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321425" y="762000"/>
            <a:ext cx="1755775" cy="54864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1050925" y="762000"/>
            <a:ext cx="5118100" cy="54864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FF5DCF-794D-4304-AC4C-E506047053EF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024074"/>
      </p:ext>
    </p:extLst>
  </p:cSld>
  <p:clrMapOvr>
    <a:masterClrMapping/>
  </p:clrMapOvr>
  <p:transition>
    <p:wipe dir="r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1050925" y="762000"/>
            <a:ext cx="7026275" cy="54864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3FC681DD-4F1C-4608-90A2-15020BD4D951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9359827"/>
      </p:ext>
    </p:extLst>
  </p:cSld>
  <p:clrMapOvr>
    <a:masterClrMapping/>
  </p:clrMapOvr>
  <p:transition>
    <p:wipe dir="r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135063" y="762000"/>
            <a:ext cx="6942137" cy="762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1050925" y="1676400"/>
            <a:ext cx="3432175" cy="45720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35500" y="1676400"/>
            <a:ext cx="3433763" cy="45720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4AE9661E-2A12-4578-8F81-86891212350E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210344"/>
      </p:ext>
    </p:extLst>
  </p:cSld>
  <p:clrMapOvr>
    <a:masterClrMapping/>
  </p:clrMapOvr>
  <p:transition>
    <p:wipe dir="r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09E961F-9931-415E-B4AD-0302EA01FA2F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143000" y="2743200"/>
            <a:ext cx="6934200" cy="9144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noProof="0"/>
              <a:t>Fare clic per modificare lo stile del titolo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3810000"/>
            <a:ext cx="6934200" cy="114300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>
            <a:lvl1pPr marL="0">
              <a:defRPr sz="1600"/>
            </a:lvl1pPr>
          </a:lstStyle>
          <a:p>
            <a:pPr lvl="0"/>
            <a:r>
              <a:rPr lang="de-DE" noProof="0"/>
              <a:t>Fare clic per modificare lo stile del sottotitolo dello schema</a:t>
            </a:r>
          </a:p>
        </p:txBody>
      </p:sp>
      <p:pic>
        <p:nvPicPr>
          <p:cNvPr id="5180" name="Picture 60" descr="header_medtec_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2775" y="0"/>
            <a:ext cx="4721225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81" name="Picture 61" descr="shar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663" y="1600200"/>
            <a:ext cx="1133475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4499746"/>
      </p:ext>
    </p:extLst>
  </p:cSld>
  <p:clrMapOvr>
    <a:masterClrMapping/>
  </p:clrMapOvr>
  <p:transition>
    <p:wipe dir="r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20CEC3-9086-4CFC-B2C3-C616409D1C6F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9141180"/>
      </p:ext>
    </p:extLst>
  </p:cSld>
  <p:clrMapOvr>
    <a:masterClrMapping/>
  </p:clrMapOvr>
  <p:transition>
    <p:wipe dir="r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8BE960-B4C4-4F1E-BF79-65E7283D69BA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9864122"/>
      </p:ext>
    </p:extLst>
  </p:cSld>
  <p:clrMapOvr>
    <a:masterClrMapping/>
  </p:clrMapOvr>
  <p:transition>
    <p:wipe dir="r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1050925" y="1676400"/>
            <a:ext cx="3432175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35500" y="1676400"/>
            <a:ext cx="3433763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415492-6CB5-4AF1-9755-A2CA9682336D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523947"/>
      </p:ext>
    </p:extLst>
  </p:cSld>
  <p:clrMapOvr>
    <a:masterClrMapping/>
  </p:clrMapOvr>
  <p:transition>
    <p:wipe dir="r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5941B4-0EFC-4110-BB68-4AAF070F053F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543784"/>
      </p:ext>
    </p:extLst>
  </p:cSld>
  <p:clrMapOvr>
    <a:masterClrMapping/>
  </p:clrMapOvr>
  <p:transition>
    <p:wipe dir="r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CD783A-8537-47F1-A1DE-6E5601325365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25656"/>
      </p:ext>
    </p:extLst>
  </p:cSld>
  <p:clrMapOvr>
    <a:masterClrMapping/>
  </p:clrMapOvr>
  <p:transition>
    <p:wipe dir="r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D40178-AE1E-444D-9D4C-D22CA6CAF26B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514571"/>
      </p:ext>
    </p:extLst>
  </p:cSld>
  <p:clrMapOvr>
    <a:masterClrMapping/>
  </p:clrMapOvr>
  <p:transition>
    <p:wipe dir="r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FFE9BD-D929-407A-B321-1CF3CE509855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1180337"/>
      </p:ext>
    </p:extLst>
  </p:cSld>
  <p:clrMapOvr>
    <a:masterClrMapping/>
  </p:clrMapOvr>
  <p:transition>
    <p:wipe dir="r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D03878-8243-4871-BB2F-9CE47FCBE0CB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839649"/>
      </p:ext>
    </p:extLst>
  </p:cSld>
  <p:clrMapOvr>
    <a:masterClrMapping/>
  </p:clrMapOvr>
  <p:transition>
    <p:wipe dir="r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CDEAC7-6BFE-4876-98AA-5C14869E2C73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4840501"/>
      </p:ext>
    </p:extLst>
  </p:cSld>
  <p:clrMapOvr>
    <a:masterClrMapping/>
  </p:clrMapOvr>
  <p:transition>
    <p:wipe dir="r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321425" y="762000"/>
            <a:ext cx="1755775" cy="54864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1050925" y="762000"/>
            <a:ext cx="5118100" cy="54864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FF5DCF-794D-4304-AC4C-E506047053EF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0896523"/>
      </p:ext>
    </p:extLst>
  </p:cSld>
  <p:clrMapOvr>
    <a:masterClrMapping/>
  </p:clrMapOvr>
  <p:transition>
    <p:wipe dir="r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1050925" y="762000"/>
            <a:ext cx="7026275" cy="54864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3FC681DD-4F1C-4608-90A2-15020BD4D951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0229793"/>
      </p:ext>
    </p:extLst>
  </p:cSld>
  <p:clrMapOvr>
    <a:masterClrMapping/>
  </p:clrMapOvr>
  <p:transition>
    <p:wipe dir="r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135063" y="762000"/>
            <a:ext cx="6942137" cy="762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1050925" y="1676400"/>
            <a:ext cx="3432175" cy="45720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35500" y="1676400"/>
            <a:ext cx="3433763" cy="45720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4AE9661E-2A12-4578-8F81-86891212350E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7194433"/>
      </p:ext>
    </p:extLst>
  </p:cSld>
  <p:clrMapOvr>
    <a:masterClrMapping/>
  </p:clrMapOvr>
  <p:transition>
    <p:wipe dir="r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09E961F-9931-415E-B4AD-0302EA01FA2F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143000" y="2743200"/>
            <a:ext cx="6934200" cy="9144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noProof="0"/>
              <a:t>Fare clic per modificare lo stile del titolo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3810000"/>
            <a:ext cx="6934200" cy="114300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>
            <a:lvl1pPr marL="0">
              <a:defRPr sz="1600"/>
            </a:lvl1pPr>
          </a:lstStyle>
          <a:p>
            <a:pPr lvl="0"/>
            <a:r>
              <a:rPr lang="de-DE" noProof="0"/>
              <a:t>Fare clic per modificare lo stile del sottotitolo dello schema</a:t>
            </a:r>
          </a:p>
        </p:txBody>
      </p:sp>
      <p:pic>
        <p:nvPicPr>
          <p:cNvPr id="5180" name="Picture 60" descr="header_medtec_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2775" y="0"/>
            <a:ext cx="4721225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81" name="Picture 61" descr="shar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663" y="1600200"/>
            <a:ext cx="1133475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4248772"/>
      </p:ext>
    </p:extLst>
  </p:cSld>
  <p:clrMapOvr>
    <a:masterClrMapping/>
  </p:clrMapOvr>
  <p:transition>
    <p:wipe dir="r"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20CEC3-9086-4CFC-B2C3-C616409D1C6F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2239599"/>
      </p:ext>
    </p:extLst>
  </p:cSld>
  <p:clrMapOvr>
    <a:masterClrMapping/>
  </p:clrMapOvr>
  <p:transition>
    <p:wipe dir="r"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8BE960-B4C4-4F1E-BF79-65E7283D69BA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858365"/>
      </p:ext>
    </p:extLst>
  </p:cSld>
  <p:clrMapOvr>
    <a:masterClrMapping/>
  </p:clrMapOvr>
  <p:transition>
    <p:wipe dir="r"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1050925" y="1676400"/>
            <a:ext cx="3432175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35500" y="1676400"/>
            <a:ext cx="3433763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415492-6CB5-4AF1-9755-A2CA9682336D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8773403"/>
      </p:ext>
    </p:extLst>
  </p:cSld>
  <p:clrMapOvr>
    <a:masterClrMapping/>
  </p:clrMapOvr>
  <p:transition>
    <p:wipe dir="r"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5941B4-0EFC-4110-BB68-4AAF070F053F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4171705"/>
      </p:ext>
    </p:extLst>
  </p:cSld>
  <p:clrMapOvr>
    <a:masterClrMapping/>
  </p:clrMapOvr>
  <p:transition>
    <p:wipe dir="r"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CD783A-8537-47F1-A1DE-6E5601325365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7739505"/>
      </p:ext>
    </p:extLst>
  </p:cSld>
  <p:clrMapOvr>
    <a:masterClrMapping/>
  </p:clrMapOvr>
  <p:transition>
    <p:wipe dir="r"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D40178-AE1E-444D-9D4C-D22CA6CAF26B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165842"/>
      </p:ext>
    </p:extLst>
  </p:cSld>
  <p:clrMapOvr>
    <a:masterClrMapping/>
  </p:clrMapOvr>
  <p:transition>
    <p:wipe dir="r"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FFE9BD-D929-407A-B321-1CF3CE509855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714686"/>
      </p:ext>
    </p:extLst>
  </p:cSld>
  <p:clrMapOvr>
    <a:masterClrMapping/>
  </p:clrMapOvr>
  <p:transition>
    <p:wipe dir="r"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D03878-8243-4871-BB2F-9CE47FCBE0CB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4306394"/>
      </p:ext>
    </p:extLst>
  </p:cSld>
  <p:clrMapOvr>
    <a:masterClrMapping/>
  </p:clrMapOvr>
  <p:transition>
    <p:wipe dir="r"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CDEAC7-6BFE-4876-98AA-5C14869E2C73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4136114"/>
      </p:ext>
    </p:extLst>
  </p:cSld>
  <p:clrMapOvr>
    <a:masterClrMapping/>
  </p:clrMapOvr>
  <p:transition>
    <p:wipe dir="r"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321425" y="762000"/>
            <a:ext cx="1755775" cy="54864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1050925" y="762000"/>
            <a:ext cx="5118100" cy="54864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FF5DCF-794D-4304-AC4C-E506047053EF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6257346"/>
      </p:ext>
    </p:extLst>
  </p:cSld>
  <p:clrMapOvr>
    <a:masterClrMapping/>
  </p:clrMapOvr>
  <p:transition>
    <p:wipe dir="r"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1050925" y="762000"/>
            <a:ext cx="7026275" cy="54864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3FC681DD-4F1C-4608-90A2-15020BD4D951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525079"/>
      </p:ext>
    </p:extLst>
  </p:cSld>
  <p:clrMapOvr>
    <a:masterClrMapping/>
  </p:clrMapOvr>
  <p:transition>
    <p:wipe dir="r"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135063" y="762000"/>
            <a:ext cx="6942137" cy="762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1050925" y="1676400"/>
            <a:ext cx="3432175" cy="45720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35500" y="1676400"/>
            <a:ext cx="3433763" cy="45720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4AE9661E-2A12-4578-8F81-86891212350E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525867"/>
      </p:ext>
    </p:extLst>
  </p:cSld>
  <p:clrMapOvr>
    <a:masterClrMapping/>
  </p:clrMapOvr>
  <p:transition>
    <p:wipe dir="r"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09E961F-9931-415E-B4AD-0302EA01FA2F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143000" y="2743200"/>
            <a:ext cx="6934200" cy="9144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noProof="0"/>
              <a:t>Fare clic per modificare lo stile del titolo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3810000"/>
            <a:ext cx="6934200" cy="114300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>
            <a:lvl1pPr marL="0">
              <a:defRPr sz="1600"/>
            </a:lvl1pPr>
          </a:lstStyle>
          <a:p>
            <a:pPr lvl="0"/>
            <a:r>
              <a:rPr lang="de-DE" noProof="0"/>
              <a:t>Fare clic per modificare lo stile del sottotitolo dello schema</a:t>
            </a:r>
          </a:p>
        </p:txBody>
      </p:sp>
      <p:pic>
        <p:nvPicPr>
          <p:cNvPr id="5180" name="Picture 60" descr="header_medtec_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2775" y="0"/>
            <a:ext cx="4721225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81" name="Picture 61" descr="shar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663" y="1600200"/>
            <a:ext cx="1133475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002148"/>
      </p:ext>
    </p:extLst>
  </p:cSld>
  <p:clrMapOvr>
    <a:masterClrMapping/>
  </p:clrMapOvr>
  <p:transition>
    <p:wipe dir="r"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20CEC3-9086-4CFC-B2C3-C616409D1C6F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067500"/>
      </p:ext>
    </p:extLst>
  </p:cSld>
  <p:clrMapOvr>
    <a:masterClrMapping/>
  </p:clrMapOvr>
  <p:transition>
    <p:wipe dir="r"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8BE960-B4C4-4F1E-BF79-65E7283D69BA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287444"/>
      </p:ext>
    </p:extLst>
  </p:cSld>
  <p:clrMapOvr>
    <a:masterClrMapping/>
  </p:clrMapOvr>
  <p:transition>
    <p:wipe dir="r"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1050925" y="1676400"/>
            <a:ext cx="3432175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35500" y="1676400"/>
            <a:ext cx="3433763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415492-6CB5-4AF1-9755-A2CA9682336D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5231547"/>
      </p:ext>
    </p:extLst>
  </p:cSld>
  <p:clrMapOvr>
    <a:masterClrMapping/>
  </p:clrMapOvr>
  <p:transition>
    <p:wipe dir="r"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5941B4-0EFC-4110-BB68-4AAF070F053F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0152772"/>
      </p:ext>
    </p:extLst>
  </p:cSld>
  <p:clrMapOvr>
    <a:masterClrMapping/>
  </p:clrMapOvr>
  <p:transition>
    <p:wipe dir="r"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CD783A-8537-47F1-A1DE-6E5601325365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4401776"/>
      </p:ext>
    </p:extLst>
  </p:cSld>
  <p:clrMapOvr>
    <a:masterClrMapping/>
  </p:clrMapOvr>
  <p:transition>
    <p:wipe dir="r"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D40178-AE1E-444D-9D4C-D22CA6CAF26B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028931"/>
      </p:ext>
    </p:extLst>
  </p:cSld>
  <p:clrMapOvr>
    <a:masterClrMapping/>
  </p:clrMapOvr>
  <p:transition>
    <p:wipe dir="r"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FFE9BD-D929-407A-B321-1CF3CE509855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247408"/>
      </p:ext>
    </p:extLst>
  </p:cSld>
  <p:clrMapOvr>
    <a:masterClrMapping/>
  </p:clrMapOvr>
  <p:transition>
    <p:wipe dir="r"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D03878-8243-4871-BB2F-9CE47FCBE0CB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020822"/>
      </p:ext>
    </p:extLst>
  </p:cSld>
  <p:clrMapOvr>
    <a:masterClrMapping/>
  </p:clrMapOvr>
  <p:transition>
    <p:wipe dir="r"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CDEAC7-6BFE-4876-98AA-5C14869E2C73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571678"/>
      </p:ext>
    </p:extLst>
  </p:cSld>
  <p:clrMapOvr>
    <a:masterClrMapping/>
  </p:clrMapOvr>
  <p:transition>
    <p:wipe dir="r"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321425" y="762000"/>
            <a:ext cx="1755775" cy="54864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1050925" y="762000"/>
            <a:ext cx="5118100" cy="54864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FF5DCF-794D-4304-AC4C-E506047053EF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8955453"/>
      </p:ext>
    </p:extLst>
  </p:cSld>
  <p:clrMapOvr>
    <a:masterClrMapping/>
  </p:clrMapOvr>
  <p:transition>
    <p:wipe dir="r"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1050925" y="762000"/>
            <a:ext cx="7026275" cy="54864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3FC681DD-4F1C-4608-90A2-15020BD4D951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0415989"/>
      </p:ext>
    </p:extLst>
  </p:cSld>
  <p:clrMapOvr>
    <a:masterClrMapping/>
  </p:clrMapOvr>
  <p:transition>
    <p:wipe dir="r"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135063" y="762000"/>
            <a:ext cx="6942137" cy="762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1050925" y="1676400"/>
            <a:ext cx="3432175" cy="45720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35500" y="1676400"/>
            <a:ext cx="3433763" cy="45720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4AE9661E-2A12-4578-8F81-86891212350E}" type="slidenum">
              <a:rPr lang="de-DE">
                <a:solidFill>
                  <a:srgbClr val="000000"/>
                </a:solidFill>
              </a:rPr>
              <a:pPr/>
              <a:t>‹N›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94519"/>
      </p:ext>
    </p:extLst>
  </p:cSld>
  <p:clrMapOvr>
    <a:masterClrMapping/>
  </p:clrMapOvr>
  <p:transition>
    <p:wipe dir="r"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E9D2BC-4A12-4FDB-A0C7-C9D39DABC4D6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340954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AB1831-1CC0-44E1-A5E7-57CE78B429A4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7343749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2ACB9D-D017-412C-BB15-56AD10DE6140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8439685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D29837-4BCA-485F-8CD1-C478D06692B4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752563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63245B-38C7-4C0C-8A40-3EF61F19F581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1098809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A2440E-2657-44AD-A75A-3635DD7DE132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3273093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33FBA5-63F1-49EC-A61F-649FC3D07D45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849115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754CE2-9E8F-41D6-A7E8-7B6288711604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995276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5B11C7-21B5-4AD3-B6C2-CD5F5B9DD6F8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715785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057A3B-90F9-412E-A131-36D8318ACDEF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8860594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48D238-D406-45BF-9B5A-DB63EC844A1F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3307001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0C324CE3-0D13-4097-9A87-D05D3BB499FD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7176198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212960-E19E-453C-9FDF-F2A2F6D4DB33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5753035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3AA86E-C896-40E7-AC74-D50D2F4D1918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1726627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3A918B-800D-4718-B9FD-7E99F9DAE930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9225846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16F17D-CF1C-42D6-9AAD-01222BD40EA1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0431320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9EC290-0837-4DFE-A160-D9A420383D1E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834427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E16861-118B-4B84-81E4-1AA3A3975D61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2422043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4FF964-92CA-46F9-9DB3-D5B5E5B98678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123521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F90DFE-1BB6-4776-A174-01E6C1ABC750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750384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DB1924-774D-4E1D-A3EB-DE6D8A4850E9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2405756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995659-F4FB-44E0-93F0-9F2E272222A9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04687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EAED39-72A2-40BB-8CCC-7252C4924A51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7354387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53667D-4ACF-46BF-A062-238800FB1E88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195006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BE5286-24A8-4117-BCC0-BB2B3AFB30E0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913205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EED15F-D561-4688-B860-BC79C8C61DD7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1469847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19030C-52BE-4508-8D0B-F0E5D97827F9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26159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C476CC-5720-489F-BFCC-27524E813738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501308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783ED4-83A0-45DA-8D51-7F658D32E106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162321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5F6800-12F9-4BDF-B197-F0644CF5A2E3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499126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F2DC40-81CD-44BE-8F16-EBAF44CD3733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211240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2B7D55-B933-42ED-96AD-72D3F5733F46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086055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06659B-3986-4D85-AC80-C6BE6FE32520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115337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1FD318-09D8-4800-BAFA-4376EC2F3C98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49560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A3EC353-F3C5-4327-944B-FA806ACB0D79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6237530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A7672B6-FB27-4058-BF27-A1DCAF2A8BED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1129039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984B5B1-4664-4514-A662-7A3CD907097D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510914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D89F38-DB07-4991-B878-AAFD4F87B253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767779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F28CE8-AEEB-4C7C-B93A-157DC05C6D10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267659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28FB4D-8D32-4475-9736-D752511349AD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3705200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185069-DE6B-4F7A-8D56-50F9C45B5F2B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453761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E25346-0D5C-4279-A001-C5A7EAAA9F11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86693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5ABAAC-2483-484B-8BE8-D794017C5485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002204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63B31C-6057-447C-AD93-FF784056F1B6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571897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4B03DF-78B8-48F7-9CF6-05F2E0EC35C6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777686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289476-85A9-4764-A6B4-BB22E8ECD5C7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606627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A96553-CAFD-4FFC-92C1-2D17423EB016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4415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E206B2-29BC-4A62-B509-9B875D93D273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969639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8121362B-DE52-44F0-A52B-A92CAEBF48BC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59030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01A999D-81F5-4846-9248-1FCD03D02ABA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795178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40BFA91-F75B-4FD7-BCED-E8A811DC2D25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2025377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95A19E-9123-4F29-97D0-60186F08E95A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947439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B4C8AF-73DF-4F3C-B3D2-4A415B4CDAF2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63517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3AA2A0-B403-49AF-8270-6E7F3E18B908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39641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B219B3-8488-4683-9902-57496DC635DA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1022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DF78A1-AADC-4C3D-9591-3BD5952769C5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574552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796193-14C6-4A40-89D3-6CD78C821433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3099275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597FD7-C1A8-486E-BE63-54EB8E3B7CC6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269705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85C28A-4DD6-4935-8D07-12C28EAE8F61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0125214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1773D2-DCDA-4C6D-BB7E-90F4387069A7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604734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0D0BB1-2AB2-4E01-B8A3-DE1A90996521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8886666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61C81E-5053-40AE-9A63-EBB71144C09B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617582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AF151E9-338F-40B4-879B-A9FA97187916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5634682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FD2A31D-0854-4D29-8D77-726FFB4DAC79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749009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F18C5ABA-BF51-4C12-AB0C-944D79238F33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703927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95A19E-9123-4F29-97D0-60186F08E95A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9864746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B4C8AF-73DF-4F3C-B3D2-4A415B4CDAF2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0671908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3AA2A0-B403-49AF-8270-6E7F3E18B908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154949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B219B3-8488-4683-9902-57496DC635DA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793707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DF78A1-AADC-4C3D-9591-3BD5952769C5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3459625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796193-14C6-4A40-89D3-6CD78C821433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974121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597FD7-C1A8-486E-BE63-54EB8E3B7CC6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1296030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85C28A-4DD6-4935-8D07-12C28EAE8F61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714434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1773D2-DCDA-4C6D-BB7E-90F4387069A7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0749075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0D0BB1-2AB2-4E01-B8A3-DE1A90996521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527270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61C81E-5053-40AE-9A63-EBB71144C09B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8571003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AF151E9-338F-40B4-879B-A9FA97187916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151643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FD2A31D-0854-4D29-8D77-726FFB4DAC79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963992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F18C5ABA-BF51-4C12-AB0C-944D79238F33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141390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84396A-F643-48F5-94B7-FE3F54D1CCC2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9976919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4BEED3-5BBF-4597-B88F-1385066C294A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17403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B64886-A361-47FC-B023-91C438EE3199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9699664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6F2226-B29D-4CE2-B982-846E86B82F51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9508249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AFCF3D-1BB9-4D8F-B92E-9020578B997E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7147290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CCDB30-4EA3-4FCC-B523-F6A084186A3E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788860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3578DF-033D-425F-B05C-6335E945C060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8312466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9EB3AF-8FB9-4064-A687-ECCDECFE7B66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15289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7B4BCC-DBA7-43F9-9F87-205F1BAFAE21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6473532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AD9541-6B12-4DE4-855B-EEDBBDF1831A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418690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4BA84D-2C2C-49B7-A500-53CAD9CD4910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1465496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2116DC5-7937-447F-8239-99C3F7E4A917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009678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693F4B8-47CF-418E-9D05-48E5EC5A48EC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73726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4CE7643-CC73-4E22-A140-AF52FF402CBF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4778899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2CA826-691E-4DCB-B8D0-1FD1333175BB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4794535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7ACF05-F3A4-4A9F-9230-6D103D2ECF34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0259618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63BAD1-EB41-49C7-BB31-49CEFAEF83EF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6002728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9D9C7C-EABC-4B08-9671-AD41BC5277B3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3493252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DAC993-96F0-40EA-B9B4-F59B2CF40382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3457922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868BD2-BC00-4142-8FE6-197B0FD013F6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426705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C7B2EA-579E-4DEF-9B7C-2A0F395D1F17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186626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EDF730-D7CA-45C2-9796-582A88846521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2124976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C2CC69-90DB-45E3-ABAE-223DD44E6B54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724400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83B138-AE77-42F1-9890-14F596624C28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264007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2E4167-0B6C-49FF-BFE8-4AE8F3FE2056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7311072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8A5ADA0F-A35B-44AA-B236-C53CDE64B3BA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181004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2CA826-691E-4DCB-B8D0-1FD1333175BB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379671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7ACF05-F3A4-4A9F-9230-6D103D2ECF34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3043372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63BAD1-EB41-49C7-BB31-49CEFAEF83EF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4118761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9D9C7C-EABC-4B08-9671-AD41BC5277B3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1814712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DAC993-96F0-40EA-B9B4-F59B2CF40382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80285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868BD2-BC00-4142-8FE6-197B0FD013F6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273155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C7B2EA-579E-4DEF-9B7C-2A0F395D1F17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119927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EDF730-D7CA-45C2-9796-582A88846521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6904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C2CC69-90DB-45E3-ABAE-223DD44E6B54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2634415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83B138-AE77-42F1-9890-14F596624C28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4387372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2E4167-0B6C-49FF-BFE8-4AE8F3FE2056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2481061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8A5ADA0F-A35B-44AA-B236-C53CDE64B3BA}" type="slidenum">
              <a:rPr lang="it-IT">
                <a:solidFill>
                  <a:srgbClr val="000000"/>
                </a:solidFill>
              </a:rPr>
              <a:pPr/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5637022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A7D4-A3E1-4770-A25B-028F6E27C29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F42B-7041-42B2-B422-537EB933EAE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920410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A7D4-A3E1-4770-A25B-028F6E27C29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F42B-7041-42B2-B422-537EB933EAE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825331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A7D4-A3E1-4770-A25B-028F6E27C29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F42B-7041-42B2-B422-537EB933EAE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783692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A7D4-A3E1-4770-A25B-028F6E27C29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F42B-7041-42B2-B422-537EB933EAE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9132623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A7D4-A3E1-4770-A25B-028F6E27C29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F42B-7041-42B2-B422-537EB933EAE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229346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A7D4-A3E1-4770-A25B-028F6E27C29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F42B-7041-42B2-B422-537EB933EAE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222274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A7D4-A3E1-4770-A25B-028F6E27C29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F42B-7041-42B2-B422-537EB933EAE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272979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A7D4-A3E1-4770-A25B-028F6E27C29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F42B-7041-42B2-B422-537EB933EAE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979570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A7D4-A3E1-4770-A25B-028F6E27C29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F42B-7041-42B2-B422-537EB933EAE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693553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A7D4-A3E1-4770-A25B-028F6E27C29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F42B-7041-42B2-B422-537EB933EAE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389881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A7D4-A3E1-4770-A25B-028F6E27C29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F42B-7041-42B2-B422-537EB933EAE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8365467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A2C1D-845D-4E88-A152-E4D1B0077D6F}" type="slidenum">
              <a:rPr lang="it-IT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5986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A7D4-A3E1-4770-A25B-028F6E27C29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F42B-7041-42B2-B422-537EB933EAE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7754288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A7D4-A3E1-4770-A25B-028F6E27C29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F42B-7041-42B2-B422-537EB933EAE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0323183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A7D4-A3E1-4770-A25B-028F6E27C29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F42B-7041-42B2-B422-537EB933EAE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412450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A7D4-A3E1-4770-A25B-028F6E27C29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F42B-7041-42B2-B422-537EB933EAE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3552109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A7D4-A3E1-4770-A25B-028F6E27C29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F42B-7041-42B2-B422-537EB933EAE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4840424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A7D4-A3E1-4770-A25B-028F6E27C29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F42B-7041-42B2-B422-537EB933EAE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4808434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A7D4-A3E1-4770-A25B-028F6E27C29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F42B-7041-42B2-B422-537EB933EAE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252925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A7D4-A3E1-4770-A25B-028F6E27C29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F42B-7041-42B2-B422-537EB933EAE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575550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A7D4-A3E1-4770-A25B-028F6E27C29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F42B-7041-42B2-B422-537EB933EAE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6981549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A7D4-A3E1-4770-A25B-028F6E27C29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F42B-7041-42B2-B422-537EB933EAE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7949596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A7D4-A3E1-4770-A25B-028F6E27C29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F42B-7041-42B2-B422-537EB933EAE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955347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A2C1D-845D-4E88-A152-E4D1B0077D6F}" type="slidenum">
              <a:rPr lang="it-IT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5082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A7D4-A3E1-4770-A25B-028F6E27C290}" type="datetimeFigureOut">
              <a:rPr lang="it-IT" smtClean="0">
                <a:solidFill>
                  <a:prstClr val="white">
                    <a:shade val="50000"/>
                  </a:prstClr>
                </a:solidFill>
              </a:rPr>
              <a:pPr/>
              <a:t>08/09/2025</a:t>
            </a:fld>
            <a:endParaRPr lang="it-IT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F42B-7041-42B2-B422-537EB933EAE1}" type="slidenum">
              <a:rPr lang="it-IT" smtClean="0">
                <a:solidFill>
                  <a:prstClr val="white">
                    <a:shade val="50000"/>
                  </a:prstClr>
                </a:solidFill>
              </a:rPr>
              <a:pPr/>
              <a:t>‹N›</a:t>
            </a:fld>
            <a:endParaRPr lang="it-IT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120072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A7D4-A3E1-4770-A25B-028F6E27C290}" type="datetimeFigureOut">
              <a:rPr lang="it-IT" smtClean="0">
                <a:solidFill>
                  <a:prstClr val="white">
                    <a:shade val="50000"/>
                  </a:prstClr>
                </a:solidFill>
              </a:rPr>
              <a:pPr/>
              <a:t>08/09/2025</a:t>
            </a:fld>
            <a:endParaRPr lang="it-IT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F42B-7041-42B2-B422-537EB933EAE1}" type="slidenum">
              <a:rPr lang="it-IT" smtClean="0">
                <a:solidFill>
                  <a:prstClr val="white">
                    <a:shade val="50000"/>
                  </a:prstClr>
                </a:solidFill>
              </a:rPr>
              <a:pPr/>
              <a:t>‹N›</a:t>
            </a:fld>
            <a:endParaRPr lang="it-IT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4241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slideLayout" Target="../slideLayouts/slideLayout50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9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2" Type="http://schemas.openxmlformats.org/officeDocument/2006/relationships/slideLayout" Target="../slideLayouts/slideLayout5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Relationship Id="rId1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1.xml"/><Relationship Id="rId13" Type="http://schemas.openxmlformats.org/officeDocument/2006/relationships/slideLayout" Target="../slideLayouts/slideLayout76.xml"/><Relationship Id="rId3" Type="http://schemas.openxmlformats.org/officeDocument/2006/relationships/slideLayout" Target="../slideLayouts/slideLayout66.xml"/><Relationship Id="rId7" Type="http://schemas.openxmlformats.org/officeDocument/2006/relationships/slideLayout" Target="../slideLayouts/slideLayout70.xml"/><Relationship Id="rId12" Type="http://schemas.openxmlformats.org/officeDocument/2006/relationships/slideLayout" Target="../slideLayouts/slideLayout75.xml"/><Relationship Id="rId2" Type="http://schemas.openxmlformats.org/officeDocument/2006/relationships/slideLayout" Target="../slideLayouts/slideLayout65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64.xml"/><Relationship Id="rId6" Type="http://schemas.openxmlformats.org/officeDocument/2006/relationships/slideLayout" Target="../slideLayouts/slideLayout69.xml"/><Relationship Id="rId11" Type="http://schemas.openxmlformats.org/officeDocument/2006/relationships/slideLayout" Target="../slideLayouts/slideLayout74.xml"/><Relationship Id="rId5" Type="http://schemas.openxmlformats.org/officeDocument/2006/relationships/slideLayout" Target="../slideLayouts/slideLayout68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73.xml"/><Relationship Id="rId4" Type="http://schemas.openxmlformats.org/officeDocument/2006/relationships/slideLayout" Target="../slideLayouts/slideLayout67.xml"/><Relationship Id="rId9" Type="http://schemas.openxmlformats.org/officeDocument/2006/relationships/slideLayout" Target="../slideLayouts/slideLayout72.xml"/><Relationship Id="rId1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4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9.xml"/><Relationship Id="rId7" Type="http://schemas.openxmlformats.org/officeDocument/2006/relationships/slideLayout" Target="../slideLayouts/slideLayout83.xml"/><Relationship Id="rId12" Type="http://schemas.openxmlformats.org/officeDocument/2006/relationships/slideLayout" Target="../slideLayouts/slideLayout88.xml"/><Relationship Id="rId2" Type="http://schemas.openxmlformats.org/officeDocument/2006/relationships/slideLayout" Target="../slideLayouts/slideLayout78.xml"/><Relationship Id="rId1" Type="http://schemas.openxmlformats.org/officeDocument/2006/relationships/slideLayout" Target="../slideLayouts/slideLayout77.xml"/><Relationship Id="rId6" Type="http://schemas.openxmlformats.org/officeDocument/2006/relationships/slideLayout" Target="../slideLayouts/slideLayout82.xml"/><Relationship Id="rId11" Type="http://schemas.openxmlformats.org/officeDocument/2006/relationships/slideLayout" Target="../slideLayouts/slideLayout87.xml"/><Relationship Id="rId5" Type="http://schemas.openxmlformats.org/officeDocument/2006/relationships/slideLayout" Target="../slideLayouts/slideLayout81.xml"/><Relationship Id="rId10" Type="http://schemas.openxmlformats.org/officeDocument/2006/relationships/slideLayout" Target="../slideLayouts/slideLayout86.xml"/><Relationship Id="rId4" Type="http://schemas.openxmlformats.org/officeDocument/2006/relationships/slideLayout" Target="../slideLayouts/slideLayout80.xml"/><Relationship Id="rId9" Type="http://schemas.openxmlformats.org/officeDocument/2006/relationships/slideLayout" Target="../slideLayouts/slideLayout8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slideLayout" Target="../slideLayouts/slideLayout112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slideLayout" Target="../slideLayouts/slideLayout111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5" Type="http://schemas.openxmlformats.org/officeDocument/2006/relationships/theme" Target="../theme/theme9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Relationship Id="rId14" Type="http://schemas.openxmlformats.org/officeDocument/2006/relationships/slideLayout" Target="../slideLayouts/slideLayout113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1.xml"/><Relationship Id="rId13" Type="http://schemas.openxmlformats.org/officeDocument/2006/relationships/slideLayout" Target="../slideLayouts/slideLayout126.xml"/><Relationship Id="rId3" Type="http://schemas.openxmlformats.org/officeDocument/2006/relationships/slideLayout" Target="../slideLayouts/slideLayout116.xml"/><Relationship Id="rId7" Type="http://schemas.openxmlformats.org/officeDocument/2006/relationships/slideLayout" Target="../slideLayouts/slideLayout120.xml"/><Relationship Id="rId12" Type="http://schemas.openxmlformats.org/officeDocument/2006/relationships/slideLayout" Target="../slideLayouts/slideLayout125.xml"/><Relationship Id="rId2" Type="http://schemas.openxmlformats.org/officeDocument/2006/relationships/slideLayout" Target="../slideLayouts/slideLayout115.xml"/><Relationship Id="rId1" Type="http://schemas.openxmlformats.org/officeDocument/2006/relationships/slideLayout" Target="../slideLayouts/slideLayout114.xml"/><Relationship Id="rId6" Type="http://schemas.openxmlformats.org/officeDocument/2006/relationships/slideLayout" Target="../slideLayouts/slideLayout119.xml"/><Relationship Id="rId11" Type="http://schemas.openxmlformats.org/officeDocument/2006/relationships/slideLayout" Target="../slideLayouts/slideLayout124.xml"/><Relationship Id="rId5" Type="http://schemas.openxmlformats.org/officeDocument/2006/relationships/slideLayout" Target="../slideLayouts/slideLayout118.xml"/><Relationship Id="rId15" Type="http://schemas.openxmlformats.org/officeDocument/2006/relationships/theme" Target="../theme/theme10.xml"/><Relationship Id="rId10" Type="http://schemas.openxmlformats.org/officeDocument/2006/relationships/slideLayout" Target="../slideLayouts/slideLayout123.xml"/><Relationship Id="rId4" Type="http://schemas.openxmlformats.org/officeDocument/2006/relationships/slideLayout" Target="../slideLayouts/slideLayout117.xml"/><Relationship Id="rId9" Type="http://schemas.openxmlformats.org/officeDocument/2006/relationships/slideLayout" Target="../slideLayouts/slideLayout122.xml"/><Relationship Id="rId14" Type="http://schemas.openxmlformats.org/officeDocument/2006/relationships/slideLayout" Target="../slideLayouts/slideLayout127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5.xml"/><Relationship Id="rId13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0.xml"/><Relationship Id="rId7" Type="http://schemas.openxmlformats.org/officeDocument/2006/relationships/slideLayout" Target="../slideLayouts/slideLayout134.xml"/><Relationship Id="rId12" Type="http://schemas.openxmlformats.org/officeDocument/2006/relationships/slideLayout" Target="../slideLayouts/slideLayout139.xml"/><Relationship Id="rId2" Type="http://schemas.openxmlformats.org/officeDocument/2006/relationships/slideLayout" Target="../slideLayouts/slideLayout129.xml"/><Relationship Id="rId1" Type="http://schemas.openxmlformats.org/officeDocument/2006/relationships/slideLayout" Target="../slideLayouts/slideLayout128.xml"/><Relationship Id="rId6" Type="http://schemas.openxmlformats.org/officeDocument/2006/relationships/slideLayout" Target="../slideLayouts/slideLayout133.xml"/><Relationship Id="rId11" Type="http://schemas.openxmlformats.org/officeDocument/2006/relationships/slideLayout" Target="../slideLayouts/slideLayout138.xml"/><Relationship Id="rId5" Type="http://schemas.openxmlformats.org/officeDocument/2006/relationships/slideLayout" Target="../slideLayouts/slideLayout132.xml"/><Relationship Id="rId15" Type="http://schemas.openxmlformats.org/officeDocument/2006/relationships/theme" Target="../theme/theme11.xml"/><Relationship Id="rId10" Type="http://schemas.openxmlformats.org/officeDocument/2006/relationships/slideLayout" Target="../slideLayouts/slideLayout137.xml"/><Relationship Id="rId4" Type="http://schemas.openxmlformats.org/officeDocument/2006/relationships/slideLayout" Target="../slideLayouts/slideLayout131.xml"/><Relationship Id="rId9" Type="http://schemas.openxmlformats.org/officeDocument/2006/relationships/slideLayout" Target="../slideLayouts/slideLayout136.xml"/><Relationship Id="rId14" Type="http://schemas.openxmlformats.org/officeDocument/2006/relationships/slideLayout" Target="../slideLayouts/slideLayout141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9.xml"/><Relationship Id="rId13" Type="http://schemas.openxmlformats.org/officeDocument/2006/relationships/slideLayout" Target="../slideLayouts/slideLayout154.xml"/><Relationship Id="rId3" Type="http://schemas.openxmlformats.org/officeDocument/2006/relationships/slideLayout" Target="../slideLayouts/slideLayout144.xml"/><Relationship Id="rId7" Type="http://schemas.openxmlformats.org/officeDocument/2006/relationships/slideLayout" Target="../slideLayouts/slideLayout148.xml"/><Relationship Id="rId12" Type="http://schemas.openxmlformats.org/officeDocument/2006/relationships/slideLayout" Target="../slideLayouts/slideLayout153.xml"/><Relationship Id="rId2" Type="http://schemas.openxmlformats.org/officeDocument/2006/relationships/slideLayout" Target="../slideLayouts/slideLayout143.xml"/><Relationship Id="rId1" Type="http://schemas.openxmlformats.org/officeDocument/2006/relationships/slideLayout" Target="../slideLayouts/slideLayout142.xml"/><Relationship Id="rId6" Type="http://schemas.openxmlformats.org/officeDocument/2006/relationships/slideLayout" Target="../slideLayouts/slideLayout147.xml"/><Relationship Id="rId11" Type="http://schemas.openxmlformats.org/officeDocument/2006/relationships/slideLayout" Target="../slideLayouts/slideLayout152.xml"/><Relationship Id="rId5" Type="http://schemas.openxmlformats.org/officeDocument/2006/relationships/slideLayout" Target="../slideLayouts/slideLayout146.xml"/><Relationship Id="rId15" Type="http://schemas.openxmlformats.org/officeDocument/2006/relationships/theme" Target="../theme/theme12.xml"/><Relationship Id="rId10" Type="http://schemas.openxmlformats.org/officeDocument/2006/relationships/slideLayout" Target="../slideLayouts/slideLayout151.xml"/><Relationship Id="rId4" Type="http://schemas.openxmlformats.org/officeDocument/2006/relationships/slideLayout" Target="../slideLayouts/slideLayout145.xml"/><Relationship Id="rId9" Type="http://schemas.openxmlformats.org/officeDocument/2006/relationships/slideLayout" Target="../slideLayouts/slideLayout150.xml"/><Relationship Id="rId14" Type="http://schemas.openxmlformats.org/officeDocument/2006/relationships/slideLayout" Target="../slideLayouts/slideLayout155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3.xml"/><Relationship Id="rId13" Type="http://schemas.openxmlformats.org/officeDocument/2006/relationships/slideLayout" Target="../slideLayouts/slideLayout168.xml"/><Relationship Id="rId3" Type="http://schemas.openxmlformats.org/officeDocument/2006/relationships/slideLayout" Target="../slideLayouts/slideLayout158.xml"/><Relationship Id="rId7" Type="http://schemas.openxmlformats.org/officeDocument/2006/relationships/slideLayout" Target="../slideLayouts/slideLayout162.xml"/><Relationship Id="rId12" Type="http://schemas.openxmlformats.org/officeDocument/2006/relationships/slideLayout" Target="../slideLayouts/slideLayout167.xml"/><Relationship Id="rId2" Type="http://schemas.openxmlformats.org/officeDocument/2006/relationships/slideLayout" Target="../slideLayouts/slideLayout157.xml"/><Relationship Id="rId1" Type="http://schemas.openxmlformats.org/officeDocument/2006/relationships/slideLayout" Target="../slideLayouts/slideLayout156.xml"/><Relationship Id="rId6" Type="http://schemas.openxmlformats.org/officeDocument/2006/relationships/slideLayout" Target="../slideLayouts/slideLayout161.xml"/><Relationship Id="rId11" Type="http://schemas.openxmlformats.org/officeDocument/2006/relationships/slideLayout" Target="../slideLayouts/slideLayout166.xml"/><Relationship Id="rId5" Type="http://schemas.openxmlformats.org/officeDocument/2006/relationships/slideLayout" Target="../slideLayouts/slideLayout160.xml"/><Relationship Id="rId15" Type="http://schemas.openxmlformats.org/officeDocument/2006/relationships/theme" Target="../theme/theme13.xml"/><Relationship Id="rId10" Type="http://schemas.openxmlformats.org/officeDocument/2006/relationships/slideLayout" Target="../slideLayouts/slideLayout165.xml"/><Relationship Id="rId4" Type="http://schemas.openxmlformats.org/officeDocument/2006/relationships/slideLayout" Target="../slideLayouts/slideLayout159.xml"/><Relationship Id="rId9" Type="http://schemas.openxmlformats.org/officeDocument/2006/relationships/slideLayout" Target="../slideLayouts/slideLayout164.xml"/><Relationship Id="rId14" Type="http://schemas.openxmlformats.org/officeDocument/2006/relationships/slideLayout" Target="../slideLayouts/slideLayout169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7.xml"/><Relationship Id="rId13" Type="http://schemas.openxmlformats.org/officeDocument/2006/relationships/theme" Target="../theme/theme14.xml"/><Relationship Id="rId3" Type="http://schemas.openxmlformats.org/officeDocument/2006/relationships/slideLayout" Target="../slideLayouts/slideLayout172.xml"/><Relationship Id="rId7" Type="http://schemas.openxmlformats.org/officeDocument/2006/relationships/slideLayout" Target="../slideLayouts/slideLayout176.xml"/><Relationship Id="rId12" Type="http://schemas.openxmlformats.org/officeDocument/2006/relationships/slideLayout" Target="../slideLayouts/slideLayout181.xml"/><Relationship Id="rId2" Type="http://schemas.openxmlformats.org/officeDocument/2006/relationships/slideLayout" Target="../slideLayouts/slideLayout171.xml"/><Relationship Id="rId1" Type="http://schemas.openxmlformats.org/officeDocument/2006/relationships/slideLayout" Target="../slideLayouts/slideLayout170.xml"/><Relationship Id="rId6" Type="http://schemas.openxmlformats.org/officeDocument/2006/relationships/slideLayout" Target="../slideLayouts/slideLayout175.xml"/><Relationship Id="rId11" Type="http://schemas.openxmlformats.org/officeDocument/2006/relationships/slideLayout" Target="../slideLayouts/slideLayout180.xml"/><Relationship Id="rId5" Type="http://schemas.openxmlformats.org/officeDocument/2006/relationships/slideLayout" Target="../slideLayouts/slideLayout174.xml"/><Relationship Id="rId10" Type="http://schemas.openxmlformats.org/officeDocument/2006/relationships/slideLayout" Target="../slideLayouts/slideLayout179.xml"/><Relationship Id="rId4" Type="http://schemas.openxmlformats.org/officeDocument/2006/relationships/slideLayout" Target="../slideLayouts/slideLayout173.xml"/><Relationship Id="rId9" Type="http://schemas.openxmlformats.org/officeDocument/2006/relationships/slideLayout" Target="../slideLayouts/slideLayout178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9.xml"/><Relationship Id="rId13" Type="http://schemas.openxmlformats.org/officeDocument/2006/relationships/theme" Target="../theme/theme15.xml"/><Relationship Id="rId3" Type="http://schemas.openxmlformats.org/officeDocument/2006/relationships/slideLayout" Target="../slideLayouts/slideLayout184.xml"/><Relationship Id="rId7" Type="http://schemas.openxmlformats.org/officeDocument/2006/relationships/slideLayout" Target="../slideLayouts/slideLayout188.xml"/><Relationship Id="rId12" Type="http://schemas.openxmlformats.org/officeDocument/2006/relationships/slideLayout" Target="../slideLayouts/slideLayout193.xml"/><Relationship Id="rId2" Type="http://schemas.openxmlformats.org/officeDocument/2006/relationships/slideLayout" Target="../slideLayouts/slideLayout183.xml"/><Relationship Id="rId1" Type="http://schemas.openxmlformats.org/officeDocument/2006/relationships/slideLayout" Target="../slideLayouts/slideLayout182.xml"/><Relationship Id="rId6" Type="http://schemas.openxmlformats.org/officeDocument/2006/relationships/slideLayout" Target="../slideLayouts/slideLayout187.xml"/><Relationship Id="rId11" Type="http://schemas.openxmlformats.org/officeDocument/2006/relationships/slideLayout" Target="../slideLayouts/slideLayout192.xml"/><Relationship Id="rId5" Type="http://schemas.openxmlformats.org/officeDocument/2006/relationships/slideLayout" Target="../slideLayouts/slideLayout186.xml"/><Relationship Id="rId10" Type="http://schemas.openxmlformats.org/officeDocument/2006/relationships/slideLayout" Target="../slideLayouts/slideLayout191.xml"/><Relationship Id="rId4" Type="http://schemas.openxmlformats.org/officeDocument/2006/relationships/slideLayout" Target="../slideLayouts/slideLayout185.xml"/><Relationship Id="rId9" Type="http://schemas.openxmlformats.org/officeDocument/2006/relationships/slideLayout" Target="../slideLayouts/slideLayout190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1.xml"/><Relationship Id="rId3" Type="http://schemas.openxmlformats.org/officeDocument/2006/relationships/slideLayout" Target="../slideLayouts/slideLayout196.xml"/><Relationship Id="rId7" Type="http://schemas.openxmlformats.org/officeDocument/2006/relationships/slideLayout" Target="../slideLayouts/slideLayout200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95.xml"/><Relationship Id="rId1" Type="http://schemas.openxmlformats.org/officeDocument/2006/relationships/slideLayout" Target="../slideLayouts/slideLayout194.xml"/><Relationship Id="rId6" Type="http://schemas.openxmlformats.org/officeDocument/2006/relationships/slideLayout" Target="../slideLayouts/slideLayout199.xml"/><Relationship Id="rId11" Type="http://schemas.openxmlformats.org/officeDocument/2006/relationships/slideLayout" Target="../slideLayouts/slideLayout204.xml"/><Relationship Id="rId5" Type="http://schemas.openxmlformats.org/officeDocument/2006/relationships/slideLayout" Target="../slideLayouts/slideLayout198.xml"/><Relationship Id="rId10" Type="http://schemas.openxmlformats.org/officeDocument/2006/relationships/slideLayout" Target="../slideLayouts/slideLayout203.xml"/><Relationship Id="rId4" Type="http://schemas.openxmlformats.org/officeDocument/2006/relationships/slideLayout" Target="../slideLayouts/slideLayout197.xml"/><Relationship Id="rId9" Type="http://schemas.openxmlformats.org/officeDocument/2006/relationships/slideLayout" Target="../slideLayouts/slideLayout202.xml"/></Relationships>
</file>

<file path=ppt/slideMasters/_rels/slideMaster17.xml.rels><?xml version="1.0" encoding="UTF-8" standalone="yes"?>
<Relationships xmlns="http://schemas.openxmlformats.org/package/2006/relationships"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205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3.xml"/><Relationship Id="rId3" Type="http://schemas.openxmlformats.org/officeDocument/2006/relationships/slideLayout" Target="../slideLayouts/slideLayout208.xml"/><Relationship Id="rId7" Type="http://schemas.openxmlformats.org/officeDocument/2006/relationships/slideLayout" Target="../slideLayouts/slideLayout212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207.xml"/><Relationship Id="rId1" Type="http://schemas.openxmlformats.org/officeDocument/2006/relationships/slideLayout" Target="../slideLayouts/slideLayout206.xml"/><Relationship Id="rId6" Type="http://schemas.openxmlformats.org/officeDocument/2006/relationships/slideLayout" Target="../slideLayouts/slideLayout211.xml"/><Relationship Id="rId11" Type="http://schemas.openxmlformats.org/officeDocument/2006/relationships/slideLayout" Target="../slideLayouts/slideLayout216.xml"/><Relationship Id="rId5" Type="http://schemas.openxmlformats.org/officeDocument/2006/relationships/slideLayout" Target="../slideLayouts/slideLayout210.xml"/><Relationship Id="rId10" Type="http://schemas.openxmlformats.org/officeDocument/2006/relationships/slideLayout" Target="../slideLayouts/slideLayout215.xml"/><Relationship Id="rId4" Type="http://schemas.openxmlformats.org/officeDocument/2006/relationships/slideLayout" Target="../slideLayouts/slideLayout209.xml"/><Relationship Id="rId9" Type="http://schemas.openxmlformats.org/officeDocument/2006/relationships/slideLayout" Target="../slideLayouts/slideLayout214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9.xml"/><Relationship Id="rId2" Type="http://schemas.openxmlformats.org/officeDocument/2006/relationships/slideLayout" Target="../slideLayouts/slideLayout218.xml"/><Relationship Id="rId1" Type="http://schemas.openxmlformats.org/officeDocument/2006/relationships/slideLayout" Target="../slideLayouts/slideLayout217.xml"/><Relationship Id="rId4" Type="http://schemas.openxmlformats.org/officeDocument/2006/relationships/theme" Target="../theme/theme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21E73D-82CD-4DFB-B6B2-18E50E74A302}" type="datetimeFigureOut">
              <a:rPr lang="it-IT" smtClean="0"/>
              <a:t>08/09/2025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F15119-55EE-4CFE-8851-BD0F13C3D9C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23031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0" y="1600200"/>
            <a:ext cx="8097838" cy="4648200"/>
          </a:xfrm>
          <a:prstGeom prst="rect">
            <a:avLst/>
          </a:prstGeom>
          <a:solidFill>
            <a:srgbClr val="ECF2F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sz="2400">
                <a:solidFill>
                  <a:srgbClr val="000000"/>
                </a:solidFill>
                <a:latin typeface="Times" pitchFamily="18" charset="0"/>
              </a:rPr>
              <a:t> 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1135063" y="762000"/>
            <a:ext cx="6942137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Fare clic per modificare lo stile del titolo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50925" y="1676400"/>
            <a:ext cx="7018338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EEFF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Fare clic per modificare gli stili del testo dello schema</a:t>
            </a:r>
          </a:p>
          <a:p>
            <a:pPr lvl="1"/>
            <a:r>
              <a:rPr lang="de-DE"/>
              <a:t>Secondo livello</a:t>
            </a:r>
          </a:p>
          <a:p>
            <a:pPr lvl="2"/>
            <a:r>
              <a:rPr lang="de-DE"/>
              <a:t>Terzo livello</a:t>
            </a:r>
          </a:p>
          <a:p>
            <a:pPr lvl="3"/>
            <a:r>
              <a:rPr lang="de-DE"/>
              <a:t>Quarto livello</a:t>
            </a:r>
          </a:p>
          <a:p>
            <a:pPr lvl="4"/>
            <a:r>
              <a:rPr lang="de-DE"/>
              <a:t>Quinto livello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defRPr sz="12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A33D497-7CD6-4818-88BE-9657B11E2F45}" type="slidenum">
              <a:rPr lang="de-DE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de-DE">
              <a:solidFill>
                <a:srgbClr val="000000"/>
              </a:solidFill>
            </a:endParaRPr>
          </a:p>
        </p:txBody>
      </p:sp>
      <p:pic>
        <p:nvPicPr>
          <p:cNvPr id="4155" name="Picture 59" descr="header_medtec_0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2775" y="0"/>
            <a:ext cx="4721225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6" name="Picture 60" descr="shari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1133475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8321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</p:sldLayoutIdLst>
  <p:transition>
    <p:wipe dir="r"/>
  </p:transition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9pPr>
    </p:titleStyle>
    <p:bodyStyle>
      <a:lvl1pPr marL="96838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287338" indent="-188913" algn="l" rtl="0" fontAlgn="base">
        <a:spcBef>
          <a:spcPct val="20000"/>
        </a:spcBef>
        <a:spcAft>
          <a:spcPct val="0"/>
        </a:spcAft>
        <a:buSzPct val="80000"/>
        <a:buChar char="•"/>
        <a:defRPr sz="2000">
          <a:solidFill>
            <a:schemeClr val="tx1"/>
          </a:solidFill>
          <a:latin typeface="+mn-lt"/>
        </a:defRPr>
      </a:lvl2pPr>
      <a:lvl3pPr marL="288925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3pPr>
      <a:lvl4pPr marL="481013" indent="-190500" algn="l" rtl="0" fontAlgn="base">
        <a:spcBef>
          <a:spcPct val="20000"/>
        </a:spcBef>
        <a:spcAft>
          <a:spcPct val="0"/>
        </a:spcAft>
        <a:buSzPct val="80000"/>
        <a:buChar char="•"/>
        <a:defRPr sz="2000">
          <a:solidFill>
            <a:schemeClr val="tx1"/>
          </a:solidFill>
          <a:latin typeface="+mn-lt"/>
        </a:defRPr>
      </a:lvl4pPr>
      <a:lvl5pPr marL="4826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5pPr>
      <a:lvl6pPr marL="9398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6pPr>
      <a:lvl7pPr marL="13970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7pPr>
      <a:lvl8pPr marL="18542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8pPr>
      <a:lvl9pPr marL="23114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0" y="1600200"/>
            <a:ext cx="8097838" cy="4648200"/>
          </a:xfrm>
          <a:prstGeom prst="rect">
            <a:avLst/>
          </a:prstGeom>
          <a:solidFill>
            <a:srgbClr val="ECF2F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sz="2400">
                <a:solidFill>
                  <a:srgbClr val="000000"/>
                </a:solidFill>
                <a:latin typeface="Times" pitchFamily="18" charset="0"/>
              </a:rPr>
              <a:t> 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1135063" y="762000"/>
            <a:ext cx="6942137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Fare clic per modificare lo stile del titolo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50925" y="1676400"/>
            <a:ext cx="7018338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EEFF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Fare clic per modificare gli stili del testo dello schema</a:t>
            </a:r>
          </a:p>
          <a:p>
            <a:pPr lvl="1"/>
            <a:r>
              <a:rPr lang="de-DE"/>
              <a:t>Secondo livello</a:t>
            </a:r>
          </a:p>
          <a:p>
            <a:pPr lvl="2"/>
            <a:r>
              <a:rPr lang="de-DE"/>
              <a:t>Terzo livello</a:t>
            </a:r>
          </a:p>
          <a:p>
            <a:pPr lvl="3"/>
            <a:r>
              <a:rPr lang="de-DE"/>
              <a:t>Quarto livello</a:t>
            </a:r>
          </a:p>
          <a:p>
            <a:pPr lvl="4"/>
            <a:r>
              <a:rPr lang="de-DE"/>
              <a:t>Quinto livello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defRPr sz="12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A33D497-7CD6-4818-88BE-9657B11E2F45}" type="slidenum">
              <a:rPr lang="de-DE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de-DE">
              <a:solidFill>
                <a:srgbClr val="000000"/>
              </a:solidFill>
            </a:endParaRPr>
          </a:p>
        </p:txBody>
      </p:sp>
      <p:pic>
        <p:nvPicPr>
          <p:cNvPr id="4155" name="Picture 59" descr="header_medtec_0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2775" y="0"/>
            <a:ext cx="4721225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6" name="Picture 60" descr="shari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1133475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7653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</p:sldLayoutIdLst>
  <p:transition>
    <p:wipe dir="r"/>
  </p:transition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9pPr>
    </p:titleStyle>
    <p:bodyStyle>
      <a:lvl1pPr marL="96838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287338" indent="-188913" algn="l" rtl="0" fontAlgn="base">
        <a:spcBef>
          <a:spcPct val="20000"/>
        </a:spcBef>
        <a:spcAft>
          <a:spcPct val="0"/>
        </a:spcAft>
        <a:buSzPct val="80000"/>
        <a:buChar char="•"/>
        <a:defRPr sz="2000">
          <a:solidFill>
            <a:schemeClr val="tx1"/>
          </a:solidFill>
          <a:latin typeface="+mn-lt"/>
        </a:defRPr>
      </a:lvl2pPr>
      <a:lvl3pPr marL="288925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3pPr>
      <a:lvl4pPr marL="481013" indent="-190500" algn="l" rtl="0" fontAlgn="base">
        <a:spcBef>
          <a:spcPct val="20000"/>
        </a:spcBef>
        <a:spcAft>
          <a:spcPct val="0"/>
        </a:spcAft>
        <a:buSzPct val="80000"/>
        <a:buChar char="•"/>
        <a:defRPr sz="2000">
          <a:solidFill>
            <a:schemeClr val="tx1"/>
          </a:solidFill>
          <a:latin typeface="+mn-lt"/>
        </a:defRPr>
      </a:lvl4pPr>
      <a:lvl5pPr marL="4826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5pPr>
      <a:lvl6pPr marL="9398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6pPr>
      <a:lvl7pPr marL="13970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7pPr>
      <a:lvl8pPr marL="18542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8pPr>
      <a:lvl9pPr marL="23114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0" y="1600200"/>
            <a:ext cx="8097838" cy="4648200"/>
          </a:xfrm>
          <a:prstGeom prst="rect">
            <a:avLst/>
          </a:prstGeom>
          <a:solidFill>
            <a:srgbClr val="ECF2F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sz="2400">
                <a:solidFill>
                  <a:srgbClr val="000000"/>
                </a:solidFill>
                <a:latin typeface="Times" pitchFamily="18" charset="0"/>
              </a:rPr>
              <a:t> 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1135063" y="762000"/>
            <a:ext cx="6942137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Fare clic per modificare lo stile del titolo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50925" y="1676400"/>
            <a:ext cx="7018338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EEFF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Fare clic per modificare gli stili del testo dello schema</a:t>
            </a:r>
          </a:p>
          <a:p>
            <a:pPr lvl="1"/>
            <a:r>
              <a:rPr lang="de-DE"/>
              <a:t>Secondo livello</a:t>
            </a:r>
          </a:p>
          <a:p>
            <a:pPr lvl="2"/>
            <a:r>
              <a:rPr lang="de-DE"/>
              <a:t>Terzo livello</a:t>
            </a:r>
          </a:p>
          <a:p>
            <a:pPr lvl="3"/>
            <a:r>
              <a:rPr lang="de-DE"/>
              <a:t>Quarto livello</a:t>
            </a:r>
          </a:p>
          <a:p>
            <a:pPr lvl="4"/>
            <a:r>
              <a:rPr lang="de-DE"/>
              <a:t>Quinto livello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defRPr sz="12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A33D497-7CD6-4818-88BE-9657B11E2F45}" type="slidenum">
              <a:rPr lang="de-DE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de-DE">
              <a:solidFill>
                <a:srgbClr val="000000"/>
              </a:solidFill>
            </a:endParaRPr>
          </a:p>
        </p:txBody>
      </p:sp>
      <p:pic>
        <p:nvPicPr>
          <p:cNvPr id="4155" name="Picture 59" descr="header_medtec_0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2775" y="0"/>
            <a:ext cx="4721225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6" name="Picture 60" descr="shari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1133475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0077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</p:sldLayoutIdLst>
  <p:transition>
    <p:wipe dir="r"/>
  </p:transition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9pPr>
    </p:titleStyle>
    <p:bodyStyle>
      <a:lvl1pPr marL="96838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287338" indent="-188913" algn="l" rtl="0" fontAlgn="base">
        <a:spcBef>
          <a:spcPct val="20000"/>
        </a:spcBef>
        <a:spcAft>
          <a:spcPct val="0"/>
        </a:spcAft>
        <a:buSzPct val="80000"/>
        <a:buChar char="•"/>
        <a:defRPr sz="2000">
          <a:solidFill>
            <a:schemeClr val="tx1"/>
          </a:solidFill>
          <a:latin typeface="+mn-lt"/>
        </a:defRPr>
      </a:lvl2pPr>
      <a:lvl3pPr marL="288925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3pPr>
      <a:lvl4pPr marL="481013" indent="-190500" algn="l" rtl="0" fontAlgn="base">
        <a:spcBef>
          <a:spcPct val="20000"/>
        </a:spcBef>
        <a:spcAft>
          <a:spcPct val="0"/>
        </a:spcAft>
        <a:buSzPct val="80000"/>
        <a:buChar char="•"/>
        <a:defRPr sz="2000">
          <a:solidFill>
            <a:schemeClr val="tx1"/>
          </a:solidFill>
          <a:latin typeface="+mn-lt"/>
        </a:defRPr>
      </a:lvl4pPr>
      <a:lvl5pPr marL="4826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5pPr>
      <a:lvl6pPr marL="9398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6pPr>
      <a:lvl7pPr marL="13970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7pPr>
      <a:lvl8pPr marL="18542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8pPr>
      <a:lvl9pPr marL="23114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0" y="1600200"/>
            <a:ext cx="8097838" cy="4648200"/>
          </a:xfrm>
          <a:prstGeom prst="rect">
            <a:avLst/>
          </a:prstGeom>
          <a:solidFill>
            <a:srgbClr val="ECF2F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sz="2400">
                <a:solidFill>
                  <a:srgbClr val="000000"/>
                </a:solidFill>
                <a:latin typeface="Times" pitchFamily="18" charset="0"/>
              </a:rPr>
              <a:t> 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1135063" y="762000"/>
            <a:ext cx="6942137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Fare clic per modificare lo stile del titolo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50925" y="1676400"/>
            <a:ext cx="7018338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EEFF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Fare clic per modificare gli stili del testo dello schema</a:t>
            </a:r>
          </a:p>
          <a:p>
            <a:pPr lvl="1"/>
            <a:r>
              <a:rPr lang="de-DE"/>
              <a:t>Secondo livello</a:t>
            </a:r>
          </a:p>
          <a:p>
            <a:pPr lvl="2"/>
            <a:r>
              <a:rPr lang="de-DE"/>
              <a:t>Terzo livello</a:t>
            </a:r>
          </a:p>
          <a:p>
            <a:pPr lvl="3"/>
            <a:r>
              <a:rPr lang="de-DE"/>
              <a:t>Quarto livello</a:t>
            </a:r>
          </a:p>
          <a:p>
            <a:pPr lvl="4"/>
            <a:r>
              <a:rPr lang="de-DE"/>
              <a:t>Quinto livello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defRPr sz="12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A33D497-7CD6-4818-88BE-9657B11E2F45}" type="slidenum">
              <a:rPr lang="de-DE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de-DE">
              <a:solidFill>
                <a:srgbClr val="000000"/>
              </a:solidFill>
            </a:endParaRPr>
          </a:p>
        </p:txBody>
      </p:sp>
      <p:pic>
        <p:nvPicPr>
          <p:cNvPr id="4155" name="Picture 59" descr="header_medtec_0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2775" y="0"/>
            <a:ext cx="4721225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6" name="Picture 60" descr="shari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1133475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2801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</p:sldLayoutIdLst>
  <p:transition>
    <p:wipe dir="r"/>
  </p:transition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9pPr>
    </p:titleStyle>
    <p:bodyStyle>
      <a:lvl1pPr marL="96838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287338" indent="-188913" algn="l" rtl="0" fontAlgn="base">
        <a:spcBef>
          <a:spcPct val="20000"/>
        </a:spcBef>
        <a:spcAft>
          <a:spcPct val="0"/>
        </a:spcAft>
        <a:buSzPct val="80000"/>
        <a:buChar char="•"/>
        <a:defRPr sz="2000">
          <a:solidFill>
            <a:schemeClr val="tx1"/>
          </a:solidFill>
          <a:latin typeface="+mn-lt"/>
        </a:defRPr>
      </a:lvl2pPr>
      <a:lvl3pPr marL="288925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3pPr>
      <a:lvl4pPr marL="481013" indent="-190500" algn="l" rtl="0" fontAlgn="base">
        <a:spcBef>
          <a:spcPct val="20000"/>
        </a:spcBef>
        <a:spcAft>
          <a:spcPct val="0"/>
        </a:spcAft>
        <a:buSzPct val="80000"/>
        <a:buChar char="•"/>
        <a:defRPr sz="2000">
          <a:solidFill>
            <a:schemeClr val="tx1"/>
          </a:solidFill>
          <a:latin typeface="+mn-lt"/>
        </a:defRPr>
      </a:lvl4pPr>
      <a:lvl5pPr marL="4826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5pPr>
      <a:lvl6pPr marL="9398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6pPr>
      <a:lvl7pPr marL="13970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7pPr>
      <a:lvl8pPr marL="18542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8pPr>
      <a:lvl9pPr marL="23114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0" y="1600200"/>
            <a:ext cx="8097838" cy="4648200"/>
          </a:xfrm>
          <a:prstGeom prst="rect">
            <a:avLst/>
          </a:prstGeom>
          <a:solidFill>
            <a:srgbClr val="ECF2F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sz="2400">
                <a:solidFill>
                  <a:srgbClr val="000000"/>
                </a:solidFill>
                <a:latin typeface="Times" pitchFamily="18" charset="0"/>
              </a:rPr>
              <a:t> 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1135063" y="762000"/>
            <a:ext cx="6942137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Fare clic per modificare lo stile del titolo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50925" y="1676400"/>
            <a:ext cx="7018338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EEFF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Fare clic per modificare gli stili del testo dello schema</a:t>
            </a:r>
          </a:p>
          <a:p>
            <a:pPr lvl="1"/>
            <a:r>
              <a:rPr lang="de-DE"/>
              <a:t>Secondo livello</a:t>
            </a:r>
          </a:p>
          <a:p>
            <a:pPr lvl="2"/>
            <a:r>
              <a:rPr lang="de-DE"/>
              <a:t>Terzo livello</a:t>
            </a:r>
          </a:p>
          <a:p>
            <a:pPr lvl="3"/>
            <a:r>
              <a:rPr lang="de-DE"/>
              <a:t>Quarto livello</a:t>
            </a:r>
          </a:p>
          <a:p>
            <a:pPr lvl="4"/>
            <a:r>
              <a:rPr lang="de-DE"/>
              <a:t>Quinto livello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defRPr sz="12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A33D497-7CD6-4818-88BE-9657B11E2F45}" type="slidenum">
              <a:rPr lang="de-DE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de-DE">
              <a:solidFill>
                <a:srgbClr val="000000"/>
              </a:solidFill>
            </a:endParaRPr>
          </a:p>
        </p:txBody>
      </p:sp>
      <p:pic>
        <p:nvPicPr>
          <p:cNvPr id="4155" name="Picture 59" descr="header_medtec_0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2775" y="0"/>
            <a:ext cx="4721225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6" name="Picture 60" descr="shari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1133475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1055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  <p:sldLayoutId id="2147483752" r:id="rId12"/>
    <p:sldLayoutId id="2147483753" r:id="rId13"/>
  </p:sldLayoutIdLst>
  <p:transition>
    <p:wipe dir="r"/>
  </p:transition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RotisSansSerif" pitchFamily="34" charset="0"/>
        </a:defRPr>
      </a:lvl9pPr>
    </p:titleStyle>
    <p:bodyStyle>
      <a:lvl1pPr marL="96838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287338" indent="-188913" algn="l" rtl="0" fontAlgn="base">
        <a:spcBef>
          <a:spcPct val="20000"/>
        </a:spcBef>
        <a:spcAft>
          <a:spcPct val="0"/>
        </a:spcAft>
        <a:buSzPct val="80000"/>
        <a:buChar char="•"/>
        <a:defRPr sz="2000">
          <a:solidFill>
            <a:schemeClr val="tx1"/>
          </a:solidFill>
          <a:latin typeface="+mn-lt"/>
        </a:defRPr>
      </a:lvl2pPr>
      <a:lvl3pPr marL="288925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3pPr>
      <a:lvl4pPr marL="481013" indent="-190500" algn="l" rtl="0" fontAlgn="base">
        <a:spcBef>
          <a:spcPct val="20000"/>
        </a:spcBef>
        <a:spcAft>
          <a:spcPct val="0"/>
        </a:spcAft>
        <a:buSzPct val="80000"/>
        <a:buChar char="•"/>
        <a:defRPr sz="2000">
          <a:solidFill>
            <a:schemeClr val="tx1"/>
          </a:solidFill>
          <a:latin typeface="+mn-lt"/>
        </a:defRPr>
      </a:lvl4pPr>
      <a:lvl5pPr marL="4826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5pPr>
      <a:lvl6pPr marL="9398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6pPr>
      <a:lvl7pPr marL="13970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7pPr>
      <a:lvl8pPr marL="18542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8pPr>
      <a:lvl9pPr marL="23114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lo stile del titolo dello schema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8915C74-E888-4BCF-B9C9-5ADBC0F2BAAE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6808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  <p:sldLayoutId id="2147483766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lo stile del titolo dello schema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sz="140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sz="140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5750B28-B485-41A5-AFCA-A27816C96561}" type="slidenum">
              <a:rPr lang="it-IT" sz="140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134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  <p:sldLayoutId id="2147483823" r:id="rId4"/>
    <p:sldLayoutId id="2147483824" r:id="rId5"/>
    <p:sldLayoutId id="2147483825" r:id="rId6"/>
    <p:sldLayoutId id="2147483826" r:id="rId7"/>
    <p:sldLayoutId id="2147483827" r:id="rId8"/>
    <p:sldLayoutId id="2147483828" r:id="rId9"/>
    <p:sldLayoutId id="2147483829" r:id="rId10"/>
    <p:sldLayoutId id="214748383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b="0">
                <a:effectLst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sz="140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b="0">
                <a:effectLst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sz="140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b="0">
                <a:effectLst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BC519A1-428E-4528-9B9A-4A10EC5C3129}" type="slidenum">
              <a:rPr lang="it-IT" sz="140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655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1" r:id="rId1"/>
    <p:sldLayoutId id="2147483872" r:id="rId2"/>
    <p:sldLayoutId id="2147483873" r:id="rId3"/>
    <p:sldLayoutId id="2147483874" r:id="rId4"/>
    <p:sldLayoutId id="2147483875" r:id="rId5"/>
    <p:sldLayoutId id="2147483876" r:id="rId6"/>
    <p:sldLayoutId id="2147483877" r:id="rId7"/>
    <p:sldLayoutId id="2147483878" r:id="rId8"/>
    <p:sldLayoutId id="2147483879" r:id="rId9"/>
    <p:sldLayoutId id="2147483880" r:id="rId10"/>
    <p:sldLayoutId id="2147483881" r:id="rId11"/>
    <p:sldLayoutId id="2147483882" r:id="rId12"/>
    <p:sldLayoutId id="2147483883" r:id="rId13"/>
    <p:sldLayoutId id="2147483884" r:id="rId14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CCFFFF"/>
            </a:gs>
            <a:gs pos="100000">
              <a:srgbClr val="CCFFFF">
                <a:gamma/>
                <a:shade val="72941"/>
                <a:invGamma/>
              </a:srgb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7A87A92-340C-4EC2-B66E-50C2E1D0933F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969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6" r:id="rId1"/>
    <p:sldLayoutId id="2147483887" r:id="rId2"/>
    <p:sldLayoutId id="2147483888" r:id="rId3"/>
    <p:sldLayoutId id="2147483889" r:id="rId4"/>
    <p:sldLayoutId id="2147483890" r:id="rId5"/>
    <p:sldLayoutId id="2147483891" r:id="rId6"/>
    <p:sldLayoutId id="2147483892" r:id="rId7"/>
    <p:sldLayoutId id="2147483893" r:id="rId8"/>
    <p:sldLayoutId id="2147483894" r:id="rId9"/>
    <p:sldLayoutId id="2147483895" r:id="rId10"/>
    <p:sldLayoutId id="2147483896" r:id="rId11"/>
    <p:sldLayoutId id="2147483897" r:id="rId12"/>
    <p:sldLayoutId id="2147483898" r:id="rId13"/>
    <p:sldLayoutId id="2147483899" r:id="rId14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CCFFFF"/>
            </a:gs>
            <a:gs pos="100000">
              <a:srgbClr val="CCFFFF">
                <a:gamma/>
                <a:shade val="72941"/>
                <a:invGamma/>
              </a:srgb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D1D5D77-A7AB-4876-9C1B-72F71938FD57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28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6" r:id="rId1"/>
    <p:sldLayoutId id="2147483917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  <p:sldLayoutId id="2147483927" r:id="rId12"/>
    <p:sldLayoutId id="2147483928" r:id="rId13"/>
    <p:sldLayoutId id="2147483929" r:id="rId14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CCFFFF"/>
            </a:gs>
            <a:gs pos="100000">
              <a:srgbClr val="CCFFFF">
                <a:gamma/>
                <a:shade val="72941"/>
                <a:invGamma/>
              </a:srgb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D1D5D77-A7AB-4876-9C1B-72F71938FD57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287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1" r:id="rId1"/>
    <p:sldLayoutId id="2147483932" r:id="rId2"/>
    <p:sldLayoutId id="2147483933" r:id="rId3"/>
    <p:sldLayoutId id="2147483934" r:id="rId4"/>
    <p:sldLayoutId id="2147483935" r:id="rId5"/>
    <p:sldLayoutId id="2147483936" r:id="rId6"/>
    <p:sldLayoutId id="2147483937" r:id="rId7"/>
    <p:sldLayoutId id="2147483938" r:id="rId8"/>
    <p:sldLayoutId id="2147483939" r:id="rId9"/>
    <p:sldLayoutId id="2147483940" r:id="rId10"/>
    <p:sldLayoutId id="2147483941" r:id="rId11"/>
    <p:sldLayoutId id="2147483942" r:id="rId12"/>
    <p:sldLayoutId id="2147483943" r:id="rId13"/>
    <p:sldLayoutId id="2147483944" r:id="rId14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CCFFFF"/>
            </a:gs>
            <a:gs pos="100000">
              <a:srgbClr val="CCFFFF">
                <a:gamma/>
                <a:shade val="72941"/>
                <a:invGamma/>
              </a:srgb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C875430-BF96-4B1D-9B72-43CFF378246D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610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6" r:id="rId1"/>
    <p:sldLayoutId id="2147483947" r:id="rId2"/>
    <p:sldLayoutId id="2147483948" r:id="rId3"/>
    <p:sldLayoutId id="2147483949" r:id="rId4"/>
    <p:sldLayoutId id="2147483950" r:id="rId5"/>
    <p:sldLayoutId id="2147483951" r:id="rId6"/>
    <p:sldLayoutId id="2147483952" r:id="rId7"/>
    <p:sldLayoutId id="2147483953" r:id="rId8"/>
    <p:sldLayoutId id="2147483954" r:id="rId9"/>
    <p:sldLayoutId id="2147483955" r:id="rId10"/>
    <p:sldLayoutId id="2147483956" r:id="rId11"/>
    <p:sldLayoutId id="2147483957" r:id="rId12"/>
    <p:sldLayoutId id="2147483958" r:id="rId13"/>
    <p:sldLayoutId id="2147483959" r:id="rId14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30EDD14-7174-4ACA-8663-4EB3E47EE0FB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4275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  <p:sldLayoutId id="2147483972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30EDD14-7174-4ACA-8663-4EB3E47EE0FB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650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4" r:id="rId1"/>
    <p:sldLayoutId id="2147483975" r:id="rId2"/>
    <p:sldLayoutId id="2147483976" r:id="rId3"/>
    <p:sldLayoutId id="2147483977" r:id="rId4"/>
    <p:sldLayoutId id="2147483978" r:id="rId5"/>
    <p:sldLayoutId id="2147483979" r:id="rId6"/>
    <p:sldLayoutId id="2147483980" r:id="rId7"/>
    <p:sldLayoutId id="2147483981" r:id="rId8"/>
    <p:sldLayoutId id="2147483982" r:id="rId9"/>
    <p:sldLayoutId id="2147483983" r:id="rId10"/>
    <p:sldLayoutId id="2147483984" r:id="rId11"/>
    <p:sldLayoutId id="2147483985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36A7D4-A3E1-4770-A25B-028F6E27C29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FF42B-7041-42B2-B422-537EB933EAE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5772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7" r:id="rId1"/>
    <p:sldLayoutId id="2147483988" r:id="rId2"/>
    <p:sldLayoutId id="2147483989" r:id="rId3"/>
    <p:sldLayoutId id="2147483990" r:id="rId4"/>
    <p:sldLayoutId id="2147483991" r:id="rId5"/>
    <p:sldLayoutId id="2147483992" r:id="rId6"/>
    <p:sldLayoutId id="2147483993" r:id="rId7"/>
    <p:sldLayoutId id="2147483994" r:id="rId8"/>
    <p:sldLayoutId id="2147483995" r:id="rId9"/>
    <p:sldLayoutId id="2147483996" r:id="rId10"/>
    <p:sldLayoutId id="214748399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CC"/>
            </a:gs>
            <a:gs pos="100000">
              <a:srgbClr val="000076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075" name="Segnaposto testo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>
              <a:defRPr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prstClr val="white">
                  <a:shade val="50000"/>
                </a:prstClr>
              </a:solidFill>
              <a:latin typeface="Arial" pitchFamily="34" charset="0"/>
            </a:endParaRPr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prstClr val="white">
                  <a:shade val="50000"/>
                </a:prstClr>
              </a:solidFill>
              <a:latin typeface="Arial" pitchFamily="34" charset="0"/>
            </a:endParaRPr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>
              <a:defRPr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598F021-43DF-4D10-8542-17929F62FEB1}" type="slidenum">
              <a:rPr lang="it-IT">
                <a:solidFill>
                  <a:prstClr val="white">
                    <a:shade val="50000"/>
                  </a:prstClr>
                </a:solidFill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>
              <a:solidFill>
                <a:prstClr val="white">
                  <a:shade val="50000"/>
                </a:prstClr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226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99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Arial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Arial" pitchFamily="34" charset="0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Arial" pitchFamily="34" charset="0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Arial" pitchFamily="34" charset="0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Arial" pitchFamily="34" charset="0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Arial" pitchFamily="34" charset="0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36A7D4-A3E1-4770-A25B-028F6E27C29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FF42B-7041-42B2-B422-537EB933EAE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557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1" r:id="rId1"/>
    <p:sldLayoutId id="2147484002" r:id="rId2"/>
    <p:sldLayoutId id="2147484003" r:id="rId3"/>
    <p:sldLayoutId id="2147484004" r:id="rId4"/>
    <p:sldLayoutId id="2147484005" r:id="rId5"/>
    <p:sldLayoutId id="2147484006" r:id="rId6"/>
    <p:sldLayoutId id="2147484007" r:id="rId7"/>
    <p:sldLayoutId id="2147484008" r:id="rId8"/>
    <p:sldLayoutId id="2147484009" r:id="rId9"/>
    <p:sldLayoutId id="2147484010" r:id="rId10"/>
    <p:sldLayoutId id="214748401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CC"/>
            </a:gs>
            <a:gs pos="100000">
              <a:srgbClr val="000076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075" name="Segnaposto testo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>
              <a:defRPr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prstClr val="white">
                  <a:shade val="50000"/>
                </a:prstClr>
              </a:solidFill>
              <a:latin typeface="Arial" pitchFamily="34" charset="0"/>
            </a:endParaRPr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prstClr val="white">
                  <a:shade val="50000"/>
                </a:prstClr>
              </a:solidFill>
              <a:latin typeface="Arial" pitchFamily="34" charset="0"/>
            </a:endParaRPr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>
              <a:defRPr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598F021-43DF-4D10-8542-17929F62FEB1}" type="slidenum">
              <a:rPr lang="it-IT">
                <a:solidFill>
                  <a:prstClr val="white">
                    <a:shade val="50000"/>
                  </a:prstClr>
                </a:solidFill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>
              <a:solidFill>
                <a:prstClr val="white">
                  <a:shade val="50000"/>
                </a:prstClr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50206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13" r:id="rId1"/>
    <p:sldLayoutId id="2147484014" r:id="rId2"/>
    <p:sldLayoutId id="2147484015" r:id="rId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Arial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Arial" pitchFamily="34" charset="0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Arial" pitchFamily="34" charset="0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Arial" pitchFamily="34" charset="0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Arial" pitchFamily="34" charset="0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Arial" pitchFamily="34" charset="0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7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8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ciencedirect.com/science/article/pii/S1473050204000576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ciencedirect.com/science/journal/14730502/30/3" TargetMode="External"/><Relationship Id="rId4" Type="http://schemas.openxmlformats.org/officeDocument/2006/relationships/hyperlink" Target="http://www.sciencedirect.com/science/journal/14730502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ciencedirect.com/science/journal/10532498/24/12" TargetMode="External"/><Relationship Id="rId3" Type="http://schemas.openxmlformats.org/officeDocument/2006/relationships/hyperlink" Target="http://www.sciencedirect.com/science/article/pii/S105324980500327X" TargetMode="External"/><Relationship Id="rId7" Type="http://schemas.openxmlformats.org/officeDocument/2006/relationships/hyperlink" Target="http://www.sciencedirect.com/science/journal/10532498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gif"/><Relationship Id="rId5" Type="http://schemas.openxmlformats.org/officeDocument/2006/relationships/hyperlink" Target="mailto:clabarrere@clarian.org" TargetMode="External"/><Relationship Id="rId4" Type="http://schemas.openxmlformats.org/officeDocument/2006/relationships/image" Target="../media/image18.gi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2.xml"/><Relationship Id="rId5" Type="http://schemas.openxmlformats.org/officeDocument/2006/relationships/image" Target="../media/image23.png"/><Relationship Id="rId4" Type="http://schemas.openxmlformats.org/officeDocument/2006/relationships/image" Target="../media/image22.em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147.xml"/><Relationship Id="rId5" Type="http://schemas.openxmlformats.org/officeDocument/2006/relationships/image" Target="../media/image25.wmf"/><Relationship Id="rId4" Type="http://schemas.openxmlformats.org/officeDocument/2006/relationships/oleObject" Target="../embeddings/oleObject5.bin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0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hyperlink" Target="http://www.ncbi.nlm.nih.gov/pubmed?term=%22Ferraro%20PM%22%5bAuthor%5d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96.xml"/><Relationship Id="rId6" Type="http://schemas.openxmlformats.org/officeDocument/2006/relationships/hyperlink" Target="http://www.ncbi.nlm.nih.gov/pubmed?term=%22Di%20Giacomo%20S%22%5bAuthor%5d" TargetMode="External"/><Relationship Id="rId5" Type="http://schemas.openxmlformats.org/officeDocument/2006/relationships/hyperlink" Target="http://www.ncbi.nlm.nih.gov/pubmed?term=%22Vivenzio%20A%22%5bAuthor%5d" TargetMode="External"/><Relationship Id="rId4" Type="http://schemas.openxmlformats.org/officeDocument/2006/relationships/hyperlink" Target="http://www.ncbi.nlm.nih.gov/pubmed?term=%22Stefanutti%20C%22%5bAuthor%5d" TargetMode="External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29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0.xml"/><Relationship Id="rId6" Type="http://schemas.microsoft.com/office/2007/relationships/hdphoto" Target="../media/hdphoto1.wdp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29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0.xml"/><Relationship Id="rId6" Type="http://schemas.microsoft.com/office/2007/relationships/hdphoto" Target="../media/hdphoto3.wdp"/><Relationship Id="rId5" Type="http://schemas.openxmlformats.org/officeDocument/2006/relationships/image" Target="../media/image33.png"/><Relationship Id="rId4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96.xml"/><Relationship Id="rId5" Type="http://schemas.microsoft.com/office/2007/relationships/hdphoto" Target="../media/hdphoto5.wdp"/><Relationship Id="rId4" Type="http://schemas.openxmlformats.org/officeDocument/2006/relationships/image" Target="../media/image3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0.xml"/><Relationship Id="rId5" Type="http://schemas.openxmlformats.org/officeDocument/2006/relationships/image" Target="../media/image36.png"/><Relationship Id="rId4" Type="http://schemas.openxmlformats.org/officeDocument/2006/relationships/image" Target="../media/image3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05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1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oleObject" Target="../embeddings/oleObject6.bin"/><Relationship Id="rId1" Type="http://schemas.openxmlformats.org/officeDocument/2006/relationships/slideLayout" Target="../slideLayouts/slideLayout18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2" Type="http://schemas.openxmlformats.org/officeDocument/2006/relationships/oleObject" Target="../embeddings/oleObject7.bin"/><Relationship Id="rId1" Type="http://schemas.openxmlformats.org/officeDocument/2006/relationships/slideLayout" Target="../slideLayouts/slideLayout18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FFEC1641-2F4F-1F72-255A-9F3131E6AFFA}"/>
              </a:ext>
            </a:extLst>
          </p:cNvPr>
          <p:cNvSpPr txBox="1"/>
          <p:nvPr/>
        </p:nvSpPr>
        <p:spPr>
          <a:xfrm>
            <a:off x="615372" y="1196752"/>
            <a:ext cx="7913257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EMOREOLOGIA E MICROCIRCOLO</a:t>
            </a:r>
          </a:p>
          <a:p>
            <a:pPr algn="ctr"/>
            <a:endParaRPr lang="en-US" sz="32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32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32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3200" b="1" i="1" dirty="0" err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Prof.ssa</a:t>
            </a:r>
            <a:r>
              <a:rPr lang="en-US" sz="3200" b="1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CLAUDIA STEFANUTTI</a:t>
            </a:r>
          </a:p>
          <a:p>
            <a:pPr algn="ctr"/>
            <a:endParaRPr lang="en-US" sz="32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32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ISS Roma, 2012</a:t>
            </a:r>
            <a:endParaRPr lang="it-IT" sz="2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017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>
          <a:xfrm>
            <a:off x="685800" y="692696"/>
            <a:ext cx="7772400" cy="3312368"/>
          </a:xfrm>
          <a:prstGeom prst="rect">
            <a:avLst/>
          </a:prstGeom>
          <a:solidFill>
            <a:schemeClr val="accent1">
              <a:lumMod val="20000"/>
              <a:lumOff val="80000"/>
              <a:alpha val="51000"/>
            </a:schemeClr>
          </a:solidFill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50000"/>
              </a:lnSpc>
            </a:pPr>
            <a:r>
              <a:rPr lang="en-US" sz="1800" b="1" dirty="0"/>
              <a:t>Le </a:t>
            </a:r>
            <a:r>
              <a:rPr lang="en-US" sz="1800" b="1" dirty="0" err="1"/>
              <a:t>tecniche</a:t>
            </a:r>
            <a:r>
              <a:rPr lang="en-US" sz="1800" b="1" dirty="0"/>
              <a:t> di </a:t>
            </a:r>
            <a:r>
              <a:rPr lang="en-US" sz="1800" b="1" dirty="0" err="1"/>
              <a:t>aferesi</a:t>
            </a:r>
            <a:r>
              <a:rPr lang="en-US" sz="1800" b="1" dirty="0"/>
              <a:t> </a:t>
            </a:r>
            <a:r>
              <a:rPr lang="en-US" sz="1800" b="1" dirty="0" err="1"/>
              <a:t>terapeutica</a:t>
            </a:r>
            <a:r>
              <a:rPr lang="en-US" sz="1800" b="1" dirty="0"/>
              <a:t>, </a:t>
            </a:r>
            <a:r>
              <a:rPr lang="en-US" sz="1800" b="1" dirty="0" err="1"/>
              <a:t>convenzionali</a:t>
            </a:r>
            <a:r>
              <a:rPr lang="en-US" sz="1800" b="1" dirty="0"/>
              <a:t> (PEX), </a:t>
            </a:r>
            <a:r>
              <a:rPr lang="en-US" sz="1800" b="1" dirty="0" err="1"/>
              <a:t>semiselettive</a:t>
            </a:r>
            <a:r>
              <a:rPr lang="en-US" sz="1800" b="1" dirty="0"/>
              <a:t> (FC), </a:t>
            </a:r>
            <a:r>
              <a:rPr lang="en-US" sz="1800" b="1" dirty="0" err="1"/>
              <a:t>selettive</a:t>
            </a:r>
            <a:r>
              <a:rPr lang="en-US" sz="1800" b="1" dirty="0"/>
              <a:t> (</a:t>
            </a:r>
            <a:r>
              <a:rPr lang="en-US" sz="1800" b="1" dirty="0" err="1"/>
              <a:t>adsorbers</a:t>
            </a:r>
            <a:r>
              <a:rPr lang="en-US" sz="1800" b="1" dirty="0"/>
              <a:t>, </a:t>
            </a:r>
            <a:r>
              <a:rPr lang="en-US" sz="1800" b="1" dirty="0" err="1"/>
              <a:t>immunoadsorbers</a:t>
            </a:r>
            <a:r>
              <a:rPr lang="en-US" sz="1800" b="1" dirty="0"/>
              <a:t>, precipitation, whole blood), </a:t>
            </a:r>
            <a:r>
              <a:rPr lang="en-US" sz="1800" b="1" dirty="0" err="1"/>
              <a:t>inducono</a:t>
            </a:r>
            <a:r>
              <a:rPr lang="en-US" sz="1800" b="1" dirty="0"/>
              <a:t> </a:t>
            </a:r>
            <a:r>
              <a:rPr lang="en-US" sz="1800" b="1" dirty="0" err="1"/>
              <a:t>profonde</a:t>
            </a:r>
            <a:r>
              <a:rPr lang="en-US" sz="1800" b="1" dirty="0"/>
              <a:t> </a:t>
            </a:r>
            <a:r>
              <a:rPr lang="en-US" sz="1800" b="1" dirty="0" err="1"/>
              <a:t>modificazioni</a:t>
            </a:r>
            <a:r>
              <a:rPr lang="en-US" sz="1800" b="1" dirty="0"/>
              <a:t> </a:t>
            </a:r>
            <a:r>
              <a:rPr lang="en-US" sz="1800" b="1" dirty="0" err="1"/>
              <a:t>delle</a:t>
            </a:r>
            <a:r>
              <a:rPr lang="en-US" sz="1800" b="1" dirty="0"/>
              <a:t> </a:t>
            </a:r>
            <a:r>
              <a:rPr lang="en-US" sz="1800" b="1" dirty="0" err="1"/>
              <a:t>concentrazioni</a:t>
            </a:r>
            <a:r>
              <a:rPr lang="en-US" sz="1800" b="1" dirty="0"/>
              <a:t> </a:t>
            </a:r>
            <a:r>
              <a:rPr lang="en-US" sz="1800" b="1" dirty="0" err="1"/>
              <a:t>delle</a:t>
            </a:r>
            <a:r>
              <a:rPr lang="en-US" sz="1800" b="1" dirty="0"/>
              <a:t> </a:t>
            </a:r>
            <a:r>
              <a:rPr lang="en-US" sz="1800" b="1" dirty="0" err="1"/>
              <a:t>proteine</a:t>
            </a:r>
            <a:r>
              <a:rPr lang="en-US" sz="1800" b="1" dirty="0"/>
              <a:t> </a:t>
            </a:r>
            <a:r>
              <a:rPr lang="en-US" sz="1800" b="1" dirty="0" err="1"/>
              <a:t>plasmatiche</a:t>
            </a:r>
            <a:r>
              <a:rPr lang="en-US" sz="1800" b="1" dirty="0"/>
              <a:t>, </a:t>
            </a:r>
            <a:r>
              <a:rPr lang="en-US" sz="1800" b="1" dirty="0" err="1"/>
              <a:t>modificando</a:t>
            </a:r>
            <a:r>
              <a:rPr lang="en-US" sz="1800" b="1" dirty="0"/>
              <a:t> le </a:t>
            </a:r>
            <a:r>
              <a:rPr lang="en-US" sz="1800" b="1" dirty="0" err="1"/>
              <a:t>proprietà</a:t>
            </a:r>
            <a:r>
              <a:rPr lang="en-US" sz="1800" b="1" dirty="0"/>
              <a:t> </a:t>
            </a:r>
            <a:r>
              <a:rPr lang="en-US" sz="1800" b="1" dirty="0" err="1"/>
              <a:t>reologiche</a:t>
            </a:r>
            <a:r>
              <a:rPr lang="en-US" sz="1800" b="1" dirty="0"/>
              <a:t> del </a:t>
            </a:r>
            <a:r>
              <a:rPr lang="en-US" sz="1800" b="1" dirty="0" err="1"/>
              <a:t>sangue</a:t>
            </a:r>
            <a:r>
              <a:rPr lang="en-US" sz="1800" b="1" dirty="0"/>
              <a:t> e la </a:t>
            </a:r>
            <a:r>
              <a:rPr lang="en-US" sz="1800" b="1" dirty="0" err="1"/>
              <a:t>microcircolazione</a:t>
            </a:r>
            <a:r>
              <a:rPr lang="en-US" sz="1800" b="1" dirty="0"/>
              <a:t>, </a:t>
            </a:r>
            <a:r>
              <a:rPr lang="en-US" sz="1800" b="1" dirty="0" err="1"/>
              <a:t>alterando</a:t>
            </a:r>
            <a:r>
              <a:rPr lang="en-US" sz="1800" b="1" dirty="0"/>
              <a:t> </a:t>
            </a:r>
            <a:r>
              <a:rPr lang="en-US" sz="1800" b="1" dirty="0" err="1"/>
              <a:t>inoltre</a:t>
            </a:r>
            <a:r>
              <a:rPr lang="en-US" sz="1800" b="1" dirty="0"/>
              <a:t> la </a:t>
            </a:r>
            <a:r>
              <a:rPr lang="en-US" sz="1800" b="1" dirty="0" err="1"/>
              <a:t>composizione</a:t>
            </a:r>
            <a:r>
              <a:rPr lang="en-US" sz="1800" b="1" dirty="0"/>
              <a:t> </a:t>
            </a:r>
            <a:r>
              <a:rPr lang="en-US" sz="1800" b="1" dirty="0" err="1"/>
              <a:t>qualitativa</a:t>
            </a:r>
            <a:r>
              <a:rPr lang="en-US" sz="1800" b="1" dirty="0"/>
              <a:t> di </a:t>
            </a:r>
            <a:r>
              <a:rPr lang="en-US" sz="1800" b="1" dirty="0" err="1"/>
              <a:t>alcune</a:t>
            </a:r>
            <a:r>
              <a:rPr lang="en-US" sz="1800" b="1" dirty="0"/>
              <a:t> </a:t>
            </a:r>
            <a:r>
              <a:rPr lang="en-US" sz="1800" b="1" dirty="0" err="1"/>
              <a:t>proteine</a:t>
            </a:r>
            <a:r>
              <a:rPr lang="en-US" sz="1800" b="1" dirty="0"/>
              <a:t> </a:t>
            </a:r>
            <a:r>
              <a:rPr lang="en-US" sz="1800" b="1" dirty="0" err="1"/>
              <a:t>plasmatiche</a:t>
            </a:r>
            <a:r>
              <a:rPr lang="en-US" sz="1800" b="1" dirty="0"/>
              <a:t> </a:t>
            </a:r>
            <a:r>
              <a:rPr lang="en-US" sz="1800" b="1" dirty="0" err="1"/>
              <a:t>che</a:t>
            </a:r>
            <a:r>
              <a:rPr lang="en-US" sz="1800" b="1" dirty="0"/>
              <a:t> </a:t>
            </a:r>
            <a:r>
              <a:rPr lang="en-US" sz="1800" b="1" dirty="0" err="1"/>
              <a:t>esercitano</a:t>
            </a:r>
            <a:r>
              <a:rPr lang="en-US" sz="1800" b="1" dirty="0"/>
              <a:t> un </a:t>
            </a:r>
            <a:r>
              <a:rPr lang="en-US" sz="1800" b="1" dirty="0" err="1"/>
              <a:t>ruolo</a:t>
            </a:r>
            <a:r>
              <a:rPr lang="en-US" sz="1800" b="1" dirty="0"/>
              <a:t> </a:t>
            </a:r>
            <a:r>
              <a:rPr lang="en-US" sz="1800" b="1" dirty="0" err="1"/>
              <a:t>nei</a:t>
            </a:r>
            <a:r>
              <a:rPr lang="en-US" sz="1800" b="1" dirty="0"/>
              <a:t> </a:t>
            </a:r>
            <a:r>
              <a:rPr lang="en-US" sz="1800" b="1" dirty="0" err="1"/>
              <a:t>meccanismi</a:t>
            </a:r>
            <a:r>
              <a:rPr lang="en-US" sz="1800" b="1" dirty="0"/>
              <a:t> di </a:t>
            </a:r>
            <a:r>
              <a:rPr lang="en-US" sz="1800" b="1" dirty="0" err="1"/>
              <a:t>attivazione</a:t>
            </a:r>
            <a:r>
              <a:rPr lang="en-US" sz="1800" b="1" dirty="0"/>
              <a:t> </a:t>
            </a:r>
            <a:r>
              <a:rPr lang="en-US" sz="1800" b="1" dirty="0" err="1"/>
              <a:t>dell’endotelio</a:t>
            </a:r>
            <a:r>
              <a:rPr lang="en-US" sz="1800" b="1" dirty="0"/>
              <a:t> </a:t>
            </a:r>
            <a:r>
              <a:rPr lang="en-US" sz="1800" b="1" dirty="0" err="1"/>
              <a:t>arterioso</a:t>
            </a:r>
            <a:r>
              <a:rPr lang="en-US" sz="1800" b="1" dirty="0"/>
              <a:t> e </a:t>
            </a:r>
            <a:r>
              <a:rPr lang="en-US" sz="1800" b="1" dirty="0" err="1"/>
              <a:t>dei</a:t>
            </a:r>
            <a:r>
              <a:rPr lang="en-US" sz="1800" b="1" dirty="0"/>
              <a:t> </a:t>
            </a:r>
            <a:r>
              <a:rPr lang="en-US" sz="1800" b="1" dirty="0" err="1"/>
              <a:t>processi</a:t>
            </a:r>
            <a:r>
              <a:rPr lang="en-US" sz="1800" b="1" dirty="0"/>
              <a:t> </a:t>
            </a:r>
            <a:r>
              <a:rPr lang="en-US" sz="1800" b="1" dirty="0" err="1"/>
              <a:t>flogistici</a:t>
            </a:r>
            <a:r>
              <a:rPr lang="en-US" sz="1800" b="1" dirty="0"/>
              <a:t> </a:t>
            </a:r>
            <a:r>
              <a:rPr lang="en-US" sz="1800" b="1" dirty="0" err="1"/>
              <a:t>ed</a:t>
            </a:r>
            <a:r>
              <a:rPr lang="en-US" sz="1800" b="1" dirty="0"/>
              <a:t> </a:t>
            </a:r>
            <a:r>
              <a:rPr lang="en-US" sz="1800" b="1" dirty="0" err="1"/>
              <a:t>immunologici</a:t>
            </a:r>
            <a:r>
              <a:rPr lang="en-US" sz="1800" b="1" dirty="0"/>
              <a:t>  </a:t>
            </a:r>
            <a:r>
              <a:rPr lang="en-US" sz="1800" b="1" dirty="0" err="1"/>
              <a:t>correlati</a:t>
            </a:r>
            <a:endParaRPr lang="en-US" sz="1800" b="1" dirty="0"/>
          </a:p>
          <a:p>
            <a:pPr algn="just">
              <a:lnSpc>
                <a:spcPct val="150000"/>
              </a:lnSpc>
            </a:pPr>
            <a:endParaRPr lang="en-US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429000"/>
            <a:ext cx="1723489" cy="3034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9" y="3754303"/>
            <a:ext cx="3886742" cy="2915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C:\Users\Utente\AppData\Local\Microsoft\Windows\Temporary Internet Files\Content.IE5\C9D4QGBZ\IMG-20120516-WA000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725144"/>
            <a:ext cx="1723489" cy="206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3931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FFFF">
                <a:gamma/>
                <a:shade val="46275"/>
                <a:invGamma/>
              </a:srgbClr>
            </a:gs>
            <a:gs pos="50000">
              <a:srgbClr val="CCFFFF"/>
            </a:gs>
            <a:gs pos="100000">
              <a:srgbClr val="CCFFFF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ChangeArrowheads="1"/>
          </p:cNvSpPr>
          <p:nvPr/>
        </p:nvSpPr>
        <p:spPr bwMode="auto">
          <a:xfrm>
            <a:off x="1752600" y="1143000"/>
            <a:ext cx="58674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it-IT" sz="2400">
              <a:solidFill>
                <a:srgbClr val="000000"/>
              </a:solidFill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2251075" y="2438400"/>
            <a:ext cx="4643438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it-IT" sz="2400">
              <a:solidFill>
                <a:srgbClr val="000000"/>
              </a:solidFill>
            </a:endParaRPr>
          </a:p>
        </p:txBody>
      </p:sp>
      <p:sp>
        <p:nvSpPr>
          <p:cNvPr id="71684" name="Rectangle 4"/>
          <p:cNvSpPr>
            <a:spLocks noChangeArrowheads="1"/>
          </p:cNvSpPr>
          <p:nvPr/>
        </p:nvSpPr>
        <p:spPr bwMode="auto">
          <a:xfrm>
            <a:off x="1143000" y="1066800"/>
            <a:ext cx="71628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b="1" u="sng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Selective pheresis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b="1">
              <a:solidFill>
                <a:srgbClr val="000000"/>
              </a:solidFill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it-IT" b="1">
                <a:solidFill>
                  <a:srgbClr val="000000"/>
                </a:solidFill>
              </a:rPr>
              <a:t>IN</a:t>
            </a:r>
            <a:r>
              <a:rPr lang="it-IT">
                <a:solidFill>
                  <a:srgbClr val="000000"/>
                </a:solidFill>
              </a:rPr>
              <a:t> </a:t>
            </a:r>
            <a:r>
              <a:rPr lang="it-IT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selective pheresis</a:t>
            </a:r>
            <a:r>
              <a:rPr lang="it-IT">
                <a:solidFill>
                  <a:srgbClr val="000000"/>
                </a:solidFill>
              </a:rPr>
              <a:t> </a:t>
            </a:r>
            <a:r>
              <a:rPr lang="it-IT" b="1">
                <a:solidFill>
                  <a:srgbClr val="000000"/>
                </a:solidFill>
              </a:rPr>
              <a:t>PROCEDURES, SPECIFIC ELEMENTS ARE ISOLATED FROM THE PLASMA AND DISCARDED, THEREBY ELIMINATING THE NEED TO REPLACE THE PLASMA.</a:t>
            </a:r>
            <a:r>
              <a:rPr lang="it-IT">
                <a:solidFill>
                  <a:srgbClr val="000000"/>
                </a:solidFill>
              </a:rPr>
              <a:t>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i="1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Extracorporeal immunoadsorption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b="1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it-IT" b="1">
                <a:solidFill>
                  <a:srgbClr val="000000"/>
                </a:solidFill>
              </a:rPr>
              <a:t>IN WHICH CIRCULATING IMMUNE COMPLEXES (</a:t>
            </a:r>
            <a:r>
              <a:rPr lang="it-IT" b="1" i="1">
                <a:solidFill>
                  <a:srgbClr val="000000"/>
                </a:solidFill>
              </a:rPr>
              <a:t>CICs</a:t>
            </a:r>
            <a:r>
              <a:rPr lang="it-IT" b="1">
                <a:solidFill>
                  <a:srgbClr val="000000"/>
                </a:solidFill>
              </a:rPr>
              <a:t>) ARE REMOVED FROM THE CIRCULATION AS A TREATMENT OF</a:t>
            </a:r>
            <a:r>
              <a:rPr lang="it-IT">
                <a:solidFill>
                  <a:srgbClr val="000000"/>
                </a:solidFill>
              </a:rPr>
              <a:t> </a:t>
            </a: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idiopathic thrombocytopenic purpura (ITP)</a:t>
            </a:r>
            <a:r>
              <a:rPr lang="it-IT" i="1">
                <a:solidFill>
                  <a:srgbClr val="000000"/>
                </a:solidFill>
              </a:rPr>
              <a:t> </a:t>
            </a:r>
            <a:r>
              <a:rPr lang="it-IT" b="1">
                <a:solidFill>
                  <a:srgbClr val="000000"/>
                </a:solidFill>
              </a:rPr>
              <a:t>AND</a:t>
            </a:r>
            <a:r>
              <a:rPr lang="it-IT">
                <a:solidFill>
                  <a:srgbClr val="000000"/>
                </a:solidFill>
              </a:rPr>
              <a:t> </a:t>
            </a: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rheumatoid arthritis.</a:t>
            </a:r>
            <a:r>
              <a:rPr lang="it-IT" b="1" u="sng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it-IT" b="1" u="sng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39991651"/>
      </p:ext>
    </p:extLst>
  </p:cSld>
  <p:clrMapOvr>
    <a:masterClrMapping/>
  </p:clrMapOvr>
  <p:transition spd="slow">
    <p:pull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FFFF">
                <a:gamma/>
                <a:shade val="46275"/>
                <a:invGamma/>
              </a:srgbClr>
            </a:gs>
            <a:gs pos="50000">
              <a:srgbClr val="CCFFFF"/>
            </a:gs>
            <a:gs pos="100000">
              <a:srgbClr val="CCFFFF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ChangeArrowheads="1"/>
          </p:cNvSpPr>
          <p:nvPr/>
        </p:nvSpPr>
        <p:spPr bwMode="auto">
          <a:xfrm>
            <a:off x="381000" y="3505200"/>
            <a:ext cx="838200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it-IT" sz="2000">
                <a:solidFill>
                  <a:srgbClr val="000000"/>
                </a:solidFill>
              </a:rPr>
              <a:t>A </a:t>
            </a:r>
            <a:r>
              <a:rPr lang="it-IT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selective pheresis</a:t>
            </a:r>
            <a:r>
              <a:rPr lang="it-IT" sz="2000">
                <a:solidFill>
                  <a:srgbClr val="000000"/>
                </a:solidFill>
              </a:rPr>
              <a:t> </a:t>
            </a:r>
            <a:r>
              <a:rPr lang="it-IT" sz="2000" b="1">
                <a:solidFill>
                  <a:srgbClr val="000000"/>
                </a:solidFill>
              </a:rPr>
              <a:t>PROCEDURE IS ALSO A COMPONENT OF</a:t>
            </a:r>
            <a:r>
              <a:rPr lang="it-IT" sz="2000">
                <a:solidFill>
                  <a:srgbClr val="000000"/>
                </a:solidFill>
              </a:rPr>
              <a:t> </a:t>
            </a: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collection of bone marrow stem cells</a:t>
            </a:r>
            <a:r>
              <a:rPr lang="it-IT" sz="2000">
                <a:solidFill>
                  <a:srgbClr val="000000"/>
                </a:solidFill>
              </a:rPr>
              <a:t> </a:t>
            </a:r>
            <a:r>
              <a:rPr lang="it-IT" sz="2000" b="1">
                <a:solidFill>
                  <a:srgbClr val="000000"/>
                </a:solidFill>
              </a:rPr>
              <a:t>IN ANTICIPATION OF HIGH DOSE CHEMOTHERAPY AND EITHER AUTOLOGOUS OR ALLOGENIC STEM CELL SUPPORT.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it-IT" sz="4400" b="1">
              <a:solidFill>
                <a:srgbClr val="000000"/>
              </a:solidFill>
            </a:endParaRPr>
          </a:p>
        </p:txBody>
      </p:sp>
      <p:sp>
        <p:nvSpPr>
          <p:cNvPr id="72707" name="Rectangle 3"/>
          <p:cNvSpPr>
            <a:spLocks noChangeArrowheads="1"/>
          </p:cNvSpPr>
          <p:nvPr/>
        </p:nvSpPr>
        <p:spPr bwMode="auto">
          <a:xfrm>
            <a:off x="381000" y="1447800"/>
            <a:ext cx="8458200" cy="1981200"/>
          </a:xfrm>
          <a:prstGeom prst="rect">
            <a:avLst/>
          </a:prstGeom>
          <a:solidFill>
            <a:srgbClr val="CCFFFF"/>
          </a:solidFill>
          <a:ln w="9525">
            <a:solidFill>
              <a:srgbClr val="CC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it-IT" b="1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it-IT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Low Density Lipoprotein apheresis: </a:t>
            </a:r>
            <a:r>
              <a:rPr lang="it-IT" b="1">
                <a:solidFill>
                  <a:srgbClr val="000000"/>
                </a:solidFill>
              </a:rPr>
              <a:t>IN WHICH LDL PARTICLES  ARE 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it-IT" b="1">
                <a:solidFill>
                  <a:srgbClr val="000000"/>
                </a:solidFill>
              </a:rPr>
              <a:t>SELECTIVELY REMOVED FROM THE PLASMA AS A TREATMENT  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it-IT" b="1">
                <a:solidFill>
                  <a:srgbClr val="000000"/>
                </a:solidFill>
              </a:rPr>
              <a:t>OF </a:t>
            </a: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familial hypercholesterolemia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sz="1400" b="1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9841327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330" name="Text Box 2"/>
          <p:cNvSpPr txBox="1">
            <a:spLocks noChangeArrowheads="1"/>
          </p:cNvSpPr>
          <p:nvPr/>
        </p:nvSpPr>
        <p:spPr bwMode="auto">
          <a:xfrm>
            <a:off x="251520" y="2112062"/>
            <a:ext cx="7632848" cy="2973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57188" indent="-357188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973138" indent="-3429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495425" indent="-3429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2017713" indent="-3429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540000" indent="-3429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9972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4544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9116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3688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de-DE" dirty="0">
                <a:solidFill>
                  <a:srgbClr val="000000"/>
                </a:solidFill>
                <a:latin typeface="RotisSansSerif" pitchFamily="34" charset="0"/>
              </a:rPr>
              <a:t>  FH </a:t>
            </a:r>
            <a:r>
              <a:rPr lang="de-DE" dirty="0" err="1">
                <a:solidFill>
                  <a:srgbClr val="000000"/>
                </a:solidFill>
                <a:latin typeface="RotisSansSerif" pitchFamily="34" charset="0"/>
              </a:rPr>
              <a:t>omozigote</a:t>
            </a:r>
            <a:r>
              <a:rPr lang="de-DE" dirty="0">
                <a:solidFill>
                  <a:srgbClr val="000000"/>
                </a:solidFill>
                <a:latin typeface="RotisSansSerif" pitchFamily="34" charset="0"/>
              </a:rPr>
              <a:t> e </a:t>
            </a:r>
            <a:r>
              <a:rPr lang="de-DE" i="1" dirty="0" err="1">
                <a:solidFill>
                  <a:srgbClr val="000000"/>
                </a:solidFill>
                <a:latin typeface="RotisSansSerif" pitchFamily="34" charset="0"/>
              </a:rPr>
              <a:t>Compound</a:t>
            </a:r>
            <a:r>
              <a:rPr lang="de-DE" dirty="0">
                <a:solidFill>
                  <a:srgbClr val="000000"/>
                </a:solidFill>
                <a:latin typeface="RotisSansSerif" pitchFamily="34" charset="0"/>
              </a:rPr>
              <a:t> </a:t>
            </a:r>
          </a:p>
          <a:p>
            <a:pPr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de-DE" dirty="0">
                <a:solidFill>
                  <a:srgbClr val="000000"/>
                </a:solidFill>
                <a:latin typeface="RotisSansSerif" pitchFamily="34" charset="0"/>
              </a:rPr>
              <a:t>  FH </a:t>
            </a:r>
            <a:r>
              <a:rPr lang="de-DE" dirty="0" err="1">
                <a:solidFill>
                  <a:srgbClr val="000000"/>
                </a:solidFill>
                <a:latin typeface="RotisSansSerif" pitchFamily="34" charset="0"/>
              </a:rPr>
              <a:t>eterozigote</a:t>
            </a:r>
            <a:r>
              <a:rPr lang="de-DE" dirty="0">
                <a:solidFill>
                  <a:srgbClr val="000000"/>
                </a:solidFill>
                <a:latin typeface="RotisSansSerif" pitchFamily="34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RotisSansSerif" pitchFamily="34" charset="0"/>
              </a:rPr>
              <a:t>refrattaria</a:t>
            </a:r>
            <a:r>
              <a:rPr lang="de-DE" dirty="0">
                <a:solidFill>
                  <a:srgbClr val="000000"/>
                </a:solidFill>
                <a:latin typeface="RotisSansSerif" pitchFamily="34" charset="0"/>
              </a:rPr>
              <a:t>/</a:t>
            </a:r>
            <a:r>
              <a:rPr lang="de-DE" dirty="0" err="1">
                <a:solidFill>
                  <a:srgbClr val="000000"/>
                </a:solidFill>
                <a:latin typeface="RotisSansSerif" pitchFamily="34" charset="0"/>
              </a:rPr>
              <a:t>intollerante</a:t>
            </a:r>
            <a:r>
              <a:rPr lang="de-DE" dirty="0">
                <a:solidFill>
                  <a:srgbClr val="000000"/>
                </a:solidFill>
                <a:latin typeface="RotisSansSerif" pitchFamily="34" charset="0"/>
              </a:rPr>
              <a:t> alle </a:t>
            </a:r>
            <a:r>
              <a:rPr lang="de-DE" dirty="0" err="1">
                <a:solidFill>
                  <a:srgbClr val="000000"/>
                </a:solidFill>
                <a:latin typeface="RotisSansSerif" pitchFamily="34" charset="0"/>
              </a:rPr>
              <a:t>terapie</a:t>
            </a:r>
            <a:r>
              <a:rPr lang="de-DE" dirty="0">
                <a:solidFill>
                  <a:srgbClr val="000000"/>
                </a:solidFill>
                <a:latin typeface="RotisSansSerif" pitchFamily="34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RotisSansSerif" pitchFamily="34" charset="0"/>
              </a:rPr>
              <a:t>convenzionali</a:t>
            </a:r>
            <a:r>
              <a:rPr lang="de-DE" dirty="0">
                <a:solidFill>
                  <a:srgbClr val="000000"/>
                </a:solidFill>
                <a:latin typeface="RotisSansSerif" pitchFamily="34" charset="0"/>
              </a:rPr>
              <a:t> </a:t>
            </a:r>
          </a:p>
          <a:p>
            <a:pPr eaLnBrk="0" fontAlgn="base" hangingPunct="0">
              <a:lnSpc>
                <a:spcPct val="80000"/>
              </a:lnSpc>
              <a:spcBef>
                <a:spcPct val="40000"/>
              </a:spcBef>
              <a:spcAft>
                <a:spcPct val="0"/>
              </a:spcAft>
              <a:buFontTx/>
              <a:buChar char="•"/>
            </a:pPr>
            <a:r>
              <a:rPr lang="it-IT" dirty="0">
                <a:solidFill>
                  <a:srgbClr val="000000"/>
                </a:solidFill>
                <a:latin typeface="RotisSansSerif" pitchFamily="34" charset="0"/>
              </a:rPr>
              <a:t>  </a:t>
            </a:r>
            <a:r>
              <a:rPr lang="it-IT" dirty="0" err="1">
                <a:solidFill>
                  <a:srgbClr val="000000"/>
                </a:solidFill>
                <a:latin typeface="RotisSansSerif" pitchFamily="34" charset="0"/>
              </a:rPr>
              <a:t>Iperlipoproteinemia</a:t>
            </a:r>
            <a:r>
              <a:rPr lang="it-IT" dirty="0">
                <a:solidFill>
                  <a:srgbClr val="000000"/>
                </a:solidFill>
                <a:latin typeface="RotisSansSerif" pitchFamily="34" charset="0"/>
              </a:rPr>
              <a:t> </a:t>
            </a:r>
            <a:r>
              <a:rPr lang="it-IT" dirty="0" err="1">
                <a:solidFill>
                  <a:srgbClr val="000000"/>
                </a:solidFill>
                <a:latin typeface="RotisSansSerif" pitchFamily="34" charset="0"/>
              </a:rPr>
              <a:t>Lp</a:t>
            </a:r>
            <a:r>
              <a:rPr lang="it-IT" dirty="0">
                <a:solidFill>
                  <a:srgbClr val="000000"/>
                </a:solidFill>
                <a:latin typeface="RotisSansSerif" pitchFamily="34" charset="0"/>
              </a:rPr>
              <a:t>(a)  &gt; 60 mg/</a:t>
            </a:r>
            <a:r>
              <a:rPr lang="it-IT" dirty="0" err="1">
                <a:solidFill>
                  <a:srgbClr val="000000"/>
                </a:solidFill>
                <a:latin typeface="RotisSansSerif" pitchFamily="34" charset="0"/>
              </a:rPr>
              <a:t>dL</a:t>
            </a:r>
            <a:r>
              <a:rPr lang="it-IT" dirty="0">
                <a:solidFill>
                  <a:srgbClr val="000000"/>
                </a:solidFill>
                <a:latin typeface="RotisSansSerif" pitchFamily="34" charset="0"/>
              </a:rPr>
              <a:t> associata a </a:t>
            </a:r>
            <a:r>
              <a:rPr lang="de-DE" dirty="0">
                <a:solidFill>
                  <a:srgbClr val="000000"/>
                </a:solidFill>
                <a:latin typeface="RotisSansSerif" pitchFamily="34" charset="0"/>
              </a:rPr>
              <a:t>CHD </a:t>
            </a:r>
          </a:p>
          <a:p>
            <a:pPr eaLnBrk="0" fontAlgn="base" hangingPunct="0">
              <a:lnSpc>
                <a:spcPct val="80000"/>
              </a:lnSpc>
              <a:spcBef>
                <a:spcPct val="40000"/>
              </a:spcBef>
              <a:spcAft>
                <a:spcPct val="0"/>
              </a:spcAft>
              <a:buFontTx/>
              <a:buChar char="•"/>
            </a:pPr>
            <a:r>
              <a:rPr lang="de-DE" dirty="0">
                <a:solidFill>
                  <a:srgbClr val="000000"/>
                </a:solidFill>
                <a:latin typeface="RotisSansSerif" pitchFamily="34" charset="0"/>
              </a:rPr>
              <a:t>  </a:t>
            </a:r>
            <a:r>
              <a:rPr lang="it-IT" dirty="0" err="1">
                <a:solidFill>
                  <a:srgbClr val="000000"/>
                </a:solidFill>
                <a:latin typeface="RotisSansSerif" pitchFamily="34" charset="0"/>
              </a:rPr>
              <a:t>Vasculopatia</a:t>
            </a:r>
            <a:r>
              <a:rPr lang="it-IT" dirty="0">
                <a:solidFill>
                  <a:srgbClr val="000000"/>
                </a:solidFill>
                <a:latin typeface="RotisSansSerif" pitchFamily="34" charset="0"/>
              </a:rPr>
              <a:t> post-trapianto cardiaco CAV-GVD</a:t>
            </a: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it-IT" dirty="0">
                <a:solidFill>
                  <a:srgbClr val="000000"/>
                </a:solidFill>
                <a:latin typeface="RotisSansSerif" pitchFamily="34" charset="0"/>
              </a:rPr>
              <a:t>  Prevenzione stenosi precoci post CABG</a:t>
            </a: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30000"/>
              </a:spcAft>
              <a:buFontTx/>
              <a:buChar char="•"/>
            </a:pPr>
            <a:r>
              <a:rPr lang="it-IT" dirty="0">
                <a:solidFill>
                  <a:srgbClr val="000000"/>
                </a:solidFill>
                <a:latin typeface="RotisSansSerif" pitchFamily="34" charset="0"/>
              </a:rPr>
              <a:t>  Perdita improvvisa dell’udito (SHL) (H.E.L.P.) </a:t>
            </a:r>
          </a:p>
          <a:p>
            <a:pPr algn="just" eaLnBrk="0" fontAlgn="base" hangingPunct="0">
              <a:lnSpc>
                <a:spcPct val="60000"/>
              </a:lnSpc>
              <a:spcBef>
                <a:spcPct val="50000"/>
              </a:spcBef>
              <a:spcAft>
                <a:spcPct val="0"/>
              </a:spcAft>
            </a:pPr>
            <a:r>
              <a:rPr lang="it-IT" dirty="0">
                <a:solidFill>
                  <a:srgbClr val="000000"/>
                </a:solidFill>
                <a:latin typeface="RotisSansSerif" pitchFamily="34" charset="0"/>
              </a:rPr>
              <a:t>Altre indicazioni, supportate da pubblicazioni di studi e casi clinici, </a:t>
            </a:r>
          </a:p>
          <a:p>
            <a:pPr algn="just" eaLnBrk="0" fontAlgn="base" hangingPunct="0">
              <a:lnSpc>
                <a:spcPct val="60000"/>
              </a:lnSpc>
              <a:spcBef>
                <a:spcPct val="50000"/>
              </a:spcBef>
              <a:spcAft>
                <a:spcPct val="0"/>
              </a:spcAft>
            </a:pPr>
            <a:r>
              <a:rPr lang="it-IT" dirty="0">
                <a:solidFill>
                  <a:srgbClr val="000000"/>
                </a:solidFill>
                <a:latin typeface="RotisSansSerif" pitchFamily="34" charset="0"/>
              </a:rPr>
              <a:t>includono: le </a:t>
            </a:r>
            <a:r>
              <a:rPr lang="it-IT" dirty="0">
                <a:latin typeface="RotisSansSerif" pitchFamily="34" charset="0"/>
              </a:rPr>
              <a:t>sindromi coronariche acute</a:t>
            </a:r>
            <a:r>
              <a:rPr lang="it-IT" dirty="0">
                <a:solidFill>
                  <a:srgbClr val="000000"/>
                </a:solidFill>
                <a:latin typeface="RotisSansSerif" pitchFamily="34" charset="0"/>
              </a:rPr>
              <a:t>, lo </a:t>
            </a:r>
            <a:r>
              <a:rPr lang="it-IT" dirty="0" err="1">
                <a:latin typeface="RotisSansSerif" pitchFamily="34" charset="0"/>
              </a:rPr>
              <a:t>stroke</a:t>
            </a:r>
            <a:r>
              <a:rPr lang="it-IT" dirty="0">
                <a:solidFill>
                  <a:srgbClr val="000000"/>
                </a:solidFill>
                <a:latin typeface="RotisSansSerif" pitchFamily="34" charset="0"/>
              </a:rPr>
              <a:t>, la neuropatia </a:t>
            </a:r>
          </a:p>
          <a:p>
            <a:pPr algn="just" eaLnBrk="0" fontAlgn="base" hangingPunct="0">
              <a:lnSpc>
                <a:spcPct val="60000"/>
              </a:lnSpc>
              <a:spcBef>
                <a:spcPct val="50000"/>
              </a:spcBef>
              <a:spcAft>
                <a:spcPct val="0"/>
              </a:spcAft>
            </a:pPr>
            <a:r>
              <a:rPr lang="it-IT" dirty="0">
                <a:solidFill>
                  <a:srgbClr val="000000"/>
                </a:solidFill>
                <a:latin typeface="RotisSansSerif" pitchFamily="34" charset="0"/>
              </a:rPr>
              <a:t>ottica ischemica, la PAOD, la sindrome nefrosica </a:t>
            </a:r>
          </a:p>
        </p:txBody>
      </p:sp>
      <p:sp>
        <p:nvSpPr>
          <p:cNvPr id="227331" name="Rectangle 3"/>
          <p:cNvSpPr>
            <a:spLocks noChangeArrowheads="1"/>
          </p:cNvSpPr>
          <p:nvPr/>
        </p:nvSpPr>
        <p:spPr bwMode="auto">
          <a:xfrm>
            <a:off x="1116013" y="980728"/>
            <a:ext cx="5903912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de-DE" sz="2400" b="1" dirty="0" err="1">
                <a:solidFill>
                  <a:srgbClr val="000000"/>
                </a:solidFill>
              </a:rPr>
              <a:t>Indicazioni</a:t>
            </a:r>
            <a:r>
              <a:rPr lang="de-DE" sz="2400" b="1" dirty="0">
                <a:solidFill>
                  <a:srgbClr val="000000"/>
                </a:solidFill>
              </a:rPr>
              <a:t> della LDL-</a:t>
            </a:r>
            <a:r>
              <a:rPr lang="de-DE" sz="2400" b="1" dirty="0" err="1">
                <a:solidFill>
                  <a:srgbClr val="000000"/>
                </a:solidFill>
              </a:rPr>
              <a:t>aferesi</a:t>
            </a:r>
            <a:endParaRPr lang="it-IT" sz="2400" b="1" dirty="0">
              <a:solidFill>
                <a:srgbClr val="000000"/>
              </a:solidFill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8354"/>
            <a:ext cx="9180512" cy="78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tangolo 1"/>
          <p:cNvSpPr/>
          <p:nvPr/>
        </p:nvSpPr>
        <p:spPr>
          <a:xfrm>
            <a:off x="-36512" y="5375538"/>
            <a:ext cx="828092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it-IT" b="1" dirty="0"/>
          </a:p>
          <a:p>
            <a:r>
              <a:rPr lang="it-IT" sz="1400" b="1" dirty="0" err="1"/>
              <a:t>Stefanutti</a:t>
            </a:r>
            <a:r>
              <a:rPr lang="it-IT" sz="1400" b="1" dirty="0"/>
              <a:t> C</a:t>
            </a:r>
            <a:r>
              <a:rPr lang="it-IT" sz="1400" dirty="0"/>
              <a:t>.</a:t>
            </a:r>
            <a:r>
              <a:rPr lang="en-US" sz="1400" dirty="0">
                <a:latin typeface="Arial"/>
                <a:ea typeface="Times New Roman"/>
                <a:cs typeface="Times New Roman"/>
              </a:rPr>
              <a:t> The 2009 2nd Italian Consensus Conference on LDL-apheresis</a:t>
            </a:r>
            <a:endParaRPr lang="it-IT" sz="1200" dirty="0">
              <a:latin typeface="CG Omega"/>
              <a:ea typeface="Times New Roman"/>
              <a:cs typeface="Times New Roman"/>
            </a:endParaRPr>
          </a:p>
          <a:p>
            <a:r>
              <a:rPr lang="it-IT" sz="1400" dirty="0" err="1"/>
              <a:t>Nutr</a:t>
            </a:r>
            <a:r>
              <a:rPr lang="it-IT" sz="1400" dirty="0"/>
              <a:t> </a:t>
            </a:r>
            <a:r>
              <a:rPr lang="it-IT" sz="1400" dirty="0" err="1"/>
              <a:t>Metab</a:t>
            </a:r>
            <a:r>
              <a:rPr lang="it-IT" sz="1400" dirty="0"/>
              <a:t> </a:t>
            </a:r>
            <a:r>
              <a:rPr lang="it-IT" sz="1400" dirty="0" err="1"/>
              <a:t>Cardiovasc</a:t>
            </a:r>
            <a:r>
              <a:rPr lang="it-IT" sz="1400" dirty="0"/>
              <a:t> </a:t>
            </a:r>
            <a:r>
              <a:rPr lang="it-IT" sz="1400" dirty="0" err="1"/>
              <a:t>Dis</a:t>
            </a:r>
            <a:r>
              <a:rPr lang="it-IT" sz="1400" dirty="0"/>
              <a:t>. 2010 Dec;20(10):761-2. </a:t>
            </a:r>
            <a:r>
              <a:rPr lang="it-IT" sz="1400" dirty="0" err="1"/>
              <a:t>doi</a:t>
            </a:r>
            <a:r>
              <a:rPr lang="it-IT" sz="1400" dirty="0"/>
              <a:t>: 10.1016/j.numecd.2010.04.007</a:t>
            </a:r>
            <a:r>
              <a:rPr lang="it-IT" sz="16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889897455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938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a" r:id="rId2" imgW="5086440" imgH="3390840" progId="PowerPoint.Slide.8">
                  <p:embed/>
                </p:oleObj>
              </mc:Choice>
              <mc:Fallback>
                <p:oleObj name="Diapositiva" r:id="rId2" imgW="5086440" imgH="3390840" progId="PowerPoint.Slid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2627313" y="1196975"/>
            <a:ext cx="4032250" cy="21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1600" b="1" i="1">
                <a:solidFill>
                  <a:srgbClr val="FFFF00"/>
                </a:solidFill>
              </a:rPr>
              <a:t>by courtesy of Thomas Bosch</a:t>
            </a:r>
          </a:p>
        </p:txBody>
      </p:sp>
    </p:spTree>
    <p:extLst>
      <p:ext uri="{BB962C8B-B14F-4D97-AF65-F5344CB8AC3E}">
        <p14:creationId xmlns:p14="http://schemas.microsoft.com/office/powerpoint/2010/main" val="3582022293"/>
      </p:ext>
    </p:extLst>
  </p:cSld>
  <p:clrMapOvr>
    <a:masterClrMapping/>
  </p:clrMapOvr>
  <p:transition spd="med">
    <p:spli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66">
                <a:gamma/>
                <a:shade val="46275"/>
                <a:invGamma/>
              </a:srgbClr>
            </a:gs>
            <a:gs pos="50000">
              <a:srgbClr val="000066"/>
            </a:gs>
            <a:gs pos="100000">
              <a:srgbClr val="000066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62" name="Group 2"/>
          <p:cNvGraphicFramePr>
            <a:graphicFrameLocks noGrp="1"/>
          </p:cNvGraphicFramePr>
          <p:nvPr/>
        </p:nvGraphicFramePr>
        <p:xfrm>
          <a:off x="323850" y="1749425"/>
          <a:ext cx="8491538" cy="3624265"/>
        </p:xfrm>
        <a:graphic>
          <a:graphicData uri="http://schemas.openxmlformats.org/drawingml/2006/table">
            <a:tbl>
              <a:tblPr/>
              <a:tblGrid>
                <a:gridCol w="172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8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2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160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5568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658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Procedure</a:t>
                      </a:r>
                      <a:endParaRPr kumimoji="0" lang="de-DE" sz="1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Volume treated</a:t>
                      </a:r>
                      <a:endParaRPr kumimoji="0" lang="de-DE" sz="1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LDL-C (%)</a:t>
                      </a:r>
                      <a:endParaRPr kumimoji="0" lang="de-DE" sz="1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HDL-C (%)</a:t>
                      </a:r>
                      <a:endParaRPr kumimoji="0" lang="de-DE" sz="1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Factor V (%)</a:t>
                      </a:r>
                      <a:endParaRPr kumimoji="0" lang="de-DE" sz="1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Factor VII (%)</a:t>
                      </a:r>
                      <a:endParaRPr kumimoji="0" lang="de-DE" sz="1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Factor VIII (%)</a:t>
                      </a:r>
                      <a:endParaRPr kumimoji="0" lang="de-DE" sz="1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IMA</a:t>
                      </a:r>
                      <a:endParaRPr kumimoji="0" lang="de-DE" sz="16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6,2 l</a:t>
                      </a:r>
                      <a:endParaRPr kumimoji="0" lang="de-DE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-(60-84%)</a:t>
                      </a:r>
                      <a:endParaRPr kumimoji="0" lang="de-DE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-(14-22%)</a:t>
                      </a:r>
                      <a:endParaRPr kumimoji="0" lang="de-DE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- 28%</a:t>
                      </a:r>
                      <a:endParaRPr kumimoji="0" lang="de-DE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- 28%</a:t>
                      </a:r>
                      <a:endParaRPr kumimoji="0" lang="de-DE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- 72%</a:t>
                      </a:r>
                      <a:endParaRPr kumimoji="0" lang="de-DE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3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DSA</a:t>
                      </a:r>
                      <a:endParaRPr kumimoji="0" lang="de-DE" sz="16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4,9 l</a:t>
                      </a:r>
                      <a:endParaRPr kumimoji="0" lang="de-DE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-(57-84%)</a:t>
                      </a:r>
                      <a:endParaRPr kumimoji="0" lang="de-DE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-(8-11%)</a:t>
                      </a:r>
                      <a:endParaRPr kumimoji="0" lang="de-DE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- 74%</a:t>
                      </a:r>
                      <a:endParaRPr kumimoji="0" lang="de-DE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- 30%</a:t>
                      </a:r>
                      <a:endParaRPr kumimoji="0" lang="de-DE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- 99%</a:t>
                      </a:r>
                      <a:endParaRPr kumimoji="0" lang="de-DE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9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HELP</a:t>
                      </a:r>
                      <a:endParaRPr kumimoji="0" lang="de-DE" sz="16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 l</a:t>
                      </a:r>
                      <a:endParaRPr kumimoji="0" lang="de-DE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-(59-67%)</a:t>
                      </a:r>
                      <a:endParaRPr kumimoji="0" lang="de-DE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-(5-17%)</a:t>
                      </a:r>
                      <a:endParaRPr kumimoji="0" lang="de-DE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- 63%</a:t>
                      </a:r>
                      <a:endParaRPr kumimoji="0" lang="de-DE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- 36%</a:t>
                      </a:r>
                      <a:endParaRPr kumimoji="0" lang="de-DE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- 57%</a:t>
                      </a:r>
                      <a:endParaRPr kumimoji="0" lang="de-DE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3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DALI</a:t>
                      </a:r>
                      <a:endParaRPr kumimoji="0" lang="de-DE" sz="16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6,8-9,4 l*</a:t>
                      </a:r>
                      <a:endParaRPr kumimoji="0" lang="de-DE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- 77%</a:t>
                      </a:r>
                      <a:endParaRPr kumimoji="0" lang="de-DE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-13%</a:t>
                      </a:r>
                      <a:endParaRPr kumimoji="0" lang="de-DE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- 68%</a:t>
                      </a:r>
                      <a:endParaRPr kumimoji="0" lang="de-DE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- 4 %</a:t>
                      </a:r>
                      <a:endParaRPr kumimoji="0" lang="de-DE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- 60%</a:t>
                      </a:r>
                      <a:endParaRPr kumimoji="0" lang="de-DE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69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Lipocollect 200 </a:t>
                      </a:r>
                      <a:r>
                        <a:rPr kumimoji="0" lang="de-DE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§</a:t>
                      </a:r>
                      <a:endParaRPr kumimoji="0" lang="de-DE" sz="12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5,5 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-(64-71%)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-26%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-71%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-18%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-71%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1020" name="Rectangle 60"/>
          <p:cNvSpPr>
            <a:spLocks noChangeArrowheads="1"/>
          </p:cNvSpPr>
          <p:nvPr/>
        </p:nvSpPr>
        <p:spPr bwMode="auto">
          <a:xfrm>
            <a:off x="496888" y="5516563"/>
            <a:ext cx="404495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sz="12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cs typeface="Times New Roman" pitchFamily="18" charset="0"/>
              </a:rPr>
              <a:t>* whole blood while the others means serum</a:t>
            </a:r>
            <a:endParaRPr lang="en-GB" b="1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1021" name="Text Box 61"/>
          <p:cNvSpPr txBox="1">
            <a:spLocks noChangeArrowheads="1"/>
          </p:cNvSpPr>
          <p:nvPr/>
        </p:nvSpPr>
        <p:spPr bwMode="auto">
          <a:xfrm>
            <a:off x="304800" y="854075"/>
            <a:ext cx="86995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de-DE" sz="2400" b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% Reduction of LDL-C, HDL-C, Factor V, VII, VIII</a:t>
            </a:r>
            <a:r>
              <a:rPr lang="de-DE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</a:t>
            </a:r>
          </a:p>
        </p:txBody>
      </p:sp>
      <p:sp>
        <p:nvSpPr>
          <p:cNvPr id="41022" name="Rectangle 62"/>
          <p:cNvSpPr>
            <a:spLocks noChangeArrowheads="1"/>
          </p:cNvSpPr>
          <p:nvPr/>
        </p:nvSpPr>
        <p:spPr bwMode="auto">
          <a:xfrm>
            <a:off x="0" y="5805488"/>
            <a:ext cx="9144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de-DE" sz="1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§</a:t>
            </a:r>
            <a:r>
              <a:rPr lang="de-DE" b="1">
                <a:solidFill>
                  <a:srgbClr val="FFFF00"/>
                </a:solidFill>
              </a:rPr>
              <a:t> </a:t>
            </a:r>
            <a:r>
              <a:rPr lang="it-IT" sz="1400" b="1" i="1">
                <a:solidFill>
                  <a:srgbClr val="FFFF00"/>
                </a:solidFill>
              </a:rPr>
              <a:t>Stefanutti C.et al.</a:t>
            </a:r>
            <a:r>
              <a:rPr lang="it-IT" sz="1400" b="1">
                <a:solidFill>
                  <a:srgbClr val="FFFF00"/>
                </a:solidFill>
              </a:rPr>
              <a:t> (2009):LDL-apheresis: a novel technique (LIPOCOLLECT 200 ®)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1400" b="1" i="1">
                <a:solidFill>
                  <a:srgbClr val="FFFF00"/>
                </a:solidFill>
              </a:rPr>
              <a:t>Artif Organs. 33(12):1103–1108. </a:t>
            </a:r>
          </a:p>
        </p:txBody>
      </p:sp>
      <p:sp>
        <p:nvSpPr>
          <p:cNvPr id="2" name="Rettangolo arrotondato 1"/>
          <p:cNvSpPr/>
          <p:nvPr/>
        </p:nvSpPr>
        <p:spPr bwMode="auto">
          <a:xfrm>
            <a:off x="5868144" y="1628800"/>
            <a:ext cx="2952328" cy="3816424"/>
          </a:xfrm>
          <a:prstGeom prst="roundRect">
            <a:avLst/>
          </a:prstGeom>
          <a:noFill/>
          <a:ln w="508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8253749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62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7383769"/>
              </p:ext>
            </p:extLst>
          </p:nvPr>
        </p:nvGraphicFramePr>
        <p:xfrm>
          <a:off x="-24475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a" r:id="rId2" imgW="3074023" imgH="2304305" progId="PowerPoint.Slide.8">
                  <p:embed/>
                </p:oleObj>
              </mc:Choice>
              <mc:Fallback>
                <p:oleObj name="Diapositiva" r:id="rId2" imgW="3074023" imgH="2304305" progId="PowerPoint.Slid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24475" y="0"/>
                        <a:ext cx="9144000" cy="6858000"/>
                      </a:xfrm>
                      <a:prstGeom prst="rect">
                        <a:avLst/>
                      </a:prstGeom>
                      <a:solidFill>
                        <a:srgbClr val="000066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Ovale 1"/>
          <p:cNvSpPr/>
          <p:nvPr/>
        </p:nvSpPr>
        <p:spPr>
          <a:xfrm>
            <a:off x="3923928" y="1772816"/>
            <a:ext cx="1296144" cy="352839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81922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346" name="Group 2"/>
          <p:cNvGrpSpPr>
            <a:grpSpLocks/>
          </p:cNvGrpSpPr>
          <p:nvPr/>
        </p:nvGrpSpPr>
        <p:grpSpPr bwMode="auto">
          <a:xfrm>
            <a:off x="5791200" y="4197350"/>
            <a:ext cx="1200150" cy="1409700"/>
            <a:chOff x="4176" y="2424"/>
            <a:chExt cx="756" cy="888"/>
          </a:xfrm>
        </p:grpSpPr>
        <p:grpSp>
          <p:nvGrpSpPr>
            <p:cNvPr id="57347" name="Group 3"/>
            <p:cNvGrpSpPr>
              <a:grpSpLocks/>
            </p:cNvGrpSpPr>
            <p:nvPr/>
          </p:nvGrpSpPr>
          <p:grpSpPr bwMode="auto">
            <a:xfrm>
              <a:off x="4176" y="2424"/>
              <a:ext cx="756" cy="888"/>
              <a:chOff x="4176" y="2424"/>
              <a:chExt cx="756" cy="888"/>
            </a:xfrm>
          </p:grpSpPr>
          <p:sp>
            <p:nvSpPr>
              <p:cNvPr id="57348" name="AutoShape 4"/>
              <p:cNvSpPr>
                <a:spLocks noChangeArrowheads="1"/>
              </p:cNvSpPr>
              <p:nvPr/>
            </p:nvSpPr>
            <p:spPr bwMode="auto">
              <a:xfrm>
                <a:off x="4176" y="2424"/>
                <a:ext cx="756" cy="888"/>
              </a:xfrm>
              <a:prstGeom prst="downArrow">
                <a:avLst>
                  <a:gd name="adj1" fmla="val 50000"/>
                  <a:gd name="adj2" fmla="val 29365"/>
                </a:avLst>
              </a:prstGeom>
              <a:gradFill rotWithShape="0">
                <a:gsLst>
                  <a:gs pos="0">
                    <a:srgbClr val="0066FF"/>
                  </a:gs>
                  <a:gs pos="100000">
                    <a:srgbClr val="FF9933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2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it-IT">
                  <a:solidFill>
                    <a:srgbClr val="000000"/>
                  </a:solidFill>
                </a:endParaRPr>
              </a:p>
            </p:txBody>
          </p:sp>
          <p:sp>
            <p:nvSpPr>
              <p:cNvPr id="57349" name="Freeform 5"/>
              <p:cNvSpPr>
                <a:spLocks/>
              </p:cNvSpPr>
              <p:nvPr/>
            </p:nvSpPr>
            <p:spPr bwMode="auto">
              <a:xfrm>
                <a:off x="4362" y="2436"/>
                <a:ext cx="384" cy="648"/>
              </a:xfrm>
              <a:custGeom>
                <a:avLst/>
                <a:gdLst>
                  <a:gd name="T0" fmla="*/ 0 w 384"/>
                  <a:gd name="T1" fmla="*/ 648 h 648"/>
                  <a:gd name="T2" fmla="*/ 0 w 384"/>
                  <a:gd name="T3" fmla="*/ 0 h 648"/>
                  <a:gd name="T4" fmla="*/ 384 w 384"/>
                  <a:gd name="T5" fmla="*/ 0 h 6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84" h="648">
                    <a:moveTo>
                      <a:pt x="0" y="648"/>
                    </a:moveTo>
                    <a:lnTo>
                      <a:pt x="0" y="0"/>
                    </a:lnTo>
                    <a:lnTo>
                      <a:pt x="384" y="0"/>
                    </a:lnTo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chemeClr val="bg2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it-IT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7350" name="Group 6"/>
            <p:cNvGrpSpPr>
              <a:grpSpLocks/>
            </p:cNvGrpSpPr>
            <p:nvPr/>
          </p:nvGrpSpPr>
          <p:grpSpPr bwMode="auto">
            <a:xfrm>
              <a:off x="4182" y="2430"/>
              <a:ext cx="732" cy="876"/>
              <a:chOff x="4182" y="2430"/>
              <a:chExt cx="732" cy="876"/>
            </a:xfrm>
          </p:grpSpPr>
          <p:sp>
            <p:nvSpPr>
              <p:cNvPr id="57351" name="Line 7"/>
              <p:cNvSpPr>
                <a:spLocks noChangeShapeType="1"/>
              </p:cNvSpPr>
              <p:nvPr/>
            </p:nvSpPr>
            <p:spPr bwMode="auto">
              <a:xfrm>
                <a:off x="4740" y="2430"/>
                <a:ext cx="0" cy="648"/>
              </a:xfrm>
              <a:prstGeom prst="line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22225">
                    <a:solidFill>
                      <a:schemeClr val="bg2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it-IT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57352" name="Group 8"/>
              <p:cNvGrpSpPr>
                <a:grpSpLocks/>
              </p:cNvGrpSpPr>
              <p:nvPr/>
            </p:nvGrpSpPr>
            <p:grpSpPr bwMode="auto">
              <a:xfrm>
                <a:off x="4182" y="3087"/>
                <a:ext cx="732" cy="219"/>
                <a:chOff x="4182" y="3087"/>
                <a:chExt cx="732" cy="219"/>
              </a:xfrm>
            </p:grpSpPr>
            <p:sp>
              <p:nvSpPr>
                <p:cNvPr id="57353" name="Line 9"/>
                <p:cNvSpPr>
                  <a:spLocks noChangeShapeType="1"/>
                </p:cNvSpPr>
                <p:nvPr/>
              </p:nvSpPr>
              <p:spPr bwMode="auto">
                <a:xfrm flipV="1">
                  <a:off x="4554" y="3093"/>
                  <a:ext cx="360" cy="213"/>
                </a:xfrm>
                <a:prstGeom prst="line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22225">
                      <a:solidFill>
                        <a:schemeClr val="bg2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it-IT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57354" name="Line 10"/>
                <p:cNvSpPr>
                  <a:spLocks noChangeShapeType="1"/>
                </p:cNvSpPr>
                <p:nvPr/>
              </p:nvSpPr>
              <p:spPr bwMode="auto">
                <a:xfrm>
                  <a:off x="4182" y="3087"/>
                  <a:ext cx="372" cy="216"/>
                </a:xfrm>
                <a:prstGeom prst="line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22225">
                      <a:solidFill>
                        <a:schemeClr val="bg2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it-IT">
                    <a:solidFill>
                      <a:srgbClr val="000000"/>
                    </a:solidFill>
                  </a:endParaRPr>
                </a:p>
              </p:txBody>
            </p:sp>
          </p:grpSp>
        </p:grpSp>
      </p:grpSp>
      <p:sp>
        <p:nvSpPr>
          <p:cNvPr id="57355" name="Line 11"/>
          <p:cNvSpPr>
            <a:spLocks noChangeShapeType="1"/>
          </p:cNvSpPr>
          <p:nvPr/>
        </p:nvSpPr>
        <p:spPr bwMode="auto">
          <a:xfrm>
            <a:off x="5794375" y="5264150"/>
            <a:ext cx="290513" cy="0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7356" name="Line 12"/>
          <p:cNvSpPr>
            <a:spLocks noChangeShapeType="1"/>
          </p:cNvSpPr>
          <p:nvPr/>
        </p:nvSpPr>
        <p:spPr bwMode="auto">
          <a:xfrm>
            <a:off x="6675438" y="5264150"/>
            <a:ext cx="290512" cy="0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7357" name="Text Box 13"/>
          <p:cNvSpPr txBox="1">
            <a:spLocks noChangeArrowheads="1"/>
          </p:cNvSpPr>
          <p:nvPr/>
        </p:nvSpPr>
        <p:spPr bwMode="auto">
          <a:xfrm>
            <a:off x="468313" y="1149350"/>
            <a:ext cx="8351837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de-DE" sz="30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Effetti acuti del trattamento</a:t>
            </a:r>
          </a:p>
          <a:p>
            <a:pPr algn="ctr" eaLnBrk="0" fontAlgn="base" hangingPunct="0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de-DE" sz="30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H.E.L.P. sul fibrinogeno ed Lp(a)</a:t>
            </a:r>
          </a:p>
        </p:txBody>
      </p:sp>
      <p:sp>
        <p:nvSpPr>
          <p:cNvPr id="57358" name="Text Box 14"/>
          <p:cNvSpPr txBox="1">
            <a:spLocks noChangeArrowheads="1"/>
          </p:cNvSpPr>
          <p:nvPr/>
        </p:nvSpPr>
        <p:spPr bwMode="auto">
          <a:xfrm>
            <a:off x="1295400" y="2705100"/>
            <a:ext cx="6305550" cy="140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20955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2286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24765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667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3124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581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403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495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de-DE" sz="2400">
                <a:solidFill>
                  <a:srgbClr val="808080"/>
                </a:solidFill>
                <a:latin typeface="RotisSansSerif ExtraBold" pitchFamily="34" charset="0"/>
              </a:rPr>
              <a:t>	</a:t>
            </a:r>
            <a:r>
              <a:rPr lang="de-DE" sz="2400" b="1">
                <a:solidFill>
                  <a:srgbClr val="808080"/>
                </a:solidFill>
                <a:latin typeface="RotisSansSerif ExtraBold" pitchFamily="34" charset="0"/>
              </a:rPr>
              <a:t>          </a:t>
            </a:r>
            <a:r>
              <a:rPr lang="de-DE" sz="24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RotisSansSerif ExtraBold" pitchFamily="34" charset="0"/>
              </a:rPr>
              <a:t>Fibrinogeno      Lp(a)</a:t>
            </a:r>
          </a:p>
          <a:p>
            <a:pPr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de-DE" sz="2400">
                <a:solidFill>
                  <a:srgbClr val="808080"/>
                </a:solidFill>
                <a:latin typeface="RotisSansSerif ExtraBold" pitchFamily="34" charset="0"/>
              </a:rPr>
              <a:t>	               </a:t>
            </a:r>
            <a:r>
              <a:rPr lang="de-DE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RotisSansSerif ExtraBold" pitchFamily="34" charset="0"/>
              </a:rPr>
              <a:t>(mg/dl)                 (mg/dl)</a:t>
            </a:r>
            <a:br>
              <a:rPr lang="de-DE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RotisSansSerif ExtraBold" pitchFamily="34" charset="0"/>
              </a:rPr>
            </a:br>
            <a:endParaRPr lang="de-DE" sz="2400" b="1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RotisSansSerif ExtraBold" pitchFamily="34" charset="0"/>
            </a:endParaRPr>
          </a:p>
          <a:p>
            <a:pPr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de-DE" sz="24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RotisSansSerif ExtraBold" pitchFamily="34" charset="0"/>
              </a:rPr>
              <a:t>	prima		308		59</a:t>
            </a:r>
            <a:r>
              <a:rPr lang="de-DE" sz="2400">
                <a:solidFill>
                  <a:srgbClr val="808080"/>
                </a:solidFill>
                <a:latin typeface="RotisSansSerif ExtraBold" pitchFamily="34" charset="0"/>
              </a:rPr>
              <a:t>	</a:t>
            </a:r>
          </a:p>
        </p:txBody>
      </p:sp>
      <p:sp>
        <p:nvSpPr>
          <p:cNvPr id="57359" name="Line 15"/>
          <p:cNvSpPr>
            <a:spLocks noChangeShapeType="1"/>
          </p:cNvSpPr>
          <p:nvPr/>
        </p:nvSpPr>
        <p:spPr bwMode="auto">
          <a:xfrm>
            <a:off x="2341563" y="3549650"/>
            <a:ext cx="4857750" cy="0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</a:endParaRPr>
          </a:p>
        </p:txBody>
      </p:sp>
      <p:grpSp>
        <p:nvGrpSpPr>
          <p:cNvPr id="57360" name="Group 16"/>
          <p:cNvGrpSpPr>
            <a:grpSpLocks/>
          </p:cNvGrpSpPr>
          <p:nvPr/>
        </p:nvGrpSpPr>
        <p:grpSpPr bwMode="auto">
          <a:xfrm>
            <a:off x="4038600" y="4197350"/>
            <a:ext cx="1200150" cy="1409700"/>
            <a:chOff x="4176" y="2424"/>
            <a:chExt cx="756" cy="888"/>
          </a:xfrm>
        </p:grpSpPr>
        <p:grpSp>
          <p:nvGrpSpPr>
            <p:cNvPr id="57361" name="Group 17"/>
            <p:cNvGrpSpPr>
              <a:grpSpLocks/>
            </p:cNvGrpSpPr>
            <p:nvPr/>
          </p:nvGrpSpPr>
          <p:grpSpPr bwMode="auto">
            <a:xfrm>
              <a:off x="4176" y="2424"/>
              <a:ext cx="756" cy="888"/>
              <a:chOff x="4176" y="2424"/>
              <a:chExt cx="756" cy="888"/>
            </a:xfrm>
          </p:grpSpPr>
          <p:sp>
            <p:nvSpPr>
              <p:cNvPr id="57362" name="AutoShape 18"/>
              <p:cNvSpPr>
                <a:spLocks noChangeArrowheads="1"/>
              </p:cNvSpPr>
              <p:nvPr/>
            </p:nvSpPr>
            <p:spPr bwMode="auto">
              <a:xfrm>
                <a:off x="4176" y="2424"/>
                <a:ext cx="756" cy="888"/>
              </a:xfrm>
              <a:prstGeom prst="downArrow">
                <a:avLst>
                  <a:gd name="adj1" fmla="val 50000"/>
                  <a:gd name="adj2" fmla="val 29365"/>
                </a:avLst>
              </a:prstGeom>
              <a:gradFill rotWithShape="0">
                <a:gsLst>
                  <a:gs pos="0">
                    <a:srgbClr val="0066FF"/>
                  </a:gs>
                  <a:gs pos="100000">
                    <a:srgbClr val="FF9933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2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it-IT">
                  <a:solidFill>
                    <a:srgbClr val="000000"/>
                  </a:solidFill>
                </a:endParaRPr>
              </a:p>
            </p:txBody>
          </p:sp>
          <p:sp>
            <p:nvSpPr>
              <p:cNvPr id="57363" name="Freeform 19"/>
              <p:cNvSpPr>
                <a:spLocks/>
              </p:cNvSpPr>
              <p:nvPr/>
            </p:nvSpPr>
            <p:spPr bwMode="auto">
              <a:xfrm>
                <a:off x="4362" y="2436"/>
                <a:ext cx="384" cy="648"/>
              </a:xfrm>
              <a:custGeom>
                <a:avLst/>
                <a:gdLst>
                  <a:gd name="T0" fmla="*/ 0 w 384"/>
                  <a:gd name="T1" fmla="*/ 648 h 648"/>
                  <a:gd name="T2" fmla="*/ 0 w 384"/>
                  <a:gd name="T3" fmla="*/ 0 h 648"/>
                  <a:gd name="T4" fmla="*/ 384 w 384"/>
                  <a:gd name="T5" fmla="*/ 0 h 6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84" h="648">
                    <a:moveTo>
                      <a:pt x="0" y="648"/>
                    </a:moveTo>
                    <a:lnTo>
                      <a:pt x="0" y="0"/>
                    </a:lnTo>
                    <a:lnTo>
                      <a:pt x="384" y="0"/>
                    </a:lnTo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chemeClr val="bg2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it-IT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7364" name="Group 20"/>
            <p:cNvGrpSpPr>
              <a:grpSpLocks/>
            </p:cNvGrpSpPr>
            <p:nvPr/>
          </p:nvGrpSpPr>
          <p:grpSpPr bwMode="auto">
            <a:xfrm>
              <a:off x="4182" y="2430"/>
              <a:ext cx="732" cy="876"/>
              <a:chOff x="4182" y="2430"/>
              <a:chExt cx="732" cy="876"/>
            </a:xfrm>
          </p:grpSpPr>
          <p:sp>
            <p:nvSpPr>
              <p:cNvPr id="57365" name="Line 21"/>
              <p:cNvSpPr>
                <a:spLocks noChangeShapeType="1"/>
              </p:cNvSpPr>
              <p:nvPr/>
            </p:nvSpPr>
            <p:spPr bwMode="auto">
              <a:xfrm>
                <a:off x="4740" y="2430"/>
                <a:ext cx="0" cy="648"/>
              </a:xfrm>
              <a:prstGeom prst="line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22225">
                    <a:solidFill>
                      <a:schemeClr val="bg2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it-IT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57366" name="Group 22"/>
              <p:cNvGrpSpPr>
                <a:grpSpLocks/>
              </p:cNvGrpSpPr>
              <p:nvPr/>
            </p:nvGrpSpPr>
            <p:grpSpPr bwMode="auto">
              <a:xfrm>
                <a:off x="4182" y="3087"/>
                <a:ext cx="732" cy="219"/>
                <a:chOff x="4182" y="3087"/>
                <a:chExt cx="732" cy="219"/>
              </a:xfrm>
            </p:grpSpPr>
            <p:sp>
              <p:nvSpPr>
                <p:cNvPr id="57367" name="Line 23"/>
                <p:cNvSpPr>
                  <a:spLocks noChangeShapeType="1"/>
                </p:cNvSpPr>
                <p:nvPr/>
              </p:nvSpPr>
              <p:spPr bwMode="auto">
                <a:xfrm flipV="1">
                  <a:off x="4554" y="3093"/>
                  <a:ext cx="360" cy="213"/>
                </a:xfrm>
                <a:prstGeom prst="line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22225">
                      <a:solidFill>
                        <a:schemeClr val="bg2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it-IT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57368" name="Line 24"/>
                <p:cNvSpPr>
                  <a:spLocks noChangeShapeType="1"/>
                </p:cNvSpPr>
                <p:nvPr/>
              </p:nvSpPr>
              <p:spPr bwMode="auto">
                <a:xfrm>
                  <a:off x="4182" y="3087"/>
                  <a:ext cx="372" cy="216"/>
                </a:xfrm>
                <a:prstGeom prst="line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22225">
                      <a:solidFill>
                        <a:schemeClr val="bg2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it-IT">
                    <a:solidFill>
                      <a:srgbClr val="000000"/>
                    </a:solidFill>
                  </a:endParaRPr>
                </a:p>
              </p:txBody>
            </p:sp>
          </p:grpSp>
        </p:grpSp>
      </p:grpSp>
      <p:sp>
        <p:nvSpPr>
          <p:cNvPr id="57369" name="Text Box 25"/>
          <p:cNvSpPr txBox="1">
            <a:spLocks noChangeArrowheads="1"/>
          </p:cNvSpPr>
          <p:nvPr/>
        </p:nvSpPr>
        <p:spPr bwMode="auto">
          <a:xfrm>
            <a:off x="1676400" y="5638800"/>
            <a:ext cx="6305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20955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2286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24765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667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3124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581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403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495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sz="2400" b="1">
                <a:solidFill>
                  <a:srgbClr val="808080"/>
                </a:solidFill>
                <a:latin typeface="RotisSansSerif ExtraBold" pitchFamily="34" charset="0"/>
              </a:rPr>
              <a:t>  </a:t>
            </a:r>
            <a:r>
              <a:rPr lang="de-DE" sz="2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RotisSansSerif ExtraBold" pitchFamily="34" charset="0"/>
              </a:rPr>
              <a:t>dopo		142		32	</a:t>
            </a:r>
          </a:p>
        </p:txBody>
      </p:sp>
      <p:sp>
        <p:nvSpPr>
          <p:cNvPr id="57370" name="Line 26"/>
          <p:cNvSpPr>
            <a:spLocks noChangeShapeType="1"/>
          </p:cNvSpPr>
          <p:nvPr/>
        </p:nvSpPr>
        <p:spPr bwMode="auto">
          <a:xfrm>
            <a:off x="4922838" y="5245100"/>
            <a:ext cx="290512" cy="0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7371" name="Line 27"/>
          <p:cNvSpPr>
            <a:spLocks noChangeShapeType="1"/>
          </p:cNvSpPr>
          <p:nvPr/>
        </p:nvSpPr>
        <p:spPr bwMode="auto">
          <a:xfrm>
            <a:off x="4079875" y="5264150"/>
            <a:ext cx="290513" cy="0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7372" name="Rectangle 28"/>
          <p:cNvSpPr>
            <a:spLocks noChangeArrowheads="1"/>
          </p:cNvSpPr>
          <p:nvPr/>
        </p:nvSpPr>
        <p:spPr bwMode="auto">
          <a:xfrm>
            <a:off x="4929188" y="4578350"/>
            <a:ext cx="7953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RotisSansSerif ExtraBold" pitchFamily="34" charset="0"/>
              </a:rPr>
              <a:t>54%</a:t>
            </a:r>
            <a:endParaRPr lang="en-US" sz="24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RotisSansSerif ExtraBold" pitchFamily="34" charset="0"/>
            </a:endParaRPr>
          </a:p>
        </p:txBody>
      </p:sp>
      <p:sp>
        <p:nvSpPr>
          <p:cNvPr id="57373" name="Rectangle 29"/>
          <p:cNvSpPr>
            <a:spLocks noChangeArrowheads="1"/>
          </p:cNvSpPr>
          <p:nvPr/>
        </p:nvSpPr>
        <p:spPr bwMode="auto">
          <a:xfrm>
            <a:off x="6659563" y="4578350"/>
            <a:ext cx="7953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RotisSansSerif ExtraBold" pitchFamily="34" charset="0"/>
              </a:rPr>
              <a:t>46%</a:t>
            </a:r>
          </a:p>
        </p:txBody>
      </p:sp>
      <p:sp>
        <p:nvSpPr>
          <p:cNvPr id="57374" name="Oval 30"/>
          <p:cNvSpPr>
            <a:spLocks noChangeArrowheads="1"/>
          </p:cNvSpPr>
          <p:nvPr/>
        </p:nvSpPr>
        <p:spPr bwMode="auto">
          <a:xfrm>
            <a:off x="5651500" y="2420938"/>
            <a:ext cx="1800225" cy="3887787"/>
          </a:xfrm>
          <a:prstGeom prst="ellipse">
            <a:avLst/>
          </a:prstGeom>
          <a:noFill/>
          <a:ln w="31750">
            <a:solidFill>
              <a:srgbClr val="00CC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8697" y="1988840"/>
            <a:ext cx="2633663" cy="1840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4717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7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7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0066"/>
            </a:gs>
            <a:gs pos="100000">
              <a:srgbClr val="000066">
                <a:gamma/>
                <a:shade val="46275"/>
                <a:invGamma/>
              </a:srgb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2274" name="Group 2"/>
          <p:cNvGraphicFramePr>
            <a:graphicFrameLocks noGrp="1"/>
          </p:cNvGraphicFramePr>
          <p:nvPr>
            <p:ph type="tbl" idx="1"/>
          </p:nvPr>
        </p:nvGraphicFramePr>
        <p:xfrm>
          <a:off x="806450" y="141288"/>
          <a:ext cx="8229600" cy="6528689"/>
        </p:xfrm>
        <a:graphic>
          <a:graphicData uri="http://schemas.openxmlformats.org/drawingml/2006/table">
            <a:tbl>
              <a:tblPr/>
              <a:tblGrid>
                <a:gridCol w="15224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39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55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5274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79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Rubba     	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8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1990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8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Circulation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8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Modificazioni emodinamiche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in PVD dopo ripetute LDLa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Rubba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1993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Stroke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Modificazioni del flusso in CVD e cute dopo ripetute LDLa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44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  Tamai		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8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1997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8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Circulation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8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Vasodilatazione coronarica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con acetilcolina  dopo singola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LDLa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44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Mellwig	</a:t>
                      </a:r>
                      <a:r>
                        <a:rPr kumimoji="0" lang="it-IT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	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1998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Atherosclerosis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8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Aumento del 30% della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vasodilatazione coronarica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dimostrata con PET 24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dopo singola LDLa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01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Kizaki		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8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1999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Blood Coagul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Fibrinolysis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Aumento del nitrossido in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PVD dopo singola LDLa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82316" name="Rectangle 44"/>
          <p:cNvSpPr>
            <a:spLocks noChangeArrowheads="1"/>
          </p:cNvSpPr>
          <p:nvPr/>
        </p:nvSpPr>
        <p:spPr bwMode="auto">
          <a:xfrm rot="10800000">
            <a:off x="0" y="0"/>
            <a:ext cx="755650" cy="685800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BACKGROUND</a:t>
            </a:r>
          </a:p>
        </p:txBody>
      </p:sp>
    </p:spTree>
    <p:extLst>
      <p:ext uri="{BB962C8B-B14F-4D97-AF65-F5344CB8AC3E}">
        <p14:creationId xmlns:p14="http://schemas.microsoft.com/office/powerpoint/2010/main" val="28684393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188913"/>
            <a:ext cx="7793038" cy="504825"/>
          </a:xfrm>
        </p:spPr>
        <p:txBody>
          <a:bodyPr/>
          <a:lstStyle/>
          <a:p>
            <a:r>
              <a:rPr lang="it-IT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LDL- Aferesi</a:t>
            </a:r>
          </a:p>
        </p:txBody>
      </p:sp>
      <p:graphicFrame>
        <p:nvGraphicFramePr>
          <p:cNvPr id="5123" name="Group 3"/>
          <p:cNvGraphicFramePr>
            <a:graphicFrameLocks noGrp="1"/>
          </p:cNvGraphicFramePr>
          <p:nvPr>
            <p:ph type="tbl" idx="1"/>
          </p:nvPr>
        </p:nvGraphicFramePr>
        <p:xfrm>
          <a:off x="323850" y="765175"/>
          <a:ext cx="8569325" cy="5903916"/>
        </p:xfrm>
        <a:graphic>
          <a:graphicData uri="http://schemas.openxmlformats.org/drawingml/2006/table">
            <a:tbl>
              <a:tblPr/>
              <a:tblGrid>
                <a:gridCol w="18303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9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763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55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986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589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98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Fibrinogeno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 ICAM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MCP-1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IA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4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VCAM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 ELAM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Selectine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ELAM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 MCP-1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   </a:t>
                      </a:r>
                      <a:r>
                        <a:rPr kumimoji="0" lang="it-IT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DX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8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MCP -1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 PCR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PCR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Poliacrilato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5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MCP -1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 </a:t>
                      </a: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HELP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 Selectine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Fibrinogeno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4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PCR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4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Tissue factor</a:t>
                      </a: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6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Endotelina-1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34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Selectine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34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itchFamily="34" charset="0"/>
                        </a:rPr>
                        <a:t>Omocisteina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188" name="AutoShape 68"/>
          <p:cNvSpPr>
            <a:spLocks/>
          </p:cNvSpPr>
          <p:nvPr/>
        </p:nvSpPr>
        <p:spPr bwMode="auto">
          <a:xfrm>
            <a:off x="1763713" y="981075"/>
            <a:ext cx="503237" cy="5472113"/>
          </a:xfrm>
          <a:prstGeom prst="rightBrace">
            <a:avLst>
              <a:gd name="adj1" fmla="val 47925"/>
              <a:gd name="adj2" fmla="val 47866"/>
            </a:avLst>
          </a:prstGeom>
          <a:noFill/>
          <a:ln w="2540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5189" name="AutoShape 69"/>
          <p:cNvSpPr>
            <a:spLocks/>
          </p:cNvSpPr>
          <p:nvPr/>
        </p:nvSpPr>
        <p:spPr bwMode="auto">
          <a:xfrm>
            <a:off x="3852863" y="908050"/>
            <a:ext cx="1079500" cy="3025775"/>
          </a:xfrm>
          <a:prstGeom prst="rightBrace">
            <a:avLst>
              <a:gd name="adj1" fmla="val 23358"/>
              <a:gd name="adj2" fmla="val 49370"/>
            </a:avLst>
          </a:prstGeom>
          <a:noFill/>
          <a:ln w="2540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sz="1400" b="1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90" name="AutoShape 70"/>
          <p:cNvSpPr>
            <a:spLocks/>
          </p:cNvSpPr>
          <p:nvPr/>
        </p:nvSpPr>
        <p:spPr bwMode="auto">
          <a:xfrm>
            <a:off x="6372225" y="981075"/>
            <a:ext cx="720725" cy="1150938"/>
          </a:xfrm>
          <a:prstGeom prst="rightBrace">
            <a:avLst>
              <a:gd name="adj1" fmla="val 13308"/>
              <a:gd name="adj2" fmla="val 39264"/>
            </a:avLst>
          </a:prstGeom>
          <a:noFill/>
          <a:ln w="2540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sz="1400" b="1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91" name="AutoShape 71"/>
          <p:cNvSpPr>
            <a:spLocks/>
          </p:cNvSpPr>
          <p:nvPr/>
        </p:nvSpPr>
        <p:spPr bwMode="auto">
          <a:xfrm>
            <a:off x="6588125" y="2636838"/>
            <a:ext cx="576263" cy="1223962"/>
          </a:xfrm>
          <a:prstGeom prst="rightBrace">
            <a:avLst>
              <a:gd name="adj1" fmla="val 17700"/>
              <a:gd name="adj2" fmla="val 48380"/>
            </a:avLst>
          </a:prstGeom>
          <a:noFill/>
          <a:ln w="2540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sz="1400" b="1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92" name="Rectangle 72"/>
          <p:cNvSpPr>
            <a:spLocks noChangeArrowheads="1"/>
          </p:cNvSpPr>
          <p:nvPr/>
        </p:nvSpPr>
        <p:spPr bwMode="auto">
          <a:xfrm>
            <a:off x="5003800" y="6116638"/>
            <a:ext cx="37798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r>
              <a:rPr lang="it-IT" sz="1600" b="1" i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Courtesy: Giustina De Silvestro, M.D.</a:t>
            </a:r>
          </a:p>
        </p:txBody>
      </p:sp>
    </p:spTree>
    <p:extLst>
      <p:ext uri="{BB962C8B-B14F-4D97-AF65-F5344CB8AC3E}">
        <p14:creationId xmlns:p14="http://schemas.microsoft.com/office/powerpoint/2010/main" val="3094954087"/>
      </p:ext>
    </p:extLst>
  </p:cSld>
  <p:clrMapOvr>
    <a:masterClrMapping/>
  </p:clrMapOvr>
  <p:transition spd="med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1645" y="2060846"/>
            <a:ext cx="3554730" cy="2137410"/>
          </a:xfrm>
          <a:prstGeom prst="rect">
            <a:avLst/>
          </a:prstGeom>
          <a:noFill/>
          <a:ln w="63500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tangolo 1"/>
          <p:cNvSpPr/>
          <p:nvPr/>
        </p:nvSpPr>
        <p:spPr>
          <a:xfrm>
            <a:off x="0" y="4941168"/>
            <a:ext cx="91257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/>
              <a:t>Clinical applications of long-term LDL-apheresis on and beyond refractory hypercholesterolemia </a:t>
            </a:r>
          </a:p>
          <a:p>
            <a:r>
              <a:rPr lang="it-IT" sz="1600" dirty="0">
                <a:hlinkClick r:id="rId3"/>
              </a:rPr>
              <a:t>Hiroshi </a:t>
            </a:r>
            <a:r>
              <a:rPr lang="it-IT" sz="1600" dirty="0" err="1">
                <a:hlinkClick r:id="rId3"/>
              </a:rPr>
              <a:t>Mabuchi</a:t>
            </a:r>
            <a:r>
              <a:rPr lang="it-IT" sz="1600" dirty="0"/>
              <a:t> et al </a:t>
            </a:r>
            <a:r>
              <a:rPr lang="it-IT" sz="1600" dirty="0" err="1">
                <a:hlinkClick r:id="rId4" tooltip="Go to Transfusion and Apheresis Science on SciVerse ScienceDirect"/>
              </a:rPr>
              <a:t>Transfusion</a:t>
            </a:r>
            <a:r>
              <a:rPr lang="it-IT" sz="1600" dirty="0">
                <a:hlinkClick r:id="rId4" tooltip="Go to Transfusion and Apheresis Science on SciVerse ScienceDirect"/>
              </a:rPr>
              <a:t> and </a:t>
            </a:r>
            <a:r>
              <a:rPr lang="it-IT" sz="1600" dirty="0" err="1">
                <a:hlinkClick r:id="rId4" tooltip="Go to Transfusion and Apheresis Science on SciVerse ScienceDirect"/>
              </a:rPr>
              <a:t>Apheresis</a:t>
            </a:r>
            <a:r>
              <a:rPr lang="it-IT" sz="1600" dirty="0">
                <a:hlinkClick r:id="rId4" tooltip="Go to Transfusion and Apheresis Science on SciVerse ScienceDirect"/>
              </a:rPr>
              <a:t> Science</a:t>
            </a:r>
            <a:r>
              <a:rPr lang="it-IT" sz="1600" dirty="0"/>
              <a:t> </a:t>
            </a:r>
            <a:r>
              <a:rPr lang="it-IT" sz="1600" dirty="0">
                <a:hlinkClick r:id="rId5" tooltip="Go to table of contents for this volume/issue"/>
              </a:rPr>
              <a:t>Volume 30, </a:t>
            </a:r>
            <a:r>
              <a:rPr lang="it-IT" sz="1600" dirty="0" err="1">
                <a:hlinkClick r:id="rId5" tooltip="Go to table of contents for this volume/issue"/>
              </a:rPr>
              <a:t>Issue</a:t>
            </a:r>
            <a:r>
              <a:rPr lang="it-IT" sz="1600" dirty="0">
                <a:hlinkClick r:id="rId5" tooltip="Go to table of contents for this volume/issue"/>
              </a:rPr>
              <a:t> 3</a:t>
            </a:r>
            <a:r>
              <a:rPr lang="it-IT" sz="1600" dirty="0"/>
              <a:t>, </a:t>
            </a:r>
            <a:r>
              <a:rPr lang="it-IT" sz="1600" dirty="0" err="1"/>
              <a:t>June</a:t>
            </a:r>
            <a:r>
              <a:rPr lang="it-IT" sz="1600" dirty="0"/>
              <a:t> 2004, </a:t>
            </a:r>
            <a:r>
              <a:rPr lang="it-IT" sz="1600" dirty="0" err="1"/>
              <a:t>Pages</a:t>
            </a:r>
            <a:r>
              <a:rPr lang="it-IT" sz="1600" dirty="0"/>
              <a:t> 233–243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469666349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7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16013" y="1515021"/>
            <a:ext cx="6696075" cy="3786187"/>
          </a:xfrm>
          <a:noFill/>
          <a:ln/>
        </p:spPr>
        <p:txBody>
          <a:bodyPr/>
          <a:lstStyle/>
          <a:p>
            <a:pPr marL="266700" indent="-266700"/>
            <a:r>
              <a:rPr lang="it-IT" dirty="0"/>
              <a:t>Effetti dimostrati:</a:t>
            </a:r>
          </a:p>
          <a:p>
            <a:pPr marL="266700" indent="-266700">
              <a:lnSpc>
                <a:spcPct val="120000"/>
              </a:lnSpc>
              <a:buFontTx/>
              <a:buChar char="•"/>
            </a:pPr>
            <a:r>
              <a:rPr lang="it-IT" dirty="0"/>
              <a:t>riduzione C-LDL (62%), </a:t>
            </a:r>
            <a:r>
              <a:rPr lang="it-IT" dirty="0" err="1"/>
              <a:t>oxLDL</a:t>
            </a:r>
            <a:r>
              <a:rPr lang="it-IT" dirty="0"/>
              <a:t> (47%), </a:t>
            </a:r>
            <a:r>
              <a:rPr lang="it-IT" dirty="0" err="1"/>
              <a:t>Lp</a:t>
            </a:r>
            <a:r>
              <a:rPr lang="it-IT" dirty="0"/>
              <a:t>(a) (56%), fattore </a:t>
            </a:r>
            <a:r>
              <a:rPr lang="it-IT" dirty="0" err="1"/>
              <a:t>Willebrand</a:t>
            </a:r>
            <a:r>
              <a:rPr lang="it-IT" dirty="0"/>
              <a:t> (57%), fibrinogeno (58%), e PCR (65%)</a:t>
            </a:r>
          </a:p>
          <a:p>
            <a:pPr marL="266700" indent="-266700">
              <a:lnSpc>
                <a:spcPct val="115000"/>
              </a:lnSpc>
              <a:spcBef>
                <a:spcPct val="0"/>
              </a:spcBef>
              <a:buFontTx/>
              <a:buChar char="•"/>
            </a:pPr>
            <a:r>
              <a:rPr lang="it-IT" dirty="0"/>
              <a:t>rimozione molecole di adesione ICAM (15.5%), VCAM (29.1%), P-</a:t>
            </a:r>
            <a:r>
              <a:rPr lang="it-IT" dirty="0" err="1"/>
              <a:t>selectin</a:t>
            </a:r>
            <a:r>
              <a:rPr lang="it-IT" dirty="0"/>
              <a:t> (26.0%), E-</a:t>
            </a:r>
            <a:r>
              <a:rPr lang="it-IT" dirty="0" err="1"/>
              <a:t>selectin</a:t>
            </a:r>
            <a:r>
              <a:rPr lang="it-IT" dirty="0"/>
              <a:t> (24.0%)</a:t>
            </a:r>
          </a:p>
          <a:p>
            <a:pPr marL="266700" indent="-266700">
              <a:buFontTx/>
              <a:buChar char="•"/>
            </a:pPr>
            <a:r>
              <a:rPr lang="it-IT" dirty="0"/>
              <a:t>riduzione della viscosità plasmatica: 19%</a:t>
            </a:r>
          </a:p>
          <a:p>
            <a:pPr marL="266700" indent="-266700">
              <a:buFontTx/>
              <a:buChar char="•"/>
            </a:pPr>
            <a:r>
              <a:rPr lang="it-IT" dirty="0"/>
              <a:t>riduzione dell’aggregazione eritrocitaria: 60%</a:t>
            </a:r>
          </a:p>
        </p:txBody>
      </p:sp>
      <p:sp>
        <p:nvSpPr>
          <p:cNvPr id="244739" name="Rectangle 3"/>
          <p:cNvSpPr>
            <a:spLocks noChangeArrowheads="1"/>
          </p:cNvSpPr>
          <p:nvPr/>
        </p:nvSpPr>
        <p:spPr bwMode="auto">
          <a:xfrm>
            <a:off x="1116012" y="794792"/>
            <a:ext cx="6984379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it-IT" sz="2400" b="1" dirty="0">
                <a:solidFill>
                  <a:srgbClr val="000000"/>
                </a:solidFill>
              </a:rPr>
              <a:t>LDL-aferesi con sistema H.E.L.P.</a:t>
            </a:r>
          </a:p>
        </p:txBody>
      </p:sp>
      <p:sp>
        <p:nvSpPr>
          <p:cNvPr id="244740" name="AutoShape 4"/>
          <p:cNvSpPr>
            <a:spLocks noChangeArrowheads="1"/>
          </p:cNvSpPr>
          <p:nvPr/>
        </p:nvSpPr>
        <p:spPr bwMode="auto">
          <a:xfrm>
            <a:off x="4175126" y="4437112"/>
            <a:ext cx="304800" cy="430053"/>
          </a:xfrm>
          <a:prstGeom prst="downArrow">
            <a:avLst>
              <a:gd name="adj1" fmla="val 50000"/>
              <a:gd name="adj2" fmla="val 27643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244741" name="Text Box 5"/>
          <p:cNvSpPr txBox="1">
            <a:spLocks noChangeArrowheads="1"/>
          </p:cNvSpPr>
          <p:nvPr/>
        </p:nvSpPr>
        <p:spPr bwMode="auto">
          <a:xfrm>
            <a:off x="1042988" y="5229225"/>
            <a:ext cx="6264275" cy="3937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244742" name="Text Box 6"/>
          <p:cNvSpPr txBox="1">
            <a:spLocks noChangeArrowheads="1"/>
          </p:cNvSpPr>
          <p:nvPr/>
        </p:nvSpPr>
        <p:spPr bwMode="auto">
          <a:xfrm>
            <a:off x="1131888" y="4837906"/>
            <a:ext cx="6408737" cy="89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</a:pPr>
            <a:r>
              <a:rPr lang="it-IT" sz="2400" dirty="0">
                <a:solidFill>
                  <a:srgbClr val="FF0000"/>
                </a:solidFill>
              </a:rPr>
              <a:t>Impatto sulla funzione endoteliale e sulla microcircolazione</a:t>
            </a:r>
          </a:p>
        </p:txBody>
      </p:sp>
      <p:sp>
        <p:nvSpPr>
          <p:cNvPr id="244743" name="Text Box 7"/>
          <p:cNvSpPr txBox="1">
            <a:spLocks noChangeArrowheads="1"/>
          </p:cNvSpPr>
          <p:nvPr/>
        </p:nvSpPr>
        <p:spPr bwMode="auto">
          <a:xfrm>
            <a:off x="0" y="5949280"/>
            <a:ext cx="8748464" cy="264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</a:pPr>
            <a:r>
              <a:rPr lang="it-IT" sz="1100" b="1" dirty="0">
                <a:solidFill>
                  <a:srgbClr val="000000"/>
                </a:solidFill>
              </a:rPr>
              <a:t>1. BR </a:t>
            </a:r>
            <a:r>
              <a:rPr lang="it-IT" sz="1100" b="1" dirty="0" err="1">
                <a:solidFill>
                  <a:srgbClr val="000000"/>
                </a:solidFill>
              </a:rPr>
              <a:t>Jaeger</a:t>
            </a:r>
            <a:r>
              <a:rPr lang="it-IT" sz="1100" b="1" dirty="0">
                <a:solidFill>
                  <a:srgbClr val="000000"/>
                </a:solidFill>
              </a:rPr>
              <a:t> et al</a:t>
            </a:r>
            <a:r>
              <a:rPr lang="en-US" sz="1100" b="1" dirty="0">
                <a:solidFill>
                  <a:srgbClr val="000000"/>
                </a:solidFill>
              </a:rPr>
              <a:t>. </a:t>
            </a:r>
            <a:r>
              <a:rPr lang="en-US" sz="1100" b="1" i="1" dirty="0" err="1">
                <a:solidFill>
                  <a:srgbClr val="000000"/>
                </a:solidFill>
              </a:rPr>
              <a:t>Ther</a:t>
            </a:r>
            <a:r>
              <a:rPr lang="en-US" sz="1100" b="1" i="1" dirty="0">
                <a:solidFill>
                  <a:srgbClr val="000000"/>
                </a:solidFill>
              </a:rPr>
              <a:t> </a:t>
            </a:r>
            <a:r>
              <a:rPr lang="en-US" sz="1100" b="1" i="1" dirty="0" err="1">
                <a:solidFill>
                  <a:srgbClr val="000000"/>
                </a:solidFill>
              </a:rPr>
              <a:t>Apher</a:t>
            </a:r>
            <a:r>
              <a:rPr lang="en-US" sz="1100" b="1" i="1" dirty="0">
                <a:solidFill>
                  <a:srgbClr val="000000"/>
                </a:solidFill>
              </a:rPr>
              <a:t> Dial</a:t>
            </a:r>
            <a:r>
              <a:rPr lang="en-US" sz="1100" b="1" dirty="0">
                <a:solidFill>
                  <a:srgbClr val="000000"/>
                </a:solidFill>
              </a:rPr>
              <a:t>, 2003; 7(4): 391-396; </a:t>
            </a:r>
            <a:r>
              <a:rPr lang="it-IT" sz="1100" b="1" dirty="0">
                <a:solidFill>
                  <a:srgbClr val="000000"/>
                </a:solidFill>
              </a:rPr>
              <a:t>2. KP </a:t>
            </a:r>
            <a:r>
              <a:rPr lang="it-IT" sz="1100" b="1" dirty="0" err="1">
                <a:solidFill>
                  <a:srgbClr val="000000"/>
                </a:solidFill>
              </a:rPr>
              <a:t>Mellwig</a:t>
            </a:r>
            <a:r>
              <a:rPr lang="it-IT" sz="1100" b="1" dirty="0">
                <a:solidFill>
                  <a:srgbClr val="000000"/>
                </a:solidFill>
              </a:rPr>
              <a:t> et al</a:t>
            </a:r>
            <a:r>
              <a:rPr lang="en-US" sz="1100" b="1" dirty="0">
                <a:solidFill>
                  <a:srgbClr val="000000"/>
                </a:solidFill>
              </a:rPr>
              <a:t>. </a:t>
            </a:r>
            <a:r>
              <a:rPr lang="en-US" sz="1100" b="1" i="1" dirty="0" err="1">
                <a:solidFill>
                  <a:srgbClr val="000000"/>
                </a:solidFill>
              </a:rPr>
              <a:t>Ther</a:t>
            </a:r>
            <a:r>
              <a:rPr lang="en-US" sz="1100" b="1" i="1" dirty="0">
                <a:solidFill>
                  <a:srgbClr val="000000"/>
                </a:solidFill>
              </a:rPr>
              <a:t> </a:t>
            </a:r>
            <a:r>
              <a:rPr lang="en-US" sz="1100" b="1" i="1" dirty="0" err="1">
                <a:solidFill>
                  <a:srgbClr val="000000"/>
                </a:solidFill>
              </a:rPr>
              <a:t>Apher</a:t>
            </a:r>
            <a:r>
              <a:rPr lang="en-US" sz="1100" b="1" i="1" dirty="0">
                <a:solidFill>
                  <a:srgbClr val="000000"/>
                </a:solidFill>
              </a:rPr>
              <a:t> Dial</a:t>
            </a:r>
            <a:r>
              <a:rPr lang="en-US" sz="1100" b="1" dirty="0">
                <a:solidFill>
                  <a:srgbClr val="000000"/>
                </a:solidFill>
              </a:rPr>
              <a:t>, 2003; 7(3): 365-369       </a:t>
            </a:r>
            <a:endParaRPr lang="it-IT" sz="1100" b="1" dirty="0">
              <a:solidFill>
                <a:srgbClr val="000000"/>
              </a:solidFill>
            </a:endParaRPr>
          </a:p>
        </p:txBody>
      </p:sp>
      <p:sp>
        <p:nvSpPr>
          <p:cNvPr id="2" name="Rettangolo 1"/>
          <p:cNvSpPr/>
          <p:nvPr/>
        </p:nvSpPr>
        <p:spPr bwMode="auto">
          <a:xfrm>
            <a:off x="0" y="-27384"/>
            <a:ext cx="9144000" cy="67813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indent="0" algn="l" defTabSz="914400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8897311"/>
      </p:ext>
    </p:extLst>
  </p:cSld>
  <p:clrMapOvr>
    <a:masterClrMapping/>
  </p:clrMapOvr>
  <p:transition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2457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42989" y="1124744"/>
            <a:ext cx="7010400" cy="4848457"/>
          </a:xfrm>
          <a:noFill/>
          <a:ln/>
        </p:spPr>
        <p:txBody>
          <a:bodyPr/>
          <a:lstStyle/>
          <a:p>
            <a:pPr marL="381000" indent="-381000"/>
            <a:endParaRPr lang="it-IT" dirty="0"/>
          </a:p>
          <a:p>
            <a:pPr marL="381000" indent="-381000"/>
            <a:endParaRPr lang="it-IT" dirty="0"/>
          </a:p>
          <a:p>
            <a:pPr marL="381000" indent="-381000"/>
            <a:r>
              <a:rPr lang="it-IT" dirty="0"/>
              <a:t>La contemporanea drastica rimozione ottenuta con H.E.L.P.- LDL- aferesi di LDL, </a:t>
            </a:r>
            <a:r>
              <a:rPr lang="it-IT" dirty="0" err="1"/>
              <a:t>Lp</a:t>
            </a:r>
            <a:r>
              <a:rPr lang="it-IT" dirty="0"/>
              <a:t>(a), fibrinogeno, fattore </a:t>
            </a:r>
            <a:r>
              <a:rPr lang="it-IT" dirty="0" err="1"/>
              <a:t>Willebrand</a:t>
            </a:r>
            <a:r>
              <a:rPr lang="it-IT" dirty="0"/>
              <a:t>, PCR, ICAM, VCAM, P-</a:t>
            </a:r>
            <a:r>
              <a:rPr lang="it-IT" dirty="0" err="1"/>
              <a:t>selectin</a:t>
            </a:r>
            <a:r>
              <a:rPr lang="it-IT" dirty="0"/>
              <a:t> ed E-</a:t>
            </a:r>
            <a:r>
              <a:rPr lang="it-IT" dirty="0" err="1"/>
              <a:t>selectin</a:t>
            </a:r>
            <a:r>
              <a:rPr lang="it-IT" dirty="0"/>
              <a:t>: </a:t>
            </a:r>
            <a:endParaRPr lang="it-IT" altLang="ja-JP" dirty="0">
              <a:ea typeface="MS PGothic" pitchFamily="34" charset="-128"/>
            </a:endParaRPr>
          </a:p>
          <a:p>
            <a:pPr marL="381000" indent="-381000"/>
            <a:endParaRPr lang="it-IT" altLang="ja-JP" dirty="0">
              <a:ea typeface="MS PGothic" pitchFamily="34" charset="-128"/>
            </a:endParaRPr>
          </a:p>
          <a:p>
            <a:pPr marL="381000" indent="-381000"/>
            <a:endParaRPr lang="it-IT" altLang="ja-JP" dirty="0">
              <a:ea typeface="MS PGothic" pitchFamily="34" charset="-128"/>
            </a:endParaRPr>
          </a:p>
          <a:p>
            <a:pPr marL="381000" indent="-381000">
              <a:lnSpc>
                <a:spcPct val="105000"/>
              </a:lnSpc>
              <a:spcAft>
                <a:spcPct val="50000"/>
              </a:spcAft>
              <a:buFontTx/>
              <a:buAutoNum type="arabicPeriod"/>
            </a:pPr>
            <a:r>
              <a:rPr lang="it-IT" altLang="ja-JP" dirty="0">
                <a:ea typeface="MS PGothic" pitchFamily="34" charset="-128"/>
              </a:rPr>
              <a:t>favorisce un riequilibrio della funzione endoteliale e quindi dell’omeostasi vascolare (</a:t>
            </a:r>
            <a:r>
              <a:rPr lang="it-IT" altLang="ja-JP" dirty="0">
                <a:solidFill>
                  <a:srgbClr val="FF0000"/>
                </a:solidFill>
                <a:ea typeface="MS PGothic" pitchFamily="34" charset="-128"/>
              </a:rPr>
              <a:t>vasodilatazione</a:t>
            </a:r>
            <a:r>
              <a:rPr lang="it-IT" altLang="ja-JP" dirty="0">
                <a:ea typeface="MS PGothic" pitchFamily="34" charset="-128"/>
              </a:rPr>
              <a:t> a seguito di una </a:t>
            </a:r>
            <a:r>
              <a:rPr lang="it-IT" altLang="ja-JP" dirty="0">
                <a:solidFill>
                  <a:srgbClr val="FF0000"/>
                </a:solidFill>
                <a:ea typeface="MS PGothic" pitchFamily="34" charset="-128"/>
              </a:rPr>
              <a:t>maggiore </a:t>
            </a:r>
            <a:r>
              <a:rPr lang="it-IT" altLang="ja-JP" dirty="0" err="1">
                <a:solidFill>
                  <a:srgbClr val="FF0000"/>
                </a:solidFill>
                <a:ea typeface="MS PGothic" pitchFamily="34" charset="-128"/>
              </a:rPr>
              <a:t>bio</a:t>
            </a:r>
            <a:r>
              <a:rPr lang="it-IT" altLang="ja-JP" dirty="0">
                <a:solidFill>
                  <a:srgbClr val="FF0000"/>
                </a:solidFill>
                <a:ea typeface="MS PGothic" pitchFamily="34" charset="-128"/>
              </a:rPr>
              <a:t>-disponibilità di NO</a:t>
            </a:r>
            <a:r>
              <a:rPr lang="it-IT" altLang="ja-JP" dirty="0">
                <a:ea typeface="MS PGothic" pitchFamily="34" charset="-128"/>
              </a:rPr>
              <a:t>)</a:t>
            </a:r>
          </a:p>
          <a:p>
            <a:pPr marL="381000" indent="-381000">
              <a:buFontTx/>
              <a:buAutoNum type="arabicPeriod"/>
            </a:pPr>
            <a:r>
              <a:rPr lang="it-IT" altLang="ja-JP" dirty="0">
                <a:ea typeface="MS PGothic" pitchFamily="34" charset="-128"/>
              </a:rPr>
              <a:t>contrasta l’azione degli agenti </a:t>
            </a:r>
            <a:r>
              <a:rPr lang="it-IT" altLang="ja-JP" dirty="0" err="1">
                <a:ea typeface="MS PGothic" pitchFamily="34" charset="-128"/>
              </a:rPr>
              <a:t>protrombotici</a:t>
            </a:r>
            <a:r>
              <a:rPr lang="it-IT" altLang="ja-JP" dirty="0">
                <a:ea typeface="MS PGothic" pitchFamily="34" charset="-128"/>
              </a:rPr>
              <a:t> (</a:t>
            </a:r>
            <a:r>
              <a:rPr lang="it-IT" altLang="ja-JP" dirty="0">
                <a:solidFill>
                  <a:srgbClr val="FF0000"/>
                </a:solidFill>
                <a:ea typeface="MS PGothic" pitchFamily="34" charset="-128"/>
              </a:rPr>
              <a:t>immediato miglioramento dei parametri emoreologici</a:t>
            </a:r>
            <a:r>
              <a:rPr lang="it-IT" altLang="ja-JP" dirty="0">
                <a:ea typeface="MS PGothic" pitchFamily="34" charset="-128"/>
              </a:rPr>
              <a:t>).</a:t>
            </a:r>
            <a:endParaRPr lang="it-IT" dirty="0">
              <a:ea typeface="MS PGothic" pitchFamily="34" charset="-128"/>
            </a:endParaRPr>
          </a:p>
        </p:txBody>
      </p:sp>
      <p:sp>
        <p:nvSpPr>
          <p:cNvPr id="245763" name="Rectangle 3"/>
          <p:cNvSpPr>
            <a:spLocks noChangeArrowheads="1"/>
          </p:cNvSpPr>
          <p:nvPr/>
        </p:nvSpPr>
        <p:spPr bwMode="auto">
          <a:xfrm>
            <a:off x="0" y="688975"/>
            <a:ext cx="9144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it-IT" sz="2000" b="1" dirty="0">
                <a:solidFill>
                  <a:srgbClr val="000000"/>
                </a:solidFill>
              </a:rPr>
              <a:t>Effetto pleiotropico della H.E.L.P.- LDL- aferesi sulla funzione endoteliale e sulla microcircolazione</a:t>
            </a:r>
          </a:p>
        </p:txBody>
      </p:sp>
      <p:sp>
        <p:nvSpPr>
          <p:cNvPr id="245764" name="AutoShape 4"/>
          <p:cNvSpPr>
            <a:spLocks noChangeArrowheads="1"/>
          </p:cNvSpPr>
          <p:nvPr/>
        </p:nvSpPr>
        <p:spPr bwMode="auto">
          <a:xfrm>
            <a:off x="4175125" y="2958654"/>
            <a:ext cx="396875" cy="614362"/>
          </a:xfrm>
          <a:prstGeom prst="downArrow">
            <a:avLst>
              <a:gd name="adj1" fmla="val 50000"/>
              <a:gd name="adj2" fmla="val 27643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245765" name="Text Box 5"/>
          <p:cNvSpPr txBox="1">
            <a:spLocks noChangeArrowheads="1"/>
          </p:cNvSpPr>
          <p:nvPr/>
        </p:nvSpPr>
        <p:spPr bwMode="auto">
          <a:xfrm>
            <a:off x="1042988" y="5229225"/>
            <a:ext cx="6264275" cy="3937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245766" name="Text Box 6"/>
          <p:cNvSpPr txBox="1">
            <a:spLocks noChangeArrowheads="1"/>
          </p:cNvSpPr>
          <p:nvPr/>
        </p:nvSpPr>
        <p:spPr bwMode="auto">
          <a:xfrm>
            <a:off x="0" y="5973201"/>
            <a:ext cx="8028384" cy="264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</a:pPr>
            <a:r>
              <a:rPr lang="it-IT" sz="1100" b="1" dirty="0">
                <a:solidFill>
                  <a:srgbClr val="000000"/>
                </a:solidFill>
              </a:rPr>
              <a:t>1. BR </a:t>
            </a:r>
            <a:r>
              <a:rPr lang="it-IT" sz="1100" b="1" dirty="0" err="1">
                <a:solidFill>
                  <a:srgbClr val="000000"/>
                </a:solidFill>
              </a:rPr>
              <a:t>Jaeger</a:t>
            </a:r>
            <a:r>
              <a:rPr lang="it-IT" sz="1100" b="1" dirty="0">
                <a:solidFill>
                  <a:srgbClr val="000000"/>
                </a:solidFill>
              </a:rPr>
              <a:t> et al</a:t>
            </a:r>
            <a:r>
              <a:rPr lang="en-US" sz="1100" b="1" dirty="0">
                <a:solidFill>
                  <a:srgbClr val="000000"/>
                </a:solidFill>
              </a:rPr>
              <a:t>. </a:t>
            </a:r>
            <a:r>
              <a:rPr lang="en-US" sz="1100" b="1" i="1" dirty="0" err="1">
                <a:solidFill>
                  <a:srgbClr val="000000"/>
                </a:solidFill>
              </a:rPr>
              <a:t>Ther</a:t>
            </a:r>
            <a:r>
              <a:rPr lang="en-US" sz="1100" b="1" i="1" dirty="0">
                <a:solidFill>
                  <a:srgbClr val="000000"/>
                </a:solidFill>
              </a:rPr>
              <a:t> </a:t>
            </a:r>
            <a:r>
              <a:rPr lang="en-US" sz="1100" b="1" i="1" dirty="0" err="1">
                <a:solidFill>
                  <a:srgbClr val="000000"/>
                </a:solidFill>
              </a:rPr>
              <a:t>Apher</a:t>
            </a:r>
            <a:r>
              <a:rPr lang="en-US" sz="1100" b="1" i="1" dirty="0">
                <a:solidFill>
                  <a:srgbClr val="000000"/>
                </a:solidFill>
              </a:rPr>
              <a:t> Dial</a:t>
            </a:r>
            <a:r>
              <a:rPr lang="en-US" sz="1100" b="1" dirty="0">
                <a:solidFill>
                  <a:srgbClr val="000000"/>
                </a:solidFill>
              </a:rPr>
              <a:t>, 2003; 7(4): 391-396; </a:t>
            </a:r>
            <a:r>
              <a:rPr lang="it-IT" sz="1100" b="1" dirty="0">
                <a:solidFill>
                  <a:srgbClr val="000000"/>
                </a:solidFill>
              </a:rPr>
              <a:t>2. KP </a:t>
            </a:r>
            <a:r>
              <a:rPr lang="it-IT" sz="1100" b="1" dirty="0" err="1">
                <a:solidFill>
                  <a:srgbClr val="000000"/>
                </a:solidFill>
              </a:rPr>
              <a:t>Mellwig</a:t>
            </a:r>
            <a:r>
              <a:rPr lang="it-IT" sz="1100" b="1" dirty="0">
                <a:solidFill>
                  <a:srgbClr val="000000"/>
                </a:solidFill>
              </a:rPr>
              <a:t> et al</a:t>
            </a:r>
            <a:r>
              <a:rPr lang="en-US" sz="1100" b="1" dirty="0">
                <a:solidFill>
                  <a:srgbClr val="000000"/>
                </a:solidFill>
              </a:rPr>
              <a:t>. </a:t>
            </a:r>
            <a:r>
              <a:rPr lang="en-US" sz="1100" b="1" i="1" dirty="0" err="1">
                <a:solidFill>
                  <a:srgbClr val="000000"/>
                </a:solidFill>
              </a:rPr>
              <a:t>Ther</a:t>
            </a:r>
            <a:r>
              <a:rPr lang="en-US" sz="1100" b="1" i="1" dirty="0">
                <a:solidFill>
                  <a:srgbClr val="000000"/>
                </a:solidFill>
              </a:rPr>
              <a:t> </a:t>
            </a:r>
            <a:r>
              <a:rPr lang="en-US" sz="1100" b="1" i="1" dirty="0" err="1">
                <a:solidFill>
                  <a:srgbClr val="000000"/>
                </a:solidFill>
              </a:rPr>
              <a:t>Apher</a:t>
            </a:r>
            <a:r>
              <a:rPr lang="en-US" sz="1100" b="1" i="1" dirty="0">
                <a:solidFill>
                  <a:srgbClr val="000000"/>
                </a:solidFill>
              </a:rPr>
              <a:t> Dial</a:t>
            </a:r>
            <a:r>
              <a:rPr lang="en-US" sz="1100" b="1" dirty="0">
                <a:solidFill>
                  <a:srgbClr val="000000"/>
                </a:solidFill>
              </a:rPr>
              <a:t>, 2003; 7(3): 365-369       </a:t>
            </a:r>
            <a:endParaRPr lang="it-IT" sz="1100" b="1" dirty="0">
              <a:solidFill>
                <a:srgbClr val="000000"/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-27384"/>
            <a:ext cx="9175750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8126930"/>
      </p:ext>
    </p:extLst>
  </p:cSld>
  <p:clrMapOvr>
    <a:masterClrMapping/>
  </p:clrMapOvr>
  <p:transition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96837" y="1575048"/>
            <a:ext cx="7961313" cy="466226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/>
          <a:p>
            <a:pPr marL="0" algn="just">
              <a:tabLst>
                <a:tab pos="2241550" algn="l"/>
              </a:tabLst>
            </a:pPr>
            <a:r>
              <a:rPr lang="it-IT" dirty="0" err="1">
                <a:solidFill>
                  <a:srgbClr val="FF0000"/>
                </a:solidFill>
              </a:rPr>
              <a:t>Dip</a:t>
            </a:r>
            <a:r>
              <a:rPr lang="it-IT" dirty="0">
                <a:solidFill>
                  <a:srgbClr val="FF0000"/>
                </a:solidFill>
              </a:rPr>
              <a:t> di Cardiologia dell’Università di Bochum: </a:t>
            </a:r>
            <a:r>
              <a:rPr lang="it-IT" dirty="0"/>
              <a:t>H.E.L.P.-aferesi in # 35 </a:t>
            </a:r>
            <a:r>
              <a:rPr lang="it-IT" dirty="0" err="1"/>
              <a:t>Hyperch</a:t>
            </a:r>
            <a:r>
              <a:rPr lang="it-IT" dirty="0"/>
              <a:t>. + CHD. Mediante </a:t>
            </a:r>
            <a:r>
              <a:rPr lang="it-IT" dirty="0">
                <a:solidFill>
                  <a:srgbClr val="FF0000"/>
                </a:solidFill>
              </a:rPr>
              <a:t>PET dinamica quantitativa</a:t>
            </a:r>
            <a:r>
              <a:rPr lang="it-IT" dirty="0"/>
              <a:t> effettuata prima dell’H.E.L.P.- LDL- aferesi e dopo 18-20 ore, sia a riposo che con vasodilatazione indotta da </a:t>
            </a:r>
            <a:r>
              <a:rPr lang="it-IT" dirty="0" err="1"/>
              <a:t>dipiridamolo</a:t>
            </a:r>
            <a:r>
              <a:rPr lang="it-IT" dirty="0"/>
              <a:t>:</a:t>
            </a:r>
          </a:p>
          <a:p>
            <a:pPr marL="0">
              <a:tabLst>
                <a:tab pos="2241550" algn="l"/>
              </a:tabLst>
            </a:pPr>
            <a:endParaRPr lang="it-IT" dirty="0">
              <a:solidFill>
                <a:srgbClr val="FF0000"/>
              </a:solidFill>
            </a:endParaRPr>
          </a:p>
          <a:p>
            <a:pPr marL="0">
              <a:tabLst>
                <a:tab pos="2241550" algn="l"/>
              </a:tabLst>
            </a:pPr>
            <a:endParaRPr lang="it-IT" dirty="0">
              <a:solidFill>
                <a:srgbClr val="FF0000"/>
              </a:solidFill>
            </a:endParaRPr>
          </a:p>
          <a:p>
            <a:pPr marL="0">
              <a:tabLst>
                <a:tab pos="2241550" algn="l"/>
              </a:tabLst>
            </a:pPr>
            <a:endParaRPr lang="it-IT" dirty="0">
              <a:solidFill>
                <a:srgbClr val="FF0000"/>
              </a:solidFill>
            </a:endParaRPr>
          </a:p>
          <a:p>
            <a:pPr marL="0">
              <a:tabLst>
                <a:tab pos="2241550" algn="l"/>
              </a:tabLst>
            </a:pPr>
            <a:endParaRPr lang="it-IT" dirty="0">
              <a:solidFill>
                <a:srgbClr val="FF0000"/>
              </a:solidFill>
            </a:endParaRPr>
          </a:p>
          <a:p>
            <a:pPr marL="0">
              <a:tabLst>
                <a:tab pos="2241550" algn="l"/>
              </a:tabLst>
            </a:pPr>
            <a:endParaRPr lang="it-IT" dirty="0"/>
          </a:p>
          <a:p>
            <a:pPr marL="0">
              <a:tabLst>
                <a:tab pos="2241550" algn="l"/>
              </a:tabLst>
            </a:pPr>
            <a:endParaRPr lang="it-IT" dirty="0"/>
          </a:p>
          <a:p>
            <a:pPr marL="0" algn="just">
              <a:tabLst>
                <a:tab pos="2241550" algn="l"/>
              </a:tabLst>
            </a:pPr>
            <a:r>
              <a:rPr lang="it-IT" dirty="0"/>
              <a:t>La H.E.L.P.- LDL- aferesi determina dopo 20 ore dal trattamento un</a:t>
            </a:r>
            <a:r>
              <a:rPr lang="it-IT" dirty="0">
                <a:solidFill>
                  <a:srgbClr val="FF0000"/>
                </a:solidFill>
              </a:rPr>
              <a:t> incremento delle capacità </a:t>
            </a:r>
            <a:r>
              <a:rPr lang="it-IT" dirty="0" err="1">
                <a:solidFill>
                  <a:srgbClr val="FF0000"/>
                </a:solidFill>
              </a:rPr>
              <a:t>vasodilatativa</a:t>
            </a:r>
            <a:r>
              <a:rPr lang="it-IT" dirty="0">
                <a:solidFill>
                  <a:srgbClr val="FF0000"/>
                </a:solidFill>
              </a:rPr>
              <a:t> coronarica del 20%.</a:t>
            </a:r>
            <a:endParaRPr lang="it-IT" sz="1600" dirty="0">
              <a:solidFill>
                <a:srgbClr val="FF0000"/>
              </a:solidFill>
            </a:endParaRPr>
          </a:p>
        </p:txBody>
      </p:sp>
      <p:sp>
        <p:nvSpPr>
          <p:cNvPr id="198661" name="Rectangle 5"/>
          <p:cNvSpPr>
            <a:spLocks noChangeArrowheads="1"/>
          </p:cNvSpPr>
          <p:nvPr/>
        </p:nvSpPr>
        <p:spPr bwMode="auto">
          <a:xfrm>
            <a:off x="0" y="765175"/>
            <a:ext cx="9143999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b="1" dirty="0">
                <a:solidFill>
                  <a:srgbClr val="000000"/>
                </a:solidFill>
              </a:rPr>
              <a:t>Perfusione miocardica dopo H.E.L.P. </a:t>
            </a:r>
            <a:r>
              <a:rPr lang="it-IT" sz="2000" b="1" dirty="0" err="1">
                <a:solidFill>
                  <a:srgbClr val="000000"/>
                </a:solidFill>
              </a:rPr>
              <a:t>LDLa</a:t>
            </a:r>
            <a:r>
              <a:rPr lang="it-IT" sz="2000" b="1" dirty="0">
                <a:solidFill>
                  <a:srgbClr val="000000"/>
                </a:solidFill>
              </a:rPr>
              <a:t> valutata mediante PET</a:t>
            </a:r>
          </a:p>
        </p:txBody>
      </p:sp>
      <p:graphicFrame>
        <p:nvGraphicFramePr>
          <p:cNvPr id="198727" name="Group 7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624722682"/>
              </p:ext>
            </p:extLst>
          </p:nvPr>
        </p:nvGraphicFramePr>
        <p:xfrm>
          <a:off x="794097" y="3284984"/>
          <a:ext cx="6226175" cy="1214755"/>
        </p:xfrm>
        <a:graphic>
          <a:graphicData uri="http://schemas.openxmlformats.org/drawingml/2006/table">
            <a:tbl>
              <a:tblPr/>
              <a:tblGrid>
                <a:gridCol w="34178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21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20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4175">
                <a:tc>
                  <a:txBody>
                    <a:bodyPr/>
                    <a:lstStyle/>
                    <a:p>
                      <a:pPr marL="968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RotisSansSerif" pitchFamily="34" charset="0"/>
                        </a:rPr>
                        <a:t>flusso coronarico</a:t>
                      </a:r>
                      <a:endParaRPr kumimoji="0" lang="it-IT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tisSansSerif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68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RotisSansSerif" pitchFamily="34" charset="0"/>
                        </a:rPr>
                        <a:t>177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68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RotisSansSerif" pitchFamily="34" charset="0"/>
                        </a:rPr>
                        <a:t>217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68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RotisSansSerif" pitchFamily="34" charset="0"/>
                        </a:rPr>
                        <a:t>p&lt;0.0001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275">
                <a:tc>
                  <a:txBody>
                    <a:bodyPr/>
                    <a:lstStyle/>
                    <a:p>
                      <a:pPr marL="968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RotisSansSerif" pitchFamily="34" charset="0"/>
                        </a:rPr>
                        <a:t>riserva coronarica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68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RotisSansSerif" pitchFamily="34" charset="0"/>
                        </a:rPr>
                        <a:t>2.10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68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RotisSansSerif" pitchFamily="34" charset="0"/>
                        </a:rPr>
                        <a:t>2.62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68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RotisSansSerif" pitchFamily="34" charset="0"/>
                        </a:rPr>
                        <a:t>p&lt;0.0001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marL="968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RotisSansSerif" pitchFamily="34" charset="0"/>
                        </a:rPr>
                        <a:t>resistenza coronarica minima</a:t>
                      </a:r>
                      <a:endParaRPr kumimoji="0" lang="it-IT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tisSansSerif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68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RotisSansSerif" pitchFamily="34" charset="0"/>
                        </a:rPr>
                        <a:t>0.56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68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RotisSansSerif" pitchFamily="34" charset="0"/>
                        </a:rPr>
                        <a:t>0.44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68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RotisSansSerif" pitchFamily="34" charset="0"/>
                        </a:rPr>
                        <a:t>p&lt;0.0001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98721" name="AutoShape 65"/>
          <p:cNvSpPr>
            <a:spLocks noChangeArrowheads="1"/>
          </p:cNvSpPr>
          <p:nvPr/>
        </p:nvSpPr>
        <p:spPr bwMode="auto">
          <a:xfrm flipV="1">
            <a:off x="3708599" y="3284984"/>
            <a:ext cx="215330" cy="311150"/>
          </a:xfrm>
          <a:prstGeom prst="downArrow">
            <a:avLst>
              <a:gd name="adj1" fmla="val 50000"/>
              <a:gd name="adj2" fmla="val 42226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98722" name="AutoShape 66"/>
          <p:cNvSpPr>
            <a:spLocks noChangeArrowheads="1"/>
          </p:cNvSpPr>
          <p:nvPr/>
        </p:nvSpPr>
        <p:spPr bwMode="auto">
          <a:xfrm flipV="1">
            <a:off x="3708598" y="3717032"/>
            <a:ext cx="215329" cy="311150"/>
          </a:xfrm>
          <a:prstGeom prst="downArrow">
            <a:avLst>
              <a:gd name="adj1" fmla="val 50000"/>
              <a:gd name="adj2" fmla="val 27072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98728" name="AutoShape 72"/>
          <p:cNvSpPr>
            <a:spLocks noChangeArrowheads="1"/>
          </p:cNvSpPr>
          <p:nvPr/>
        </p:nvSpPr>
        <p:spPr bwMode="auto">
          <a:xfrm rot="10800000" flipV="1">
            <a:off x="3708599" y="4293096"/>
            <a:ext cx="214634" cy="311150"/>
          </a:xfrm>
          <a:prstGeom prst="downArrow">
            <a:avLst>
              <a:gd name="adj1" fmla="val 50000"/>
              <a:gd name="adj2" fmla="val 27072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63050" cy="792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tangolo 1"/>
          <p:cNvSpPr/>
          <p:nvPr/>
        </p:nvSpPr>
        <p:spPr>
          <a:xfrm>
            <a:off x="0" y="5960313"/>
            <a:ext cx="805815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(*)  Heparin-induced Extracorporeal Low-density Lipoprotein Precipitation </a:t>
            </a:r>
            <a:r>
              <a:rPr lang="en-US" sz="1200" dirty="0" err="1"/>
              <a:t>Mellwig</a:t>
            </a:r>
            <a:r>
              <a:rPr lang="en-US" sz="1200" dirty="0"/>
              <a:t> KP. (</a:t>
            </a:r>
            <a:r>
              <a:rPr lang="en-US" sz="1200" dirty="0" err="1"/>
              <a:t>Ther</a:t>
            </a:r>
            <a:r>
              <a:rPr lang="en-US" sz="1200" dirty="0"/>
              <a:t> </a:t>
            </a:r>
            <a:r>
              <a:rPr lang="en-US" sz="1200" dirty="0" err="1"/>
              <a:t>Apher</a:t>
            </a:r>
            <a:r>
              <a:rPr lang="en-US" sz="1200" dirty="0"/>
              <a:t> and Dial 2003) </a:t>
            </a:r>
          </a:p>
        </p:txBody>
      </p:sp>
    </p:spTree>
    <p:extLst>
      <p:ext uri="{BB962C8B-B14F-4D97-AF65-F5344CB8AC3E}">
        <p14:creationId xmlns:p14="http://schemas.microsoft.com/office/powerpoint/2010/main" val="3592191685"/>
      </p:ext>
    </p:extLst>
  </p:cSld>
  <p:clrMapOvr>
    <a:masterClrMapping/>
  </p:clrMapOvr>
  <p:transition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812" name="Picture 4" descr="Increases Myocardial Perfusion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22488" y="1946275"/>
            <a:ext cx="5978525" cy="39703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47815" name="Rectangle 7"/>
          <p:cNvSpPr>
            <a:spLocks noChangeArrowheads="1"/>
          </p:cNvSpPr>
          <p:nvPr/>
        </p:nvSpPr>
        <p:spPr bwMode="auto">
          <a:xfrm>
            <a:off x="0" y="709613"/>
            <a:ext cx="915352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b="1" dirty="0">
                <a:solidFill>
                  <a:srgbClr val="000000"/>
                </a:solidFill>
              </a:rPr>
              <a:t>Flusso coronarico (CBF) dopo H.E.L.P.- LDL-aferesi. Valutazione mediante PET</a:t>
            </a:r>
          </a:p>
        </p:txBody>
      </p:sp>
      <p:sp>
        <p:nvSpPr>
          <p:cNvPr id="247816" name="Text Box 8"/>
          <p:cNvSpPr txBox="1">
            <a:spLocks noChangeArrowheads="1"/>
          </p:cNvSpPr>
          <p:nvPr/>
        </p:nvSpPr>
        <p:spPr bwMode="auto">
          <a:xfrm>
            <a:off x="611188" y="2547938"/>
            <a:ext cx="1584325" cy="1096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</a:pPr>
            <a:r>
              <a:rPr lang="it-IT" sz="2000">
                <a:solidFill>
                  <a:srgbClr val="000000"/>
                </a:solidFill>
              </a:rPr>
              <a:t>CBF prima di terapia H.E.L.P.</a:t>
            </a:r>
          </a:p>
        </p:txBody>
      </p:sp>
      <p:sp>
        <p:nvSpPr>
          <p:cNvPr id="247817" name="Text Box 9"/>
          <p:cNvSpPr txBox="1">
            <a:spLocks noChangeArrowheads="1"/>
          </p:cNvSpPr>
          <p:nvPr/>
        </p:nvSpPr>
        <p:spPr bwMode="auto">
          <a:xfrm>
            <a:off x="577850" y="4365625"/>
            <a:ext cx="1584325" cy="1096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</a:pPr>
            <a:r>
              <a:rPr lang="it-IT" sz="2000">
                <a:solidFill>
                  <a:srgbClr val="000000"/>
                </a:solidFill>
              </a:rPr>
              <a:t>CBF 20h dopo terapia H.E.L.P.</a:t>
            </a:r>
          </a:p>
        </p:txBody>
      </p:sp>
      <p:sp>
        <p:nvSpPr>
          <p:cNvPr id="247818" name="Text Box 10"/>
          <p:cNvSpPr txBox="1">
            <a:spLocks noChangeArrowheads="1"/>
          </p:cNvSpPr>
          <p:nvPr/>
        </p:nvSpPr>
        <p:spPr bwMode="auto">
          <a:xfrm>
            <a:off x="2424113" y="1552575"/>
            <a:ext cx="1584325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</a:pPr>
            <a:r>
              <a:rPr lang="it-IT" sz="2000">
                <a:solidFill>
                  <a:srgbClr val="000000"/>
                </a:solidFill>
              </a:rPr>
              <a:t>Basale</a:t>
            </a:r>
          </a:p>
        </p:txBody>
      </p:sp>
      <p:sp>
        <p:nvSpPr>
          <p:cNvPr id="247819" name="Text Box 11"/>
          <p:cNvSpPr txBox="1">
            <a:spLocks noChangeArrowheads="1"/>
          </p:cNvSpPr>
          <p:nvPr/>
        </p:nvSpPr>
        <p:spPr bwMode="auto">
          <a:xfrm>
            <a:off x="4233863" y="1544638"/>
            <a:ext cx="381635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</a:pPr>
            <a:r>
              <a:rPr lang="it-IT" sz="2000">
                <a:solidFill>
                  <a:srgbClr val="000000"/>
                </a:solidFill>
              </a:rPr>
              <a:t>Dopo 9 mesi di terapia H.E.L.P.</a:t>
            </a:r>
          </a:p>
        </p:txBody>
      </p:sp>
      <p:sp>
        <p:nvSpPr>
          <p:cNvPr id="247820" name="Rectangle 12"/>
          <p:cNvSpPr>
            <a:spLocks noChangeArrowheads="1"/>
          </p:cNvSpPr>
          <p:nvPr/>
        </p:nvSpPr>
        <p:spPr bwMode="auto">
          <a:xfrm>
            <a:off x="1043608" y="5915025"/>
            <a:ext cx="4680519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it-IT" sz="1400" dirty="0" err="1">
                <a:solidFill>
                  <a:srgbClr val="000000"/>
                </a:solidFill>
              </a:rPr>
              <a:t>Mellwig</a:t>
            </a:r>
            <a:r>
              <a:rPr lang="it-IT" sz="1400" dirty="0">
                <a:solidFill>
                  <a:srgbClr val="000000"/>
                </a:solidFill>
              </a:rPr>
              <a:t> KP et al. </a:t>
            </a:r>
            <a:r>
              <a:rPr lang="it-IT" sz="1400" b="1" i="1" dirty="0">
                <a:solidFill>
                  <a:srgbClr val="000000"/>
                </a:solidFill>
              </a:rPr>
              <a:t>Z </a:t>
            </a:r>
            <a:r>
              <a:rPr lang="it-IT" sz="1400" b="1" i="1" dirty="0" err="1">
                <a:solidFill>
                  <a:srgbClr val="000000"/>
                </a:solidFill>
              </a:rPr>
              <a:t>Kardiol</a:t>
            </a:r>
            <a:r>
              <a:rPr lang="it-IT" sz="1400" b="1" i="1" dirty="0">
                <a:solidFill>
                  <a:srgbClr val="000000"/>
                </a:solidFill>
              </a:rPr>
              <a:t>.</a:t>
            </a:r>
            <a:r>
              <a:rPr lang="it-IT" sz="1400" dirty="0">
                <a:solidFill>
                  <a:srgbClr val="000000"/>
                </a:solidFill>
              </a:rPr>
              <a:t> 2003, 92 </a:t>
            </a:r>
            <a:r>
              <a:rPr lang="it-IT" sz="1400" dirty="0" err="1">
                <a:solidFill>
                  <a:srgbClr val="000000"/>
                </a:solidFill>
              </a:rPr>
              <a:t>Suppl</a:t>
            </a:r>
            <a:r>
              <a:rPr lang="it-IT" sz="1400" dirty="0">
                <a:solidFill>
                  <a:srgbClr val="000000"/>
                </a:solidFill>
              </a:rPr>
              <a:t>. 3:III30-III37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7384"/>
            <a:ext cx="9153525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0164714"/>
      </p:ext>
    </p:extLst>
  </p:cSld>
  <p:clrMapOvr>
    <a:masterClrMapping/>
  </p:clrMapOvr>
  <p:transition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813" y="1128713"/>
            <a:ext cx="6810375" cy="460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2" name="Picture 4" descr="Corresponding author contact information">
            <a:hlinkClick r:id="rId3" tooltip="Corresponding author contact information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9238" y="-442913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3" name="Picture 5" descr="E-mail the corresponding author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9738" y="-442913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tangolo 2"/>
          <p:cNvSpPr/>
          <p:nvPr/>
        </p:nvSpPr>
        <p:spPr>
          <a:xfrm>
            <a:off x="0" y="5869141"/>
            <a:ext cx="9144000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/>
              <a:t>Changes in Myocardial </a:t>
            </a:r>
            <a:r>
              <a:rPr lang="en-US" sz="1600" b="1" dirty="0" err="1"/>
              <a:t>Vasoreactivity</a:t>
            </a:r>
            <a:r>
              <a:rPr lang="en-US" sz="1600" b="1" dirty="0"/>
              <a:t> After Drastic Reduction of Plasma Fibrinogen and Cholesterol: a Clinical Study in Long-term Heart Transplant Survivors Using Positron Emission Tomography </a:t>
            </a:r>
            <a:r>
              <a:rPr lang="it-IT" sz="1400" dirty="0">
                <a:hlinkClick r:id="rId3"/>
              </a:rPr>
              <a:t>Beate R. </a:t>
            </a:r>
            <a:r>
              <a:rPr lang="it-IT" sz="1400" dirty="0" err="1">
                <a:hlinkClick r:id="rId3"/>
              </a:rPr>
              <a:t>Jaeger</a:t>
            </a:r>
            <a:r>
              <a:rPr lang="it-IT" sz="1400" dirty="0"/>
              <a:t> et al </a:t>
            </a:r>
            <a:r>
              <a:rPr lang="en-US" sz="1400" dirty="0">
                <a:hlinkClick r:id="rId7" tooltip="Go to The Journal of Heart and Lung Transplantation on SciVerse ScienceDirect"/>
              </a:rPr>
              <a:t>The Journal of Heart and Lung Transplantation</a:t>
            </a:r>
            <a:r>
              <a:rPr lang="en-US" sz="1400" dirty="0"/>
              <a:t> </a:t>
            </a:r>
            <a:r>
              <a:rPr lang="en-US" sz="1400" dirty="0">
                <a:hlinkClick r:id="rId8" tooltip="Go to table of contents for this volume/issue"/>
              </a:rPr>
              <a:t>Volume 24, Issue 12</a:t>
            </a:r>
            <a:r>
              <a:rPr lang="en-US" sz="1400" dirty="0"/>
              <a:t>, December 2005, Pages 2022–2030</a:t>
            </a:r>
            <a:endParaRPr lang="en-US" sz="1400" b="1" dirty="0"/>
          </a:p>
        </p:txBody>
      </p:sp>
      <p:sp>
        <p:nvSpPr>
          <p:cNvPr id="2" name="Rettangolo 1"/>
          <p:cNvSpPr/>
          <p:nvPr/>
        </p:nvSpPr>
        <p:spPr>
          <a:xfrm>
            <a:off x="107504" y="260648"/>
            <a:ext cx="89289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Myocardial blood flow at rest and during adenosine-induced hyperemia was measured using (13)N-ammonia in # 10 patients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39432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813" y="2420888"/>
            <a:ext cx="6810375" cy="421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tangolo 1"/>
          <p:cNvSpPr/>
          <p:nvPr/>
        </p:nvSpPr>
        <p:spPr>
          <a:xfrm>
            <a:off x="0" y="245547"/>
            <a:ext cx="91440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/>
              <a:t>HELP-</a:t>
            </a:r>
            <a:r>
              <a:rPr lang="en-US" dirty="0" err="1"/>
              <a:t>LDLa</a:t>
            </a:r>
            <a:r>
              <a:rPr lang="en-US" dirty="0"/>
              <a:t> reduced LDL-C, </a:t>
            </a:r>
            <a:r>
              <a:rPr lang="en-US" dirty="0" err="1"/>
              <a:t>Lp</a:t>
            </a:r>
            <a:r>
              <a:rPr lang="en-US" dirty="0"/>
              <a:t>(a) and CRP by 48% (p &lt; 0.001), F by 42% (p = 0.02), plasma viscosity by 14% (p = 0.004) and erythrocyte aggregation by 28% (p &lt; 0.02). Osmolality (&lt;1%) and hematocrit (&lt;2%) remained stable. </a:t>
            </a:r>
            <a:r>
              <a:rPr lang="en-US" b="1" u="sng" dirty="0"/>
              <a:t>A single apheresis treatment </a:t>
            </a:r>
            <a:r>
              <a:rPr lang="en-US" dirty="0"/>
              <a:t>increased median corrected rest flow by 17.5% (p = 0.007) and median hyperemic flow by 27% (p = 0.02). Median coronary flow reserve increased by 8.1% (p = 0.09). Hyperemic flow after adenosine infusion increased plasma vascular endothelial growth factor levels only before HELP-apheresis (+60%), indicating better ischemic tolerance after apheresis (p = 0.01).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096840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127125" y="1651000"/>
            <a:ext cx="6834188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/>
          <a:p>
            <a:pPr marL="0">
              <a:tabLst>
                <a:tab pos="2241550" algn="l"/>
              </a:tabLst>
            </a:pPr>
            <a:r>
              <a:rPr lang="it-IT" dirty="0"/>
              <a:t>L’incremento della PCR è stato associato ad un aumento del rischio cardiovascolare. Presso il </a:t>
            </a:r>
            <a:r>
              <a:rPr lang="it-IT" dirty="0" err="1">
                <a:solidFill>
                  <a:srgbClr val="FF0000"/>
                </a:solidFill>
              </a:rPr>
              <a:t>Lipid</a:t>
            </a:r>
            <a:r>
              <a:rPr lang="it-IT" dirty="0">
                <a:solidFill>
                  <a:srgbClr val="FF0000"/>
                </a:solidFill>
              </a:rPr>
              <a:t> Center di Kansas City</a:t>
            </a:r>
            <a:r>
              <a:rPr lang="it-IT" dirty="0"/>
              <a:t> sono stati trattati con H.E.L.P.-aferesi 4 pazienti ipercolesterolemici con CHD documentata ed elevati valori di PCR (</a:t>
            </a:r>
            <a:r>
              <a:rPr lang="it-IT" dirty="0">
                <a:solidFill>
                  <a:srgbClr val="FF0000"/>
                </a:solidFill>
              </a:rPr>
              <a:t>follow-up 6 mesi</a:t>
            </a:r>
            <a:r>
              <a:rPr lang="it-IT" dirty="0"/>
              <a:t>). </a:t>
            </a:r>
          </a:p>
        </p:txBody>
      </p:sp>
      <p:sp>
        <p:nvSpPr>
          <p:cNvPr id="250883" name="Rectangle 3"/>
          <p:cNvSpPr>
            <a:spLocks noChangeArrowheads="1"/>
          </p:cNvSpPr>
          <p:nvPr/>
        </p:nvSpPr>
        <p:spPr bwMode="auto">
          <a:xfrm>
            <a:off x="0" y="722784"/>
            <a:ext cx="91503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it-IT" sz="2000" b="1" dirty="0">
              <a:solidFill>
                <a:srgbClr val="000000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b="1" dirty="0">
                <a:solidFill>
                  <a:srgbClr val="000000"/>
                </a:solidFill>
              </a:rPr>
              <a:t>Effetto della H.E.L.P.- LDL- aferesi sulla PCR a breve e lungo termine</a:t>
            </a:r>
          </a:p>
        </p:txBody>
      </p:sp>
      <p:graphicFrame>
        <p:nvGraphicFramePr>
          <p:cNvPr id="251015" name="Group 135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454943535"/>
              </p:ext>
            </p:extLst>
          </p:nvPr>
        </p:nvGraphicFramePr>
        <p:xfrm>
          <a:off x="1258888" y="3618205"/>
          <a:ext cx="6481762" cy="1610995"/>
        </p:xfrm>
        <a:graphic>
          <a:graphicData uri="http://schemas.openxmlformats.org/drawingml/2006/table">
            <a:tbl>
              <a:tblPr/>
              <a:tblGrid>
                <a:gridCol w="2089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32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10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50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732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84175">
                <a:tc>
                  <a:txBody>
                    <a:bodyPr/>
                    <a:lstStyle/>
                    <a:p>
                      <a:pPr marL="968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RotisSansSerif" pitchFamily="34" charset="0"/>
                        </a:rPr>
                        <a:t>Parametri </a:t>
                      </a:r>
                      <a:r>
                        <a:rPr kumimoji="0" lang="it-IT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RotisSansSerif" pitchFamily="34" charset="0"/>
                        </a:rPr>
                        <a:t>(mg/</a:t>
                      </a:r>
                      <a:r>
                        <a:rPr kumimoji="0" lang="it-IT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RotisSansSerif" pitchFamily="34" charset="0"/>
                        </a:rPr>
                        <a:t>dL</a:t>
                      </a:r>
                      <a:r>
                        <a:rPr kumimoji="0" lang="it-IT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RotisSansSerif" pitchFamily="34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68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RotisSansSerif" pitchFamily="34" charset="0"/>
                        </a:rPr>
                        <a:t>pre</a:t>
                      </a:r>
                      <a:endParaRPr kumimoji="0" lang="it-IT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tisSansSerif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68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RotisSansSerif" pitchFamily="34" charset="0"/>
                        </a:rPr>
                        <a:t>post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68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cs typeface="Times New Roman"/>
                        </a:rPr>
                        <a:t>Δ</a:t>
                      </a:r>
                      <a:r>
                        <a:rPr kumimoji="0" lang="it-IT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RotisSansSerif" pitchFamily="34" charset="0"/>
                        </a:rPr>
                        <a:t>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68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cs typeface="Times New Roman"/>
                        </a:rPr>
                        <a:t>Δ</a:t>
                      </a:r>
                      <a:r>
                        <a:rPr kumimoji="0" lang="it-IT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RotisSansSerif" pitchFamily="34" charset="0"/>
                        </a:rPr>
                        <a:t>% </a:t>
                      </a: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RotisSansSerif" pitchFamily="34" charset="0"/>
                        </a:rPr>
                        <a:t>a 6 mesi</a:t>
                      </a:r>
                      <a:endParaRPr kumimoji="0" lang="it-IT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tisSansSerif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175">
                <a:tc>
                  <a:txBody>
                    <a:bodyPr/>
                    <a:lstStyle/>
                    <a:p>
                      <a:pPr marL="968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RotisSansSerif" pitchFamily="34" charset="0"/>
                        </a:rPr>
                        <a:t>LDL-C</a:t>
                      </a:r>
                      <a:endParaRPr kumimoji="0" lang="it-IT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tisSansSerif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68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RotisSansSerif" pitchFamily="34" charset="0"/>
                        </a:rPr>
                        <a:t>275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68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RotisSansSerif" pitchFamily="34" charset="0"/>
                        </a:rPr>
                        <a:t>99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68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RotisSansSerif" pitchFamily="34" charset="0"/>
                        </a:rPr>
                        <a:t>-64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68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RotisSansSerif" pitchFamily="34" charset="0"/>
                        </a:rPr>
                        <a:t>-9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2275">
                <a:tc>
                  <a:txBody>
                    <a:bodyPr/>
                    <a:lstStyle/>
                    <a:p>
                      <a:pPr marL="968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RotisSansSerif" pitchFamily="34" charset="0"/>
                        </a:rPr>
                        <a:t>fibrinogeno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68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RotisSansSerif" pitchFamily="34" charset="0"/>
                        </a:rPr>
                        <a:t>332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68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RotisSansSerif" pitchFamily="34" charset="0"/>
                        </a:rPr>
                        <a:t>116.2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68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RotisSansSerif" pitchFamily="34" charset="0"/>
                        </a:rPr>
                        <a:t>-65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68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RotisSansSerif" pitchFamily="34" charset="0"/>
                        </a:rPr>
                        <a:t>-25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marL="968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RotisSansSerif" pitchFamily="34" charset="0"/>
                        </a:rPr>
                        <a:t>PCR</a:t>
                      </a: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tisSansSerif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68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RotisSansSerif" pitchFamily="34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68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RotisSansSerif" pitchFamily="34" charset="0"/>
                        </a:rPr>
                        <a:t>3.24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68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RotisSansSerif" pitchFamily="34" charset="0"/>
                        </a:rPr>
                        <a:t>-64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68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RotisSansSerif" pitchFamily="34" charset="0"/>
                        </a:rPr>
                        <a:t>-49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51016" name="Text Box 136"/>
          <p:cNvSpPr txBox="1">
            <a:spLocks noChangeArrowheads="1"/>
          </p:cNvSpPr>
          <p:nvPr/>
        </p:nvSpPr>
        <p:spPr bwMode="auto">
          <a:xfrm>
            <a:off x="1187624" y="5733256"/>
            <a:ext cx="6336704" cy="36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</a:pPr>
            <a:r>
              <a:rPr lang="it-IT" sz="1600" b="1" dirty="0">
                <a:solidFill>
                  <a:srgbClr val="000000"/>
                </a:solidFill>
              </a:rPr>
              <a:t>PM </a:t>
            </a:r>
            <a:r>
              <a:rPr lang="it-IT" sz="1600" b="1" dirty="0" err="1">
                <a:solidFill>
                  <a:srgbClr val="000000"/>
                </a:solidFill>
              </a:rPr>
              <a:t>Moriarty</a:t>
            </a:r>
            <a:r>
              <a:rPr lang="it-IT" sz="1600" b="1" dirty="0">
                <a:solidFill>
                  <a:srgbClr val="000000"/>
                </a:solidFill>
              </a:rPr>
              <a:t> et al</a:t>
            </a:r>
            <a:r>
              <a:rPr lang="en-US" sz="1600" b="1" dirty="0">
                <a:solidFill>
                  <a:srgbClr val="000000"/>
                </a:solidFill>
              </a:rPr>
              <a:t>. </a:t>
            </a:r>
            <a:r>
              <a:rPr lang="en-US" sz="1600" b="1" i="1" dirty="0">
                <a:solidFill>
                  <a:srgbClr val="000000"/>
                </a:solidFill>
              </a:rPr>
              <a:t>Atherosclerosis</a:t>
            </a:r>
            <a:r>
              <a:rPr lang="en-US" sz="1600" b="1" dirty="0">
                <a:solidFill>
                  <a:srgbClr val="000000"/>
                </a:solidFill>
              </a:rPr>
              <a:t>, 2001; 158: 495-498</a:t>
            </a:r>
            <a:endParaRPr lang="it-IT" sz="1600" b="1" dirty="0">
              <a:solidFill>
                <a:srgbClr val="000000"/>
              </a:solidFill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50350" cy="785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6648843"/>
      </p:ext>
    </p:extLst>
  </p:cSld>
  <p:clrMapOvr>
    <a:masterClrMapping/>
  </p:clrMapOvr>
  <p:transition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931" name="Rectangle 3"/>
          <p:cNvSpPr>
            <a:spLocks noChangeArrowheads="1"/>
          </p:cNvSpPr>
          <p:nvPr/>
        </p:nvSpPr>
        <p:spPr bwMode="auto">
          <a:xfrm>
            <a:off x="107504" y="688975"/>
            <a:ext cx="9036496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it-IT" sz="2000" b="1" dirty="0">
              <a:solidFill>
                <a:srgbClr val="000000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b="1" dirty="0">
                <a:solidFill>
                  <a:srgbClr val="000000"/>
                </a:solidFill>
              </a:rPr>
              <a:t>Effetto della H.E.L.P.- LDL- aferesi sulla PCR a breve e lungo termine</a:t>
            </a:r>
          </a:p>
        </p:txBody>
      </p:sp>
      <p:sp>
        <p:nvSpPr>
          <p:cNvPr id="252965" name="Text Box 37"/>
          <p:cNvSpPr txBox="1">
            <a:spLocks noChangeArrowheads="1"/>
          </p:cNvSpPr>
          <p:nvPr/>
        </p:nvSpPr>
        <p:spPr bwMode="auto">
          <a:xfrm>
            <a:off x="1169988" y="5937250"/>
            <a:ext cx="5778276" cy="36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</a:pPr>
            <a:r>
              <a:rPr lang="it-IT" sz="1600" b="1" dirty="0">
                <a:solidFill>
                  <a:srgbClr val="000000"/>
                </a:solidFill>
              </a:rPr>
              <a:t>PM </a:t>
            </a:r>
            <a:r>
              <a:rPr lang="it-IT" sz="1600" b="1" dirty="0" err="1">
                <a:solidFill>
                  <a:srgbClr val="000000"/>
                </a:solidFill>
              </a:rPr>
              <a:t>Moriarty</a:t>
            </a:r>
            <a:r>
              <a:rPr lang="it-IT" sz="1600" b="1" dirty="0">
                <a:solidFill>
                  <a:srgbClr val="000000"/>
                </a:solidFill>
              </a:rPr>
              <a:t> et al</a:t>
            </a:r>
            <a:r>
              <a:rPr lang="en-US" sz="1600" b="1" dirty="0">
                <a:solidFill>
                  <a:srgbClr val="000000"/>
                </a:solidFill>
              </a:rPr>
              <a:t>. </a:t>
            </a:r>
            <a:r>
              <a:rPr lang="en-US" sz="1600" b="1" i="1" dirty="0">
                <a:solidFill>
                  <a:srgbClr val="000000"/>
                </a:solidFill>
              </a:rPr>
              <a:t>Atherosclerosis</a:t>
            </a:r>
            <a:r>
              <a:rPr lang="en-US" sz="1600" b="1" dirty="0">
                <a:solidFill>
                  <a:srgbClr val="000000"/>
                </a:solidFill>
              </a:rPr>
              <a:t>, 2001; 158: 495-498</a:t>
            </a:r>
            <a:endParaRPr lang="it-IT" sz="1600" b="1" dirty="0">
              <a:solidFill>
                <a:srgbClr val="000000"/>
              </a:solidFill>
            </a:endParaRPr>
          </a:p>
        </p:txBody>
      </p:sp>
      <p:graphicFrame>
        <p:nvGraphicFramePr>
          <p:cNvPr id="252971" name="Object 43"/>
          <p:cNvGraphicFramePr>
            <a:graphicFrameLocks noGrp="1" noChangeAspect="1"/>
          </p:cNvGraphicFramePr>
          <p:nvPr>
            <p:ph/>
          </p:nvPr>
        </p:nvGraphicFramePr>
        <p:xfrm>
          <a:off x="1174750" y="1628775"/>
          <a:ext cx="6337300" cy="4205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Grafico" r:id="rId3" imgW="3991051" imgH="2648102" progId="Excel.Chart.8">
                  <p:embed/>
                </p:oleObj>
              </mc:Choice>
              <mc:Fallback>
                <p:oleObj name="Grafico" r:id="rId3" imgW="3991051" imgH="2648102" progId="Excel.Char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74750" y="1628775"/>
                        <a:ext cx="6337300" cy="4205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cap="flat" cmpd="sng" algn="ctr">
                            <a:solidFill>
                              <a:schemeClr val="tx1"/>
                            </a:solidFill>
                            <a:prstDash val="solid"/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2973" name="Text Box 45"/>
          <p:cNvSpPr txBox="1">
            <a:spLocks noChangeArrowheads="1"/>
          </p:cNvSpPr>
          <p:nvPr/>
        </p:nvSpPr>
        <p:spPr bwMode="auto">
          <a:xfrm>
            <a:off x="6465888" y="2276475"/>
            <a:ext cx="1296987" cy="373436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</a:pPr>
            <a:r>
              <a:rPr lang="it-IT" b="1" dirty="0">
                <a:solidFill>
                  <a:srgbClr val="000000"/>
                </a:solidFill>
              </a:rPr>
              <a:t>PCR-</a:t>
            </a:r>
            <a:r>
              <a:rPr lang="it-IT" b="1" dirty="0" err="1">
                <a:solidFill>
                  <a:srgbClr val="000000"/>
                </a:solidFill>
              </a:rPr>
              <a:t>pre</a:t>
            </a:r>
            <a:endParaRPr lang="it-IT" b="1" dirty="0">
              <a:solidFill>
                <a:srgbClr val="000000"/>
              </a:solidFill>
            </a:endParaRPr>
          </a:p>
        </p:txBody>
      </p:sp>
      <p:sp>
        <p:nvSpPr>
          <p:cNvPr id="252974" name="Line 46"/>
          <p:cNvSpPr>
            <a:spLocks noChangeShapeType="1"/>
          </p:cNvSpPr>
          <p:nvPr/>
        </p:nvSpPr>
        <p:spPr bwMode="auto">
          <a:xfrm flipH="1">
            <a:off x="5940425" y="2708275"/>
            <a:ext cx="503238" cy="576263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252975" name="Text Box 47"/>
          <p:cNvSpPr txBox="1">
            <a:spLocks noChangeArrowheads="1"/>
          </p:cNvSpPr>
          <p:nvPr/>
        </p:nvSpPr>
        <p:spPr bwMode="auto">
          <a:xfrm>
            <a:off x="6529388" y="3979863"/>
            <a:ext cx="1296987" cy="373436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</a:pPr>
            <a:r>
              <a:rPr lang="it-IT" b="1" dirty="0">
                <a:solidFill>
                  <a:srgbClr val="000000"/>
                </a:solidFill>
              </a:rPr>
              <a:t>PCR-post</a:t>
            </a:r>
          </a:p>
        </p:txBody>
      </p:sp>
      <p:sp>
        <p:nvSpPr>
          <p:cNvPr id="252976" name="Line 48"/>
          <p:cNvSpPr>
            <a:spLocks noChangeShapeType="1"/>
          </p:cNvSpPr>
          <p:nvPr/>
        </p:nvSpPr>
        <p:spPr bwMode="auto">
          <a:xfrm flipH="1" flipV="1">
            <a:off x="4859338" y="3716338"/>
            <a:ext cx="1657350" cy="433387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5149" name="Picture 2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-27384"/>
            <a:ext cx="9150350" cy="78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5706513"/>
      </p:ext>
    </p:extLst>
  </p:cSld>
  <p:clrMapOvr>
    <a:masterClrMapping/>
  </p:clrMapOvr>
  <p:transition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66">
                <a:gamma/>
                <a:shade val="46275"/>
                <a:invGamma/>
              </a:srgbClr>
            </a:gs>
            <a:gs pos="50000">
              <a:srgbClr val="000066"/>
            </a:gs>
            <a:gs pos="100000">
              <a:srgbClr val="000066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0" y="1024275"/>
            <a:ext cx="9144000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dirty="0" err="1">
                <a:solidFill>
                  <a:srgbClr val="FFFF00"/>
                </a:solidFill>
              </a:rPr>
              <a:t>Clinical</a:t>
            </a:r>
            <a:r>
              <a:rPr lang="it-IT" dirty="0">
                <a:solidFill>
                  <a:srgbClr val="FFFF00"/>
                </a:solidFill>
              </a:rPr>
              <a:t> Science (2001) </a:t>
            </a:r>
            <a:r>
              <a:rPr lang="it-IT" b="1" dirty="0">
                <a:solidFill>
                  <a:srgbClr val="FFFF00"/>
                </a:solidFill>
              </a:rPr>
              <a:t>100</a:t>
            </a:r>
            <a:r>
              <a:rPr lang="it-IT" dirty="0">
                <a:solidFill>
                  <a:srgbClr val="FFFF00"/>
                </a:solidFill>
              </a:rPr>
              <a:t>, 191–198 (</a:t>
            </a:r>
            <a:r>
              <a:rPr lang="it-IT" dirty="0" err="1">
                <a:solidFill>
                  <a:srgbClr val="FFFF00"/>
                </a:solidFill>
              </a:rPr>
              <a:t>Printed</a:t>
            </a:r>
            <a:r>
              <a:rPr lang="it-IT" dirty="0">
                <a:solidFill>
                  <a:srgbClr val="FFFF00"/>
                </a:solidFill>
              </a:rPr>
              <a:t> in Great Britain)</a:t>
            </a:r>
            <a:r>
              <a:rPr lang="it-IT" dirty="0">
                <a:solidFill>
                  <a:srgbClr val="FFFFFF"/>
                </a:solidFill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it-IT" dirty="0">
              <a:solidFill>
                <a:srgbClr val="FFFFFF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sz="2400" b="1" dirty="0">
                <a:solidFill>
                  <a:srgbClr val="FF3300"/>
                </a:solidFill>
              </a:rPr>
              <a:t>Acute and long-</a:t>
            </a:r>
            <a:r>
              <a:rPr lang="it-IT" sz="2400" b="1" dirty="0" err="1">
                <a:solidFill>
                  <a:srgbClr val="FF3300"/>
                </a:solidFill>
              </a:rPr>
              <a:t>term</a:t>
            </a:r>
            <a:r>
              <a:rPr lang="it-IT" sz="2400" b="1" dirty="0">
                <a:solidFill>
                  <a:srgbClr val="FF3300"/>
                </a:solidFill>
              </a:rPr>
              <a:t> </a:t>
            </a:r>
            <a:r>
              <a:rPr lang="it-IT" sz="2400" b="1" dirty="0" err="1">
                <a:solidFill>
                  <a:srgbClr val="FF3300"/>
                </a:solidFill>
              </a:rPr>
              <a:t>effects</a:t>
            </a:r>
            <a:r>
              <a:rPr lang="it-IT" sz="2400" b="1" dirty="0">
                <a:solidFill>
                  <a:srgbClr val="FF3300"/>
                </a:solidFill>
              </a:rPr>
              <a:t> of </a:t>
            </a:r>
            <a:r>
              <a:rPr lang="it-IT" sz="2400" b="1" dirty="0" err="1">
                <a:solidFill>
                  <a:srgbClr val="FF3300"/>
                </a:solidFill>
              </a:rPr>
              <a:t>low-density</a:t>
            </a:r>
            <a:r>
              <a:rPr lang="it-IT" sz="2400" b="1" dirty="0">
                <a:solidFill>
                  <a:srgbClr val="FF3300"/>
                </a:solidFill>
              </a:rPr>
              <a:t> </a:t>
            </a:r>
            <a:r>
              <a:rPr lang="it-IT" sz="2400" b="1" dirty="0" err="1">
                <a:solidFill>
                  <a:srgbClr val="FF3300"/>
                </a:solidFill>
              </a:rPr>
              <a:t>lipoprotein</a:t>
            </a:r>
            <a:r>
              <a:rPr lang="it-IT" sz="2400" b="1" dirty="0">
                <a:solidFill>
                  <a:srgbClr val="FF3300"/>
                </a:solidFill>
              </a:rPr>
              <a:t> (LDL)-</a:t>
            </a:r>
            <a:r>
              <a:rPr lang="it-IT" sz="2400" b="1" dirty="0" err="1">
                <a:solidFill>
                  <a:srgbClr val="FF3300"/>
                </a:solidFill>
              </a:rPr>
              <a:t>apheresis</a:t>
            </a:r>
            <a:r>
              <a:rPr lang="it-IT" sz="2400" b="1" dirty="0">
                <a:solidFill>
                  <a:srgbClr val="FF3300"/>
                </a:solidFill>
              </a:rPr>
              <a:t> on </a:t>
            </a:r>
            <a:r>
              <a:rPr lang="it-IT" sz="2400" b="1" dirty="0" err="1">
                <a:solidFill>
                  <a:srgbClr val="FF3300"/>
                </a:solidFill>
              </a:rPr>
              <a:t>oxidative</a:t>
            </a:r>
            <a:r>
              <a:rPr lang="it-IT" sz="2400" b="1" dirty="0">
                <a:solidFill>
                  <a:srgbClr val="FF3300"/>
                </a:solidFill>
              </a:rPr>
              <a:t> </a:t>
            </a:r>
            <a:r>
              <a:rPr lang="it-IT" sz="2400" b="1" dirty="0" err="1">
                <a:solidFill>
                  <a:srgbClr val="FF3300"/>
                </a:solidFill>
              </a:rPr>
              <a:t>damage</a:t>
            </a:r>
            <a:r>
              <a:rPr lang="it-IT" sz="2400" b="1" dirty="0">
                <a:solidFill>
                  <a:srgbClr val="FF3300"/>
                </a:solidFill>
              </a:rPr>
              <a:t> to LDL and </a:t>
            </a:r>
            <a:r>
              <a:rPr lang="it-IT" sz="2400" b="1" dirty="0" err="1">
                <a:solidFill>
                  <a:srgbClr val="FF3300"/>
                </a:solidFill>
              </a:rPr>
              <a:t>reducing</a:t>
            </a:r>
            <a:r>
              <a:rPr lang="it-IT" sz="2400" b="1" dirty="0">
                <a:solidFill>
                  <a:srgbClr val="FF3300"/>
                </a:solidFill>
              </a:rPr>
              <a:t> </a:t>
            </a:r>
            <a:r>
              <a:rPr lang="it-IT" sz="2400" b="1" dirty="0" err="1">
                <a:solidFill>
                  <a:srgbClr val="FF3300"/>
                </a:solidFill>
              </a:rPr>
              <a:t>capacity</a:t>
            </a:r>
            <a:r>
              <a:rPr lang="it-IT" sz="2400" b="1" dirty="0">
                <a:solidFill>
                  <a:srgbClr val="FF3300"/>
                </a:solidFill>
              </a:rPr>
              <a:t> of </a:t>
            </a:r>
            <a:r>
              <a:rPr lang="it-IT" sz="2400" b="1" dirty="0" err="1">
                <a:solidFill>
                  <a:srgbClr val="FF3300"/>
                </a:solidFill>
              </a:rPr>
              <a:t>erythrocytes</a:t>
            </a:r>
            <a:r>
              <a:rPr lang="it-IT" sz="2400" b="1" dirty="0">
                <a:solidFill>
                  <a:srgbClr val="FF3300"/>
                </a:solidFill>
              </a:rPr>
              <a:t> in </a:t>
            </a:r>
            <a:r>
              <a:rPr lang="it-IT" sz="2400" b="1" dirty="0" err="1">
                <a:solidFill>
                  <a:srgbClr val="FF3300"/>
                </a:solidFill>
              </a:rPr>
              <a:t>patients</a:t>
            </a:r>
            <a:r>
              <a:rPr lang="it-IT" sz="2400" b="1" dirty="0">
                <a:solidFill>
                  <a:srgbClr val="FF3300"/>
                </a:solidFill>
              </a:rPr>
              <a:t> with severe </a:t>
            </a:r>
            <a:r>
              <a:rPr lang="it-IT" sz="2400" b="1" dirty="0" err="1">
                <a:solidFill>
                  <a:srgbClr val="FF3300"/>
                </a:solidFill>
              </a:rPr>
              <a:t>familial</a:t>
            </a:r>
            <a:r>
              <a:rPr lang="it-IT" sz="2400" b="1" dirty="0">
                <a:solidFill>
                  <a:srgbClr val="FF3300"/>
                </a:solidFill>
              </a:rPr>
              <a:t> </a:t>
            </a:r>
            <a:r>
              <a:rPr lang="it-IT" sz="2400" b="1" dirty="0" err="1">
                <a:solidFill>
                  <a:srgbClr val="FF3300"/>
                </a:solidFill>
              </a:rPr>
              <a:t>hypercholesterolaemia</a:t>
            </a:r>
            <a:endParaRPr lang="it-IT" sz="2400" b="1" dirty="0">
              <a:solidFill>
                <a:srgbClr val="FF33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sz="2400" b="1" dirty="0">
              <a:solidFill>
                <a:srgbClr val="FF33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sz="1600" b="1" i="1" dirty="0">
                <a:solidFill>
                  <a:srgbClr val="FFFFFF"/>
                </a:solidFill>
              </a:rPr>
              <a:t>C. STEFANUTTI*, S. DI GIACOMO*, A. VIVENZIO*, G. C. ISACCHI†, R. MASELLA‡,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sz="1600" b="1" i="1" dirty="0">
                <a:solidFill>
                  <a:srgbClr val="FFFFFF"/>
                </a:solidFill>
              </a:rPr>
              <a:t>P. CAPRARI§, R. VARI ‡, A. TARZIA§, A. MOSIELLO‡ and A. CANTAFORA‡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sz="1600" i="1" dirty="0">
              <a:solidFill>
                <a:srgbClr val="FFFFFF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1600" dirty="0">
                <a:solidFill>
                  <a:srgbClr val="FFFFFF"/>
                </a:solidFill>
              </a:rPr>
              <a:t>*</a:t>
            </a:r>
            <a:r>
              <a:rPr lang="it-IT" sz="1600" dirty="0" err="1">
                <a:solidFill>
                  <a:srgbClr val="FFFFFF"/>
                </a:solidFill>
              </a:rPr>
              <a:t>Plasmapheresis</a:t>
            </a:r>
            <a:r>
              <a:rPr lang="it-IT" sz="1600" dirty="0">
                <a:solidFill>
                  <a:srgbClr val="FFFFFF"/>
                </a:solidFill>
              </a:rPr>
              <a:t> Unit, Istituto di Terapia Medica Sistematica, </a:t>
            </a:r>
            <a:r>
              <a:rPr lang="it-IT" sz="1600" dirty="0" err="1">
                <a:solidFill>
                  <a:srgbClr val="FFFFFF"/>
                </a:solidFill>
              </a:rPr>
              <a:t>University</a:t>
            </a:r>
            <a:r>
              <a:rPr lang="it-IT" sz="1600" dirty="0">
                <a:solidFill>
                  <a:srgbClr val="FFFFFF"/>
                </a:solidFill>
              </a:rPr>
              <a:t> of Rome ‘ La Sapienza ’, Rome, </a:t>
            </a:r>
            <a:r>
              <a:rPr lang="it-IT" sz="1600" dirty="0" err="1">
                <a:solidFill>
                  <a:srgbClr val="FFFFFF"/>
                </a:solidFill>
              </a:rPr>
              <a:t>Italy</a:t>
            </a:r>
            <a:r>
              <a:rPr lang="it-IT" sz="1600" dirty="0">
                <a:solidFill>
                  <a:srgbClr val="FFFFFF"/>
                </a:solidFill>
              </a:rPr>
              <a:t>, †</a:t>
            </a:r>
            <a:r>
              <a:rPr lang="it-IT" sz="1600" dirty="0" err="1">
                <a:solidFill>
                  <a:srgbClr val="FFFFFF"/>
                </a:solidFill>
              </a:rPr>
              <a:t>Department</a:t>
            </a:r>
            <a:r>
              <a:rPr lang="it-IT" sz="1600" dirty="0">
                <a:solidFill>
                  <a:srgbClr val="FFFFFF"/>
                </a:solidFill>
              </a:rPr>
              <a:t> of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1600" dirty="0" err="1">
                <a:solidFill>
                  <a:srgbClr val="FFFFFF"/>
                </a:solidFill>
              </a:rPr>
              <a:t>Haematology</a:t>
            </a:r>
            <a:r>
              <a:rPr lang="it-IT" sz="1600" dirty="0">
                <a:solidFill>
                  <a:srgbClr val="FFFFFF"/>
                </a:solidFill>
              </a:rPr>
              <a:t>, </a:t>
            </a:r>
            <a:r>
              <a:rPr lang="it-IT" sz="1600" dirty="0" err="1">
                <a:solidFill>
                  <a:srgbClr val="FFFFFF"/>
                </a:solidFill>
              </a:rPr>
              <a:t>University</a:t>
            </a:r>
            <a:r>
              <a:rPr lang="it-IT" sz="1600" dirty="0">
                <a:solidFill>
                  <a:srgbClr val="FFFFFF"/>
                </a:solidFill>
              </a:rPr>
              <a:t> of Rome ‘ Tor Vergata ’, Rome, </a:t>
            </a:r>
            <a:r>
              <a:rPr lang="it-IT" sz="1600" dirty="0" err="1">
                <a:solidFill>
                  <a:srgbClr val="FFFFFF"/>
                </a:solidFill>
              </a:rPr>
              <a:t>Italy</a:t>
            </a:r>
            <a:r>
              <a:rPr lang="it-IT" sz="1600" dirty="0">
                <a:solidFill>
                  <a:srgbClr val="FFFFFF"/>
                </a:solidFill>
              </a:rPr>
              <a:t>, ‡</a:t>
            </a:r>
            <a:r>
              <a:rPr lang="it-IT" sz="1600" dirty="0" err="1">
                <a:solidFill>
                  <a:srgbClr val="FFFFFF"/>
                </a:solidFill>
              </a:rPr>
              <a:t>Laboratory</a:t>
            </a:r>
            <a:r>
              <a:rPr lang="it-IT" sz="1600" dirty="0">
                <a:solidFill>
                  <a:srgbClr val="FFFFFF"/>
                </a:solidFill>
              </a:rPr>
              <a:t> of </a:t>
            </a:r>
            <a:r>
              <a:rPr lang="it-IT" sz="1600" dirty="0" err="1">
                <a:solidFill>
                  <a:srgbClr val="FFFFFF"/>
                </a:solidFill>
              </a:rPr>
              <a:t>Metabolism</a:t>
            </a:r>
            <a:r>
              <a:rPr lang="it-IT" sz="1600" dirty="0">
                <a:solidFill>
                  <a:srgbClr val="FFFFFF"/>
                </a:solidFill>
              </a:rPr>
              <a:t> and </a:t>
            </a:r>
            <a:r>
              <a:rPr lang="it-IT" sz="1600" dirty="0" err="1">
                <a:solidFill>
                  <a:srgbClr val="FFFFFF"/>
                </a:solidFill>
              </a:rPr>
              <a:t>Pathological</a:t>
            </a:r>
            <a:r>
              <a:rPr lang="it-IT" sz="1600" dirty="0">
                <a:solidFill>
                  <a:srgbClr val="FFFFFF"/>
                </a:solidFill>
              </a:rPr>
              <a:t> </a:t>
            </a:r>
            <a:r>
              <a:rPr lang="it-IT" sz="1600" dirty="0" err="1">
                <a:solidFill>
                  <a:srgbClr val="FFFFFF"/>
                </a:solidFill>
              </a:rPr>
              <a:t>Biochemistry</a:t>
            </a:r>
            <a:r>
              <a:rPr lang="it-IT" sz="1600" dirty="0">
                <a:solidFill>
                  <a:srgbClr val="FFFFFF"/>
                </a:solidFill>
              </a:rPr>
              <a:t>, Istituto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1600" dirty="0">
                <a:solidFill>
                  <a:srgbClr val="FFFFFF"/>
                </a:solidFill>
              </a:rPr>
              <a:t>Superiore di </a:t>
            </a:r>
            <a:r>
              <a:rPr lang="it-IT" sz="1600" dirty="0" err="1">
                <a:solidFill>
                  <a:srgbClr val="FFFFFF"/>
                </a:solidFill>
              </a:rPr>
              <a:t>Sanita'</a:t>
            </a:r>
            <a:r>
              <a:rPr lang="it-IT" sz="1600" dirty="0">
                <a:solidFill>
                  <a:srgbClr val="FFFFFF"/>
                </a:solidFill>
              </a:rPr>
              <a:t> , Rome, </a:t>
            </a:r>
            <a:r>
              <a:rPr lang="it-IT" sz="1600" dirty="0" err="1">
                <a:solidFill>
                  <a:srgbClr val="FFFFFF"/>
                </a:solidFill>
              </a:rPr>
              <a:t>Italy</a:t>
            </a:r>
            <a:r>
              <a:rPr lang="it-IT" sz="1600" dirty="0">
                <a:solidFill>
                  <a:srgbClr val="FFFFFF"/>
                </a:solidFill>
              </a:rPr>
              <a:t>, and § </a:t>
            </a:r>
            <a:r>
              <a:rPr lang="it-IT" sz="1600" dirty="0" err="1">
                <a:solidFill>
                  <a:srgbClr val="FFFFFF"/>
                </a:solidFill>
              </a:rPr>
              <a:t>Laboratory</a:t>
            </a:r>
            <a:r>
              <a:rPr lang="it-IT" sz="1600" dirty="0">
                <a:solidFill>
                  <a:srgbClr val="FFFFFF"/>
                </a:solidFill>
              </a:rPr>
              <a:t> of </a:t>
            </a:r>
            <a:r>
              <a:rPr lang="it-IT" sz="1600" dirty="0" err="1">
                <a:solidFill>
                  <a:srgbClr val="FFFFFF"/>
                </a:solidFill>
              </a:rPr>
              <a:t>Clinical</a:t>
            </a:r>
            <a:r>
              <a:rPr lang="it-IT" sz="1600" dirty="0">
                <a:solidFill>
                  <a:srgbClr val="FFFFFF"/>
                </a:solidFill>
              </a:rPr>
              <a:t> </a:t>
            </a:r>
            <a:r>
              <a:rPr lang="it-IT" sz="1600" dirty="0" err="1">
                <a:solidFill>
                  <a:srgbClr val="FFFFFF"/>
                </a:solidFill>
              </a:rPr>
              <a:t>Biochemistry</a:t>
            </a:r>
            <a:r>
              <a:rPr lang="it-IT" sz="1600" dirty="0">
                <a:solidFill>
                  <a:srgbClr val="FFFFFF"/>
                </a:solidFill>
              </a:rPr>
              <a:t>, Istituto Superiore di </a:t>
            </a:r>
            <a:r>
              <a:rPr lang="it-IT" sz="1600" dirty="0" err="1">
                <a:solidFill>
                  <a:srgbClr val="FFFFFF"/>
                </a:solidFill>
              </a:rPr>
              <a:t>Sanita'</a:t>
            </a:r>
            <a:r>
              <a:rPr lang="it-IT" sz="1600" dirty="0">
                <a:solidFill>
                  <a:srgbClr val="FFFFFF"/>
                </a:solidFill>
              </a:rPr>
              <a:t> , Rome, </a:t>
            </a:r>
            <a:r>
              <a:rPr lang="it-IT" sz="1600" dirty="0" err="1">
                <a:solidFill>
                  <a:srgbClr val="FFFFFF"/>
                </a:solidFill>
              </a:rPr>
              <a:t>Italy</a:t>
            </a:r>
            <a:endParaRPr lang="it-IT" sz="16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9528550"/>
      </p:ext>
    </p:extLst>
  </p:cSld>
  <p:clrMapOvr>
    <a:masterClrMapping/>
  </p:clrMapOvr>
  <p:transition spd="med">
    <p:fade thruBlk="1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9634" name="Group 2"/>
          <p:cNvGraphicFramePr>
            <a:graphicFrameLocks noGrp="1"/>
          </p:cNvGraphicFramePr>
          <p:nvPr/>
        </p:nvGraphicFramePr>
        <p:xfrm>
          <a:off x="395288" y="908050"/>
          <a:ext cx="8353425" cy="5473704"/>
        </p:xfrm>
        <a:graphic>
          <a:graphicData uri="http://schemas.openxmlformats.org/drawingml/2006/table">
            <a:tbl>
              <a:tblPr/>
              <a:tblGrid>
                <a:gridCol w="1244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77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6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63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033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843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207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6778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CC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Numero</a:t>
                      </a:r>
                      <a:endParaRPr kumimoji="0" lang="it-IT" sz="2000" b="1" i="0" u="none" strike="noStrike" cap="none" normalizeH="0" baseline="0">
                        <a:ln>
                          <a:noFill/>
                        </a:ln>
                        <a:solidFill>
                          <a:srgbClr val="CC66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CC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paziente</a:t>
                      </a:r>
                      <a:endParaRPr kumimoji="0" lang="it-IT" sz="1800" b="1" i="0" u="none" strike="noStrike" cap="none" normalizeH="0" baseline="0">
                        <a:ln>
                          <a:noFill/>
                        </a:ln>
                        <a:solidFill>
                          <a:srgbClr val="CC66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CC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Età</a:t>
                      </a:r>
                      <a:endParaRPr kumimoji="0" lang="en-GB" sz="1800" b="1" i="0" u="none" strike="noStrike" cap="none" normalizeH="0" baseline="0">
                        <a:ln>
                          <a:noFill/>
                        </a:ln>
                        <a:solidFill>
                          <a:srgbClr val="CC66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CC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Sesso</a:t>
                      </a:r>
                      <a:endParaRPr kumimoji="0" lang="en-GB" sz="1800" b="1" i="0" u="none" strike="noStrike" cap="none" normalizeH="0" baseline="0">
                        <a:ln>
                          <a:noFill/>
                        </a:ln>
                        <a:solidFill>
                          <a:srgbClr val="CC66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CC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Diagnosi genetica</a:t>
                      </a:r>
                      <a:endParaRPr kumimoji="0" lang="it-IT" sz="2000" b="1" i="0" u="none" strike="noStrike" cap="none" normalizeH="0" baseline="0">
                        <a:ln>
                          <a:noFill/>
                        </a:ln>
                        <a:solidFill>
                          <a:srgbClr val="CC66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CC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LDL-aferesi</a:t>
                      </a:r>
                      <a:endParaRPr kumimoji="0" lang="en-GB" sz="1800" b="1" i="0" u="none" strike="noStrike" cap="none" normalizeH="0" baseline="0">
                        <a:ln>
                          <a:noFill/>
                        </a:ln>
                        <a:solidFill>
                          <a:srgbClr val="CC66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CC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Angiografia seriale</a:t>
                      </a:r>
                      <a:endParaRPr kumimoji="0" lang="en-GB" sz="1800" b="1" i="0" u="none" strike="noStrike" cap="none" normalizeH="0" baseline="0">
                        <a:ln>
                          <a:noFill/>
                        </a:ln>
                        <a:solidFill>
                          <a:srgbClr val="CC66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CC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CC</a:t>
                      </a:r>
                      <a:endParaRPr kumimoji="0" lang="en-GB" sz="1800" b="1" i="0" u="none" strike="noStrike" cap="none" normalizeH="0" baseline="0">
                        <a:ln>
                          <a:noFill/>
                        </a:ln>
                        <a:solidFill>
                          <a:srgbClr val="CC66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78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11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M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F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HFH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HFH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ON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ON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+</a:t>
                      </a: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+</a:t>
                      </a:r>
                      <a:endParaRPr kumimoji="0" lang="en-GB" sz="1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78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14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F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M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DHFH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HFH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ON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ON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+</a:t>
                      </a:r>
                      <a:endParaRPr kumimoji="0" lang="it-IT" sz="1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-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78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5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12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41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F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M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DHFH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HFH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OFF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ON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5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+</a:t>
                      </a: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+</a:t>
                      </a:r>
                      <a:endParaRPr kumimoji="0" lang="en-GB" sz="1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78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32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29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F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F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HetFH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HFH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ON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OFF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+</a:t>
                      </a: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+</a:t>
                      </a:r>
                      <a:endParaRPr kumimoji="0" lang="en-GB" sz="1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78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9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10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12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52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F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M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HFH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HetFH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ON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ON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+</a:t>
                      </a: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+</a:t>
                      </a:r>
                      <a:endParaRPr kumimoji="0" lang="en-GB" sz="1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778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11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12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34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F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F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HetFH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HFH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ON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OFF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+</a:t>
                      </a: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+</a:t>
                      </a:r>
                      <a:endParaRPr kumimoji="0" lang="en-GB" sz="1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28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13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14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5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F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F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HFH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HFH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OFF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OFF</a:t>
                      </a:r>
                      <a:endParaRPr kumimoji="0" lang="en-GB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</a:t>
                      </a: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</a:t>
                      </a:r>
                      <a:endParaRPr kumimoji="0" 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+</a:t>
                      </a: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+</a:t>
                      </a:r>
                      <a:endParaRPr kumimoji="0" lang="it-IT" sz="1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69708" name="Rectangle 76"/>
          <p:cNvSpPr>
            <a:spLocks noChangeArrowheads="1"/>
          </p:cNvSpPr>
          <p:nvPr/>
        </p:nvSpPr>
        <p:spPr bwMode="auto">
          <a:xfrm>
            <a:off x="0" y="60118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9709" name="Rectangle 77"/>
          <p:cNvSpPr>
            <a:spLocks noChangeArrowheads="1"/>
          </p:cNvSpPr>
          <p:nvPr/>
        </p:nvSpPr>
        <p:spPr bwMode="auto">
          <a:xfrm>
            <a:off x="395288" y="115888"/>
            <a:ext cx="8280400" cy="649287"/>
          </a:xfrm>
          <a:prstGeom prst="rect">
            <a:avLst/>
          </a:prstGeom>
          <a:solidFill>
            <a:srgbClr val="D0EAE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3600" b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Caratteristiche cliniche dei pazienti</a:t>
            </a:r>
          </a:p>
        </p:txBody>
      </p:sp>
      <p:sp>
        <p:nvSpPr>
          <p:cNvPr id="69710" name="Rectangle 78"/>
          <p:cNvSpPr>
            <a:spLocks noChangeArrowheads="1"/>
          </p:cNvSpPr>
          <p:nvPr/>
        </p:nvSpPr>
        <p:spPr bwMode="auto">
          <a:xfrm>
            <a:off x="0" y="6429375"/>
            <a:ext cx="9144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4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Stefanutti C. et al.  Clin Sci, 100 (2): 191-8, 2001</a:t>
            </a:r>
            <a:endParaRPr lang="it-IT" sz="1400" b="1" i="1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18030252"/>
      </p:ext>
    </p:extLst>
  </p:cSld>
  <p:clrMapOvr>
    <a:masterClrMapping/>
  </p:clrMapOvr>
  <p:transition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41313"/>
            <a:ext cx="9144000" cy="1143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220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Mobilità elettroforetica delle LDL e concentrazione plasmatica degli anticorpi anti-LDL ossidate</a:t>
            </a:r>
            <a:endParaRPr lang="en-US" sz="3600"/>
          </a:p>
        </p:txBody>
      </p:sp>
      <p:graphicFrame>
        <p:nvGraphicFramePr>
          <p:cNvPr id="58371" name="Object 3"/>
          <p:cNvGraphicFramePr>
            <a:graphicFrameLocks noChangeAspect="1"/>
          </p:cNvGraphicFramePr>
          <p:nvPr/>
        </p:nvGraphicFramePr>
        <p:xfrm>
          <a:off x="1524000" y="1484313"/>
          <a:ext cx="5638800" cy="1619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o" r:id="rId2" imgW="4381560" imgH="1259640" progId="Word.Document.8">
                  <p:embed/>
                </p:oleObj>
              </mc:Choice>
              <mc:Fallback>
                <p:oleObj name="Documento" r:id="rId2" imgW="4381560" imgH="12596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1484313"/>
                        <a:ext cx="5638800" cy="1619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2195513" y="2846388"/>
            <a:ext cx="48133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1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*: p </a:t>
            </a:r>
            <a:r>
              <a:rPr lang="it-IT" sz="1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sym typeface="Symbol" pitchFamily="18" charset="2"/>
              </a:rPr>
              <a:t></a:t>
            </a:r>
            <a:r>
              <a:rPr lang="it-IT" sz="1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0.05, **: p</a:t>
            </a:r>
            <a:r>
              <a:rPr lang="it-IT" sz="1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sym typeface="Symbol" pitchFamily="18" charset="2"/>
              </a:rPr>
              <a:t></a:t>
            </a:r>
            <a:r>
              <a:rPr lang="it-IT" sz="1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0.001 confrontati con il gruppo di controllo</a:t>
            </a:r>
            <a:r>
              <a:rPr lang="it-IT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.</a:t>
            </a:r>
            <a:endParaRPr lang="en-US" b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</p:txBody>
      </p:sp>
      <p:sp>
        <p:nvSpPr>
          <p:cNvPr id="58373" name="Text Box 5"/>
          <p:cNvSpPr txBox="1">
            <a:spLocks noChangeArrowheads="1"/>
          </p:cNvSpPr>
          <p:nvPr/>
        </p:nvSpPr>
        <p:spPr bwMode="auto">
          <a:xfrm>
            <a:off x="2438400" y="6308725"/>
            <a:ext cx="44799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4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Stefanutti C, et  al, Clin Sci (Lond). 100(2): 191-198, 2001 </a:t>
            </a:r>
            <a:endParaRPr lang="en-US" b="1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58374" name="Rectangle 6"/>
          <p:cNvSpPr>
            <a:spLocks noChangeArrowheads="1"/>
          </p:cNvSpPr>
          <p:nvPr/>
        </p:nvSpPr>
        <p:spPr bwMode="auto">
          <a:xfrm>
            <a:off x="0" y="2971800"/>
            <a:ext cx="9372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220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Concentrazioni intraeritrocitarie di GSH e ATP</a:t>
            </a:r>
            <a:endParaRPr lang="en-US" sz="220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graphicFrame>
        <p:nvGraphicFramePr>
          <p:cNvPr id="58375" name="Object 7"/>
          <p:cNvGraphicFramePr>
            <a:graphicFrameLocks noChangeAspect="1"/>
          </p:cNvGraphicFramePr>
          <p:nvPr/>
        </p:nvGraphicFramePr>
        <p:xfrm>
          <a:off x="381000" y="3860800"/>
          <a:ext cx="8001000" cy="1979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o" r:id="rId4" imgW="6346080" imgH="1573200" progId="Word.Document.8">
                  <p:embed/>
                </p:oleObj>
              </mc:Choice>
              <mc:Fallback>
                <p:oleObj name="Documento" r:id="rId4" imgW="6346080" imgH="157320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" y="3860800"/>
                        <a:ext cx="8001000" cy="1979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376" name="Text Box 8"/>
          <p:cNvSpPr txBox="1">
            <a:spLocks noChangeArrowheads="1"/>
          </p:cNvSpPr>
          <p:nvPr/>
        </p:nvSpPr>
        <p:spPr bwMode="auto">
          <a:xfrm>
            <a:off x="914400" y="5526088"/>
            <a:ext cx="5969000" cy="639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en-GB" sz="1200" b="1">
                <a:solidFill>
                  <a:srgbClr val="000000"/>
                </a:solidFill>
                <a:latin typeface="Times New Roman" pitchFamily="18" charset="0"/>
                <a:cs typeface="Tahoma" pitchFamily="34" charset="0"/>
              </a:rPr>
              <a:t>t</a:t>
            </a:r>
            <a:r>
              <a:rPr kumimoji="1" lang="en-GB" sz="1200" b="1" baseline="-30000">
                <a:solidFill>
                  <a:srgbClr val="000000"/>
                </a:solidFill>
                <a:latin typeface="Times New Roman" pitchFamily="18" charset="0"/>
                <a:cs typeface="Tahoma" pitchFamily="34" charset="0"/>
              </a:rPr>
              <a:t>0</a:t>
            </a:r>
            <a:r>
              <a:rPr kumimoji="1" lang="en-GB" sz="1200" b="1">
                <a:solidFill>
                  <a:srgbClr val="000000"/>
                </a:solidFill>
                <a:latin typeface="Times New Roman" pitchFamily="18" charset="0"/>
                <a:cs typeface="Tahoma" pitchFamily="34" charset="0"/>
              </a:rPr>
              <a:t>:  tutti i pazienti IF prima della LDL-aferesi; t</a:t>
            </a:r>
            <a:r>
              <a:rPr kumimoji="1" lang="en-GB" sz="1200" b="1" baseline="-30000">
                <a:solidFill>
                  <a:srgbClr val="000000"/>
                </a:solidFill>
                <a:latin typeface="Times New Roman" pitchFamily="18" charset="0"/>
                <a:cs typeface="Tahoma" pitchFamily="34" charset="0"/>
              </a:rPr>
              <a:t>1</a:t>
            </a:r>
            <a:r>
              <a:rPr kumimoji="1" lang="en-GB" sz="1200" b="1">
                <a:solidFill>
                  <a:srgbClr val="000000"/>
                </a:solidFill>
                <a:latin typeface="Times New Roman" pitchFamily="18" charset="0"/>
                <a:cs typeface="Tahoma" pitchFamily="34" charset="0"/>
              </a:rPr>
              <a:t>: tutti i pazienti IF dopo la LDL-aferesi :</a:t>
            </a:r>
            <a:endParaRPr kumimoji="1" lang="it-IT" sz="12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en-GB" sz="1200" b="1">
                <a:solidFill>
                  <a:srgbClr val="000000"/>
                </a:solidFill>
                <a:latin typeface="Times New Roman" pitchFamily="18" charset="0"/>
                <a:cs typeface="Tahoma" pitchFamily="34" charset="0"/>
              </a:rPr>
              <a:t>     ON: pazienti IF trattati con LDL-aferesi;</a:t>
            </a:r>
            <a:endParaRPr kumimoji="1" lang="it-IT" sz="12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en-GB" sz="1200" b="1">
                <a:solidFill>
                  <a:srgbClr val="000000"/>
                </a:solidFill>
                <a:latin typeface="Times New Roman" pitchFamily="18" charset="0"/>
                <a:cs typeface="Tahoma" pitchFamily="34" charset="0"/>
              </a:rPr>
              <a:t>     OFF: pazienti IF sottoposti al primo trattamento di LDL-aferesi;</a:t>
            </a:r>
            <a:endParaRPr kumimoji="1" lang="it-IT" sz="1200" b="1">
              <a:solidFill>
                <a:srgbClr val="000000"/>
              </a:solidFill>
              <a:latin typeface="Times New Roman" pitchFamily="18" charset="0"/>
              <a:cs typeface="Tahoma" pitchFamily="34" charset="0"/>
            </a:endParaRPr>
          </a:p>
        </p:txBody>
      </p:sp>
      <p:sp>
        <p:nvSpPr>
          <p:cNvPr id="58377" name="Text Box 9"/>
          <p:cNvSpPr txBox="1">
            <a:spLocks noChangeArrowheads="1"/>
          </p:cNvSpPr>
          <p:nvPr/>
        </p:nvSpPr>
        <p:spPr bwMode="auto">
          <a:xfrm>
            <a:off x="5410200" y="5800725"/>
            <a:ext cx="353218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en-GB" sz="9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ahoma" pitchFamily="34" charset="0"/>
              </a:rPr>
              <a:t>* : p ≤ 0.05, **: p ≤ 0.01 confrontati con t1;</a:t>
            </a:r>
            <a:endParaRPr kumimoji="1" lang="it-IT" sz="900" b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en-GB" sz="9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ahoma" pitchFamily="34" charset="0"/>
              </a:rPr>
              <a:t>^: p ≤ 0.05; ^^: p ≤ 0.01; ^^^: p ≤ 0.001 confrontati con i controlli;</a:t>
            </a:r>
            <a:endParaRPr kumimoji="1" lang="it-IT" sz="1200" b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176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mg.medscape.com/slide/migrated/editorial/cmecircle/2002/1941/fox/slide09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412776"/>
            <a:ext cx="6192688" cy="4032448"/>
          </a:xfrm>
          <a:prstGeom prst="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93888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7" y="906016"/>
            <a:ext cx="4608511" cy="26670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5" y="3573016"/>
            <a:ext cx="6624736" cy="189547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tangolo 1"/>
          <p:cNvSpPr/>
          <p:nvPr/>
        </p:nvSpPr>
        <p:spPr>
          <a:xfrm>
            <a:off x="7020272" y="1268760"/>
            <a:ext cx="936104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>
                <a:solidFill>
                  <a:prstClr val="white"/>
                </a:solidFill>
              </a:rPr>
              <a:t>1997</a:t>
            </a:r>
          </a:p>
        </p:txBody>
      </p:sp>
      <p:sp>
        <p:nvSpPr>
          <p:cNvPr id="5" name="Rettangolo 4"/>
          <p:cNvSpPr/>
          <p:nvPr/>
        </p:nvSpPr>
        <p:spPr>
          <a:xfrm>
            <a:off x="7020272" y="2276872"/>
            <a:ext cx="936104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>
                <a:solidFill>
                  <a:prstClr val="white"/>
                </a:solidFill>
              </a:rPr>
              <a:t>2005</a:t>
            </a:r>
          </a:p>
        </p:txBody>
      </p:sp>
      <p:sp>
        <p:nvSpPr>
          <p:cNvPr id="6" name="Rettangolo 5"/>
          <p:cNvSpPr/>
          <p:nvPr/>
        </p:nvSpPr>
        <p:spPr>
          <a:xfrm>
            <a:off x="7308304" y="4437112"/>
            <a:ext cx="936104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>
                <a:solidFill>
                  <a:prstClr val="white"/>
                </a:solidFill>
              </a:rPr>
              <a:t>2006</a:t>
            </a:r>
          </a:p>
        </p:txBody>
      </p:sp>
      <p:sp>
        <p:nvSpPr>
          <p:cNvPr id="3" name="Rettangolo 2"/>
          <p:cNvSpPr/>
          <p:nvPr/>
        </p:nvSpPr>
        <p:spPr>
          <a:xfrm>
            <a:off x="0" y="5642664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>
                <a:solidFill>
                  <a:prstClr val="white"/>
                </a:solidFill>
              </a:rPr>
              <a:t>Effects of selective H.E.L.P. LDL-apheresis on plasma inflammatory markers </a:t>
            </a:r>
            <a:r>
              <a:rPr lang="it-IT" sz="1200" b="1" dirty="0" err="1">
                <a:solidFill>
                  <a:prstClr val="white"/>
                </a:solidFill>
              </a:rPr>
              <a:t>concentration</a:t>
            </a:r>
            <a:r>
              <a:rPr lang="it-IT" sz="1200" b="1" dirty="0">
                <a:solidFill>
                  <a:prstClr val="white"/>
                </a:solidFill>
              </a:rPr>
              <a:t> in severe </a:t>
            </a:r>
            <a:r>
              <a:rPr lang="it-IT" sz="1200" b="1" dirty="0" err="1">
                <a:solidFill>
                  <a:prstClr val="white"/>
                </a:solidFill>
              </a:rPr>
              <a:t>dyslipidemia</a:t>
            </a:r>
            <a:r>
              <a:rPr lang="it-IT" sz="1200" b="1" dirty="0">
                <a:solidFill>
                  <a:prstClr val="white"/>
                </a:solidFill>
              </a:rPr>
              <a:t>: </a:t>
            </a:r>
            <a:r>
              <a:rPr lang="it-IT" sz="1200" b="1" dirty="0" err="1">
                <a:solidFill>
                  <a:prstClr val="white"/>
                </a:solidFill>
              </a:rPr>
              <a:t>implication</a:t>
            </a:r>
            <a:r>
              <a:rPr lang="it-IT" sz="1200" b="1" dirty="0">
                <a:solidFill>
                  <a:prstClr val="white"/>
                </a:solidFill>
              </a:rPr>
              <a:t> for anti-</a:t>
            </a:r>
            <a:r>
              <a:rPr lang="it-IT" sz="1200" b="1" dirty="0" err="1">
                <a:solidFill>
                  <a:prstClr val="white"/>
                </a:solidFill>
              </a:rPr>
              <a:t>inflammatory</a:t>
            </a:r>
            <a:r>
              <a:rPr lang="it-IT" sz="1200" b="1" dirty="0">
                <a:solidFill>
                  <a:prstClr val="white"/>
                </a:solidFill>
              </a:rPr>
              <a:t> </a:t>
            </a:r>
            <a:r>
              <a:rPr lang="it-IT" sz="1200" b="1" dirty="0" err="1">
                <a:solidFill>
                  <a:prstClr val="white"/>
                </a:solidFill>
              </a:rPr>
              <a:t>response</a:t>
            </a:r>
            <a:endParaRPr lang="it-IT" sz="1200" b="1" dirty="0">
              <a:solidFill>
                <a:prstClr val="white"/>
              </a:solidFill>
            </a:endParaRPr>
          </a:p>
          <a:p>
            <a:r>
              <a:rPr lang="it-IT" sz="1200" b="1" dirty="0" err="1">
                <a:solidFill>
                  <a:srgbClr val="FFFF00"/>
                </a:solidFill>
              </a:rPr>
              <a:t>Zenti</a:t>
            </a:r>
            <a:r>
              <a:rPr lang="it-IT" sz="1200" b="1" dirty="0">
                <a:solidFill>
                  <a:srgbClr val="FFFF00"/>
                </a:solidFill>
              </a:rPr>
              <a:t> MG &amp; </a:t>
            </a:r>
            <a:r>
              <a:rPr lang="it-IT" sz="1200" b="1" dirty="0" err="1">
                <a:solidFill>
                  <a:srgbClr val="FFFF00"/>
                </a:solidFill>
              </a:rPr>
              <a:t>Stefanutti</a:t>
            </a:r>
            <a:r>
              <a:rPr lang="it-IT" sz="1200" b="1" dirty="0">
                <a:solidFill>
                  <a:srgbClr val="FFFF00"/>
                </a:solidFill>
              </a:rPr>
              <a:t> C     </a:t>
            </a:r>
            <a:r>
              <a:rPr lang="it-IT" sz="1200" b="1" dirty="0" err="1">
                <a:solidFill>
                  <a:srgbClr val="FFFF00"/>
                </a:solidFill>
              </a:rPr>
              <a:t>Cytokine</a:t>
            </a:r>
            <a:r>
              <a:rPr lang="it-IT" sz="1200" dirty="0">
                <a:solidFill>
                  <a:srgbClr val="FFFF00"/>
                </a:solidFill>
              </a:rPr>
              <a:t> (</a:t>
            </a:r>
            <a:r>
              <a:rPr lang="en-GB" sz="1200" dirty="0">
                <a:solidFill>
                  <a:srgbClr val="FFFF00"/>
                </a:solidFill>
              </a:rPr>
              <a:t>2011) 56(3): 842-9 (Review article)</a:t>
            </a:r>
            <a:endParaRPr lang="it-IT" sz="1200" dirty="0">
              <a:solidFill>
                <a:srgbClr val="FFFF00"/>
              </a:solidFill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1331640" y="4005064"/>
            <a:ext cx="792088" cy="12241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rgbClr val="FF0000"/>
              </a:solidFill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2339752" y="1340768"/>
            <a:ext cx="4320480" cy="64807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0" name="Rettangolo 9"/>
          <p:cNvSpPr/>
          <p:nvPr/>
        </p:nvSpPr>
        <p:spPr>
          <a:xfrm>
            <a:off x="2339752" y="2636912"/>
            <a:ext cx="4320480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2" name="Rettangolo 11"/>
          <p:cNvSpPr/>
          <p:nvPr/>
        </p:nvSpPr>
        <p:spPr>
          <a:xfrm>
            <a:off x="2483768" y="4005064"/>
            <a:ext cx="792088" cy="12241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rgbClr val="FF0000"/>
              </a:solidFill>
            </a:endParaRPr>
          </a:p>
        </p:txBody>
      </p:sp>
      <p:sp>
        <p:nvSpPr>
          <p:cNvPr id="9" name="Rettangolo arrotondato 8"/>
          <p:cNvSpPr/>
          <p:nvPr/>
        </p:nvSpPr>
        <p:spPr>
          <a:xfrm>
            <a:off x="3635896" y="3861048"/>
            <a:ext cx="3600400" cy="1368152"/>
          </a:xfrm>
          <a:prstGeom prst="round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49666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0" grpId="0" animBg="1"/>
      <p:bldP spid="12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755650" y="692696"/>
            <a:ext cx="3600450" cy="596900"/>
          </a:xfrm>
          <a:prstGeom prst="rect">
            <a:avLst/>
          </a:prstGeom>
          <a:solidFill>
            <a:srgbClr val="CCE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it-IT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Background </a:t>
            </a:r>
          </a:p>
        </p:txBody>
      </p:sp>
      <p:grpSp>
        <p:nvGrpSpPr>
          <p:cNvPr id="6147" name="Group 2"/>
          <p:cNvGrpSpPr>
            <a:grpSpLocks/>
          </p:cNvGrpSpPr>
          <p:nvPr/>
        </p:nvGrpSpPr>
        <p:grpSpPr bwMode="auto">
          <a:xfrm>
            <a:off x="-292100" y="5514975"/>
            <a:ext cx="10079038" cy="1343025"/>
            <a:chOff x="-161" y="3557"/>
            <a:chExt cx="5944" cy="846"/>
          </a:xfrm>
        </p:grpSpPr>
        <p:pic>
          <p:nvPicPr>
            <p:cNvPr id="6150" name="Picture 3" descr="carta_intestata_generica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61" y="3557"/>
              <a:ext cx="4764" cy="8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6151" name="Group 4"/>
            <p:cNvGrpSpPr>
              <a:grpSpLocks/>
            </p:cNvGrpSpPr>
            <p:nvPr/>
          </p:nvGrpSpPr>
          <p:grpSpPr bwMode="auto">
            <a:xfrm>
              <a:off x="1019" y="3557"/>
              <a:ext cx="4764" cy="846"/>
              <a:chOff x="1066" y="3566"/>
              <a:chExt cx="4764" cy="846"/>
            </a:xfrm>
          </p:grpSpPr>
          <p:pic>
            <p:nvPicPr>
              <p:cNvPr id="6152" name="Picture 5" descr="carta_intestata_generica-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6" y="3566"/>
                <a:ext cx="4764" cy="8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 useBgFill="1">
            <p:nvSpPr>
              <p:cNvPr id="6153" name="Rectangle 6"/>
              <p:cNvSpPr>
                <a:spLocks noChangeArrowheads="1"/>
              </p:cNvSpPr>
              <p:nvPr/>
            </p:nvSpPr>
            <p:spPr bwMode="auto">
              <a:xfrm>
                <a:off x="1701" y="3748"/>
                <a:ext cx="1224" cy="408"/>
              </a:xfrm>
              <a:prstGeom prst="rect">
                <a:avLst/>
              </a:prstGeom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it-IT" sz="2000" b="1">
                  <a:solidFill>
                    <a:prstClr val="black"/>
                  </a:solidFill>
                  <a:latin typeface="Comic Sans MS" pitchFamily="66" charset="0"/>
                </a:endParaRPr>
              </a:p>
            </p:txBody>
          </p:sp>
        </p:grpSp>
      </p:grpSp>
      <p:sp>
        <p:nvSpPr>
          <p:cNvPr id="29704" name="Rettangolo 14"/>
          <p:cNvSpPr>
            <a:spLocks noChangeArrowheads="1"/>
          </p:cNvSpPr>
          <p:nvPr/>
        </p:nvSpPr>
        <p:spPr bwMode="auto">
          <a:xfrm>
            <a:off x="107950" y="1809457"/>
            <a:ext cx="8893175" cy="1835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400" b="1" dirty="0">
                <a:solidFill>
                  <a:prstClr val="black"/>
                </a:solidFill>
              </a:rPr>
              <a:t>In two different investigations, we examined the changes in plasma pro- and anti-inflammatory cytokine levels in patients with FH and/or </a:t>
            </a:r>
            <a:r>
              <a:rPr lang="en-US" sz="2400" b="1" dirty="0" err="1">
                <a:solidFill>
                  <a:prstClr val="black"/>
                </a:solidFill>
              </a:rPr>
              <a:t>HyperLp</a:t>
            </a:r>
            <a:r>
              <a:rPr lang="en-US" sz="2400" b="1" dirty="0">
                <a:solidFill>
                  <a:prstClr val="black"/>
                </a:solidFill>
              </a:rPr>
              <a:t>(a), with pre-existing </a:t>
            </a:r>
            <a:r>
              <a:rPr lang="en-US" sz="2400" b="1" dirty="0" err="1">
                <a:solidFill>
                  <a:prstClr val="black"/>
                </a:solidFill>
              </a:rPr>
              <a:t>angiographically</a:t>
            </a:r>
            <a:r>
              <a:rPr lang="en-US" sz="2400" b="1" dirty="0">
                <a:solidFill>
                  <a:prstClr val="black"/>
                </a:solidFill>
              </a:rPr>
              <a:t> demonstrated CHD, and AVD, after three consecutive sessions of LDL-apheresis.</a:t>
            </a:r>
          </a:p>
        </p:txBody>
      </p:sp>
      <p:sp>
        <p:nvSpPr>
          <p:cNvPr id="12" name="Rettangolo 11"/>
          <p:cNvSpPr/>
          <p:nvPr/>
        </p:nvSpPr>
        <p:spPr>
          <a:xfrm>
            <a:off x="142005" y="3861048"/>
            <a:ext cx="885912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b="1" dirty="0" err="1">
                <a:solidFill>
                  <a:prstClr val="black"/>
                </a:solidFill>
              </a:rPr>
              <a:t>Cytokines</a:t>
            </a:r>
            <a:r>
              <a:rPr lang="it-IT" sz="1400" b="1" dirty="0">
                <a:solidFill>
                  <a:prstClr val="black"/>
                </a:solidFill>
              </a:rPr>
              <a:t> </a:t>
            </a:r>
            <a:r>
              <a:rPr lang="it-IT" sz="1400" b="1" dirty="0" err="1">
                <a:solidFill>
                  <a:prstClr val="black"/>
                </a:solidFill>
              </a:rPr>
              <a:t>profile</a:t>
            </a:r>
            <a:r>
              <a:rPr lang="it-IT" sz="1400" b="1" dirty="0">
                <a:solidFill>
                  <a:prstClr val="black"/>
                </a:solidFill>
              </a:rPr>
              <a:t> in </a:t>
            </a:r>
            <a:r>
              <a:rPr lang="it-IT" sz="1400" b="1" dirty="0" err="1">
                <a:solidFill>
                  <a:prstClr val="black"/>
                </a:solidFill>
              </a:rPr>
              <a:t>serum</a:t>
            </a:r>
            <a:r>
              <a:rPr lang="it-IT" sz="1400" b="1" dirty="0">
                <a:solidFill>
                  <a:prstClr val="black"/>
                </a:solidFill>
              </a:rPr>
              <a:t> of </a:t>
            </a:r>
            <a:r>
              <a:rPr lang="it-IT" sz="1400" b="1" dirty="0" err="1">
                <a:solidFill>
                  <a:prstClr val="black"/>
                </a:solidFill>
              </a:rPr>
              <a:t>homozygous</a:t>
            </a:r>
            <a:r>
              <a:rPr lang="it-IT" sz="1400" b="1" dirty="0">
                <a:solidFill>
                  <a:prstClr val="black"/>
                </a:solidFill>
              </a:rPr>
              <a:t> </a:t>
            </a:r>
            <a:r>
              <a:rPr lang="it-IT" sz="1400" b="1" dirty="0" err="1">
                <a:solidFill>
                  <a:prstClr val="black"/>
                </a:solidFill>
              </a:rPr>
              <a:t>familial</a:t>
            </a:r>
            <a:r>
              <a:rPr lang="it-IT" sz="1400" b="1" dirty="0">
                <a:solidFill>
                  <a:prstClr val="black"/>
                </a:solidFill>
              </a:rPr>
              <a:t> </a:t>
            </a:r>
            <a:r>
              <a:rPr lang="it-IT" sz="1400" b="1" dirty="0" err="1">
                <a:solidFill>
                  <a:prstClr val="black"/>
                </a:solidFill>
              </a:rPr>
              <a:t>hypercholesterolemia</a:t>
            </a:r>
            <a:r>
              <a:rPr lang="it-IT" sz="1400" b="1" dirty="0">
                <a:solidFill>
                  <a:prstClr val="black"/>
                </a:solidFill>
              </a:rPr>
              <a:t> </a:t>
            </a:r>
            <a:r>
              <a:rPr lang="it-IT" sz="1400" b="1" dirty="0" err="1">
                <a:solidFill>
                  <a:prstClr val="black"/>
                </a:solidFill>
              </a:rPr>
              <a:t>is</a:t>
            </a:r>
            <a:r>
              <a:rPr lang="it-IT" sz="1400" b="1" dirty="0">
                <a:solidFill>
                  <a:prstClr val="black"/>
                </a:solidFill>
              </a:rPr>
              <a:t> </a:t>
            </a:r>
            <a:r>
              <a:rPr lang="it-IT" sz="1400" b="1" dirty="0" err="1">
                <a:solidFill>
                  <a:prstClr val="black"/>
                </a:solidFill>
              </a:rPr>
              <a:t>changed</a:t>
            </a:r>
            <a:r>
              <a:rPr lang="it-IT" sz="1400" b="1" dirty="0">
                <a:solidFill>
                  <a:prstClr val="black"/>
                </a:solidFill>
              </a:rPr>
              <a:t> by LDL-</a:t>
            </a:r>
            <a:r>
              <a:rPr lang="it-IT" sz="1400" b="1" dirty="0" err="1">
                <a:solidFill>
                  <a:prstClr val="black"/>
                </a:solidFill>
              </a:rPr>
              <a:t>apheresis</a:t>
            </a:r>
            <a:r>
              <a:rPr lang="it-IT" sz="1400" b="1" dirty="0">
                <a:solidFill>
                  <a:prstClr val="black"/>
                </a:solidFill>
              </a:rPr>
              <a:t>.</a:t>
            </a:r>
          </a:p>
          <a:p>
            <a:r>
              <a:rPr lang="it-IT" sz="1400" dirty="0" err="1">
                <a:solidFill>
                  <a:srgbClr val="0066FF"/>
                </a:solidFill>
                <a:hlinkClick r:id="rId4"/>
              </a:rPr>
              <a:t>Stefanutti</a:t>
            </a:r>
            <a:r>
              <a:rPr lang="it-IT" sz="1400" dirty="0">
                <a:solidFill>
                  <a:srgbClr val="0066FF"/>
                </a:solidFill>
                <a:hlinkClick r:id="rId4"/>
              </a:rPr>
              <a:t> C</a:t>
            </a:r>
            <a:r>
              <a:rPr lang="it-IT" sz="1400" dirty="0">
                <a:solidFill>
                  <a:srgbClr val="0066FF"/>
                </a:solidFill>
              </a:rPr>
              <a:t>, </a:t>
            </a:r>
            <a:r>
              <a:rPr lang="it-IT" sz="1400" dirty="0">
                <a:solidFill>
                  <a:srgbClr val="0066FF"/>
                </a:solidFill>
                <a:hlinkClick r:id="rId5"/>
              </a:rPr>
              <a:t>Vivenzio A</a:t>
            </a:r>
            <a:r>
              <a:rPr lang="it-IT" sz="1400" dirty="0">
                <a:solidFill>
                  <a:srgbClr val="0066FF"/>
                </a:solidFill>
              </a:rPr>
              <a:t>, </a:t>
            </a:r>
            <a:r>
              <a:rPr lang="it-IT" sz="1400" dirty="0">
                <a:solidFill>
                  <a:srgbClr val="0066FF"/>
                </a:solidFill>
                <a:hlinkClick r:id="rId6"/>
              </a:rPr>
              <a:t>Di Giacomo S</a:t>
            </a:r>
            <a:r>
              <a:rPr lang="it-IT" sz="1400" dirty="0">
                <a:solidFill>
                  <a:srgbClr val="0066FF"/>
                </a:solidFill>
              </a:rPr>
              <a:t>, </a:t>
            </a:r>
            <a:r>
              <a:rPr lang="it-IT" sz="1400" dirty="0">
                <a:solidFill>
                  <a:srgbClr val="0066FF"/>
                </a:solidFill>
                <a:hlinkClick r:id="rId7"/>
              </a:rPr>
              <a:t>Ferraro PM</a:t>
            </a:r>
            <a:r>
              <a:rPr lang="it-IT" sz="1400" dirty="0">
                <a:solidFill>
                  <a:srgbClr val="0066FF"/>
                </a:solidFill>
              </a:rPr>
              <a:t> </a:t>
            </a:r>
          </a:p>
          <a:p>
            <a:r>
              <a:rPr lang="it-IT" sz="1400" b="1" dirty="0" err="1">
                <a:solidFill>
                  <a:prstClr val="black"/>
                </a:solidFill>
              </a:rPr>
              <a:t>Cytokine</a:t>
            </a:r>
            <a:r>
              <a:rPr lang="it-IT" sz="1400" dirty="0">
                <a:solidFill>
                  <a:prstClr val="black"/>
                </a:solidFill>
              </a:rPr>
              <a:t> (2011) 55: 245–250</a:t>
            </a:r>
          </a:p>
          <a:p>
            <a:endParaRPr lang="it-IT" sz="1400" dirty="0">
              <a:solidFill>
                <a:prstClr val="black"/>
              </a:solidFill>
            </a:endParaRPr>
          </a:p>
          <a:p>
            <a:r>
              <a:rPr lang="en-US" sz="1400" b="1" dirty="0">
                <a:solidFill>
                  <a:prstClr val="black"/>
                </a:solidFill>
              </a:rPr>
              <a:t>Apheresis-inducible cytokine pattern change in severe, genetic dyslipidemias</a:t>
            </a:r>
          </a:p>
          <a:p>
            <a:r>
              <a:rPr lang="it-IT" sz="1400" dirty="0" err="1">
                <a:solidFill>
                  <a:srgbClr val="0000FF"/>
                </a:solidFill>
              </a:rPr>
              <a:t>Stefanutti</a:t>
            </a:r>
            <a:r>
              <a:rPr lang="it-IT" sz="1400" dirty="0">
                <a:solidFill>
                  <a:srgbClr val="0000FF"/>
                </a:solidFill>
              </a:rPr>
              <a:t> C, Vivenzio A, Ferraro PM, </a:t>
            </a:r>
            <a:r>
              <a:rPr lang="it-IT" sz="1400" dirty="0" err="1">
                <a:solidFill>
                  <a:srgbClr val="0000FF"/>
                </a:solidFill>
              </a:rPr>
              <a:t>Morozzi</a:t>
            </a:r>
            <a:r>
              <a:rPr lang="it-IT" sz="1400" dirty="0">
                <a:solidFill>
                  <a:srgbClr val="0000FF"/>
                </a:solidFill>
              </a:rPr>
              <a:t> C, </a:t>
            </a:r>
            <a:r>
              <a:rPr lang="it-IT" sz="1400" dirty="0" err="1">
                <a:solidFill>
                  <a:srgbClr val="0000FF"/>
                </a:solidFill>
              </a:rPr>
              <a:t>Belotherkovsky</a:t>
            </a:r>
            <a:r>
              <a:rPr lang="it-IT" sz="1400" dirty="0">
                <a:solidFill>
                  <a:srgbClr val="0000FF"/>
                </a:solidFill>
              </a:rPr>
              <a:t> D </a:t>
            </a:r>
          </a:p>
          <a:p>
            <a:r>
              <a:rPr lang="it-IT" sz="1400" b="1" dirty="0" err="1">
                <a:solidFill>
                  <a:prstClr val="black"/>
                </a:solidFill>
              </a:rPr>
              <a:t>Cytokine</a:t>
            </a:r>
            <a:r>
              <a:rPr lang="it-IT" sz="1400" b="1" dirty="0">
                <a:solidFill>
                  <a:prstClr val="black"/>
                </a:solidFill>
              </a:rPr>
              <a:t> </a:t>
            </a:r>
            <a:r>
              <a:rPr lang="it-IT" sz="1400" dirty="0">
                <a:solidFill>
                  <a:prstClr val="black"/>
                </a:solidFill>
              </a:rPr>
              <a:t>(2011) 56(3): 835-41</a:t>
            </a:r>
          </a:p>
          <a:p>
            <a:endParaRPr lang="it-IT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608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97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97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97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97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4" grpId="0" build="allAtOnce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034" name="Group 2"/>
          <p:cNvGrpSpPr>
            <a:grpSpLocks/>
          </p:cNvGrpSpPr>
          <p:nvPr/>
        </p:nvGrpSpPr>
        <p:grpSpPr bwMode="auto">
          <a:xfrm>
            <a:off x="-292100" y="5514975"/>
            <a:ext cx="9436100" cy="1343025"/>
            <a:chOff x="-161" y="3557"/>
            <a:chExt cx="5944" cy="846"/>
          </a:xfrm>
        </p:grpSpPr>
        <p:pic>
          <p:nvPicPr>
            <p:cNvPr id="44035" name="Picture 3" descr="carta_intestata_generica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61" y="3557"/>
              <a:ext cx="4764" cy="8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44036" name="Group 4"/>
            <p:cNvGrpSpPr>
              <a:grpSpLocks/>
            </p:cNvGrpSpPr>
            <p:nvPr/>
          </p:nvGrpSpPr>
          <p:grpSpPr bwMode="auto">
            <a:xfrm>
              <a:off x="1019" y="3557"/>
              <a:ext cx="4764" cy="846"/>
              <a:chOff x="1066" y="3566"/>
              <a:chExt cx="4764" cy="846"/>
            </a:xfrm>
          </p:grpSpPr>
          <p:pic>
            <p:nvPicPr>
              <p:cNvPr id="44037" name="Picture 5" descr="carta_intestata_generica-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6" y="3566"/>
                <a:ext cx="4764" cy="8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 useBgFill="1">
            <p:nvSpPr>
              <p:cNvPr id="44038" name="Rectangle 6"/>
              <p:cNvSpPr>
                <a:spLocks noChangeArrowheads="1"/>
              </p:cNvSpPr>
              <p:nvPr/>
            </p:nvSpPr>
            <p:spPr bwMode="auto">
              <a:xfrm>
                <a:off x="1701" y="3748"/>
                <a:ext cx="1224" cy="408"/>
              </a:xfrm>
              <a:prstGeom prst="rect">
                <a:avLst/>
              </a:prstGeom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it-IT" sz="2000" b="1">
                  <a:solidFill>
                    <a:prstClr val="black"/>
                  </a:solidFill>
                  <a:latin typeface="Comic Sans MS" pitchFamily="66" charset="0"/>
                </a:endParaRPr>
              </a:p>
            </p:txBody>
          </p:sp>
        </p:grpSp>
      </p:grp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10000" contrast="-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524125"/>
            <a:ext cx="3267075" cy="18097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10000" contrast="-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524125"/>
            <a:ext cx="3219450" cy="18097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ttangolo 3"/>
          <p:cNvSpPr/>
          <p:nvPr/>
        </p:nvSpPr>
        <p:spPr>
          <a:xfrm>
            <a:off x="1083295" y="4581128"/>
            <a:ext cx="3272681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>
                <a:solidFill>
                  <a:prstClr val="white"/>
                </a:solidFill>
              </a:rPr>
              <a:t>1° </a:t>
            </a:r>
            <a:r>
              <a:rPr lang="it-IT" b="1" dirty="0" err="1">
                <a:solidFill>
                  <a:prstClr val="white"/>
                </a:solidFill>
              </a:rPr>
              <a:t>experiment</a:t>
            </a:r>
            <a:endParaRPr lang="it-IT" b="1" dirty="0">
              <a:solidFill>
                <a:prstClr val="white"/>
              </a:solidFill>
            </a:endParaRPr>
          </a:p>
        </p:txBody>
      </p:sp>
      <p:sp>
        <p:nvSpPr>
          <p:cNvPr id="19" name="Rettangolo 18"/>
          <p:cNvSpPr/>
          <p:nvPr/>
        </p:nvSpPr>
        <p:spPr>
          <a:xfrm>
            <a:off x="4860032" y="4581128"/>
            <a:ext cx="3272681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prstClr val="white"/>
                </a:solidFill>
              </a:rPr>
              <a:t>2° </a:t>
            </a:r>
            <a:r>
              <a:rPr lang="it-IT" dirty="0" err="1">
                <a:solidFill>
                  <a:prstClr val="white"/>
                </a:solidFill>
              </a:rPr>
              <a:t>experiment</a:t>
            </a:r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1083294" y="1417315"/>
            <a:ext cx="7049419" cy="6435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err="1">
                <a:solidFill>
                  <a:prstClr val="white"/>
                </a:solidFill>
              </a:rPr>
              <a:t>Patient</a:t>
            </a:r>
            <a:r>
              <a:rPr lang="it-IT" b="1" dirty="0">
                <a:solidFill>
                  <a:prstClr val="white"/>
                </a:solidFill>
              </a:rPr>
              <a:t> </a:t>
            </a:r>
            <a:r>
              <a:rPr lang="it-IT" b="1" dirty="0" err="1">
                <a:solidFill>
                  <a:prstClr val="white"/>
                </a:solidFill>
              </a:rPr>
              <a:t>demographics</a:t>
            </a:r>
            <a:r>
              <a:rPr lang="it-IT" b="1" dirty="0">
                <a:solidFill>
                  <a:prstClr val="white"/>
                </a:solidFill>
              </a:rPr>
              <a:t> and </a:t>
            </a:r>
            <a:r>
              <a:rPr lang="it-IT" b="1" dirty="0" err="1">
                <a:solidFill>
                  <a:prstClr val="white"/>
                </a:solidFill>
              </a:rPr>
              <a:t>diagnosed</a:t>
            </a:r>
            <a:r>
              <a:rPr lang="it-IT" b="1" dirty="0">
                <a:solidFill>
                  <a:prstClr val="white"/>
                </a:solidFill>
              </a:rPr>
              <a:t> </a:t>
            </a:r>
            <a:r>
              <a:rPr lang="it-IT" b="1" dirty="0" err="1">
                <a:solidFill>
                  <a:prstClr val="white"/>
                </a:solidFill>
              </a:rPr>
              <a:t>diseases</a:t>
            </a:r>
            <a:endParaRPr lang="it-IT" b="1" dirty="0">
              <a:solidFill>
                <a:prstClr val="white"/>
              </a:solidFill>
            </a:endParaRPr>
          </a:p>
        </p:txBody>
      </p:sp>
      <p:sp>
        <p:nvSpPr>
          <p:cNvPr id="2" name="Rettangolo arrotondato 1"/>
          <p:cNvSpPr/>
          <p:nvPr/>
        </p:nvSpPr>
        <p:spPr>
          <a:xfrm>
            <a:off x="1115616" y="5373216"/>
            <a:ext cx="7017097" cy="4306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7 </a:t>
            </a:r>
            <a:r>
              <a:rPr lang="it-IT" dirty="0" err="1"/>
              <a:t>measurements</a:t>
            </a:r>
            <a:r>
              <a:rPr lang="it-IT" dirty="0"/>
              <a:t> /</a:t>
            </a:r>
            <a:r>
              <a:rPr lang="it-IT" dirty="0" err="1"/>
              <a:t>each</a:t>
            </a:r>
            <a:r>
              <a:rPr lang="it-IT" dirty="0"/>
              <a:t> </a:t>
            </a:r>
            <a:r>
              <a:rPr lang="it-IT" dirty="0" err="1"/>
              <a:t>parameter</a:t>
            </a:r>
            <a:r>
              <a:rPr lang="it-IT" dirty="0"/>
              <a:t>/ single </a:t>
            </a:r>
            <a:r>
              <a:rPr lang="it-IT" dirty="0" err="1"/>
              <a:t>individual</a:t>
            </a:r>
            <a:r>
              <a:rPr lang="it-IT" dirty="0"/>
              <a:t> (US-</a:t>
            </a:r>
            <a:r>
              <a:rPr lang="it-IT" dirty="0" err="1"/>
              <a:t>based</a:t>
            </a:r>
            <a:r>
              <a:rPr lang="it-IT" dirty="0"/>
              <a:t> Lab)</a:t>
            </a:r>
          </a:p>
        </p:txBody>
      </p:sp>
    </p:spTree>
    <p:extLst>
      <p:ext uri="{BB962C8B-B14F-4D97-AF65-F5344CB8AC3E}">
        <p14:creationId xmlns:p14="http://schemas.microsoft.com/office/powerpoint/2010/main" val="64250304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130" name="Group 2"/>
          <p:cNvGrpSpPr>
            <a:grpSpLocks/>
          </p:cNvGrpSpPr>
          <p:nvPr/>
        </p:nvGrpSpPr>
        <p:grpSpPr bwMode="auto">
          <a:xfrm>
            <a:off x="-292100" y="5514975"/>
            <a:ext cx="9436100" cy="1343025"/>
            <a:chOff x="-161" y="3557"/>
            <a:chExt cx="5944" cy="846"/>
          </a:xfrm>
        </p:grpSpPr>
        <p:pic>
          <p:nvPicPr>
            <p:cNvPr id="48131" name="Picture 3" descr="carta_intestata_generica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61" y="3557"/>
              <a:ext cx="4764" cy="8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48132" name="Group 4"/>
            <p:cNvGrpSpPr>
              <a:grpSpLocks/>
            </p:cNvGrpSpPr>
            <p:nvPr/>
          </p:nvGrpSpPr>
          <p:grpSpPr bwMode="auto">
            <a:xfrm>
              <a:off x="1019" y="3557"/>
              <a:ext cx="4764" cy="846"/>
              <a:chOff x="1066" y="3566"/>
              <a:chExt cx="4764" cy="846"/>
            </a:xfrm>
          </p:grpSpPr>
          <p:pic>
            <p:nvPicPr>
              <p:cNvPr id="48133" name="Picture 5" descr="carta_intestata_generica-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6" y="3566"/>
                <a:ext cx="4764" cy="8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 useBgFill="1">
            <p:nvSpPr>
              <p:cNvPr id="48134" name="Rectangle 6"/>
              <p:cNvSpPr>
                <a:spLocks noChangeArrowheads="1"/>
              </p:cNvSpPr>
              <p:nvPr/>
            </p:nvSpPr>
            <p:spPr bwMode="auto">
              <a:xfrm>
                <a:off x="1701" y="3748"/>
                <a:ext cx="1224" cy="408"/>
              </a:xfrm>
              <a:prstGeom prst="rect">
                <a:avLst/>
              </a:prstGeom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it-IT" sz="2000" b="1">
                  <a:solidFill>
                    <a:prstClr val="black"/>
                  </a:solidFill>
                  <a:latin typeface="Comic Sans MS" pitchFamily="66" charset="0"/>
                </a:endParaRPr>
              </a:p>
            </p:txBody>
          </p:sp>
        </p:grpSp>
      </p:grpSp>
      <p:sp>
        <p:nvSpPr>
          <p:cNvPr id="11" name="Rettangolo 10"/>
          <p:cNvSpPr/>
          <p:nvPr/>
        </p:nvSpPr>
        <p:spPr>
          <a:xfrm>
            <a:off x="4467671" y="1196752"/>
            <a:ext cx="3272681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>
                <a:solidFill>
                  <a:prstClr val="white"/>
                </a:solidFill>
              </a:rPr>
              <a:t>1° </a:t>
            </a:r>
            <a:r>
              <a:rPr lang="it-IT" b="1" dirty="0" err="1">
                <a:solidFill>
                  <a:prstClr val="white"/>
                </a:solidFill>
              </a:rPr>
              <a:t>experiment</a:t>
            </a:r>
            <a:endParaRPr lang="it-IT" b="1" dirty="0">
              <a:solidFill>
                <a:prstClr val="white"/>
              </a:solidFill>
            </a:endParaRPr>
          </a:p>
        </p:txBody>
      </p:sp>
      <p:sp>
        <p:nvSpPr>
          <p:cNvPr id="12" name="Rettangolo 11"/>
          <p:cNvSpPr>
            <a:spLocks noChangeArrowheads="1"/>
          </p:cNvSpPr>
          <p:nvPr/>
        </p:nvSpPr>
        <p:spPr bwMode="auto">
          <a:xfrm>
            <a:off x="1403375" y="1196753"/>
            <a:ext cx="1872481" cy="432022"/>
          </a:xfrm>
          <a:prstGeom prst="rect">
            <a:avLst/>
          </a:prstGeom>
          <a:noFill/>
          <a:ln w="25400" algn="ctr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</a:extLst>
        </p:spPr>
        <p:txBody>
          <a:bodyPr anchor="ctr"/>
          <a:lstStyle/>
          <a:p>
            <a:pPr algn="ctr"/>
            <a:r>
              <a:rPr lang="it-IT" sz="2000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Results</a:t>
            </a:r>
            <a:r>
              <a:rPr lang="it-IT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10000" contrast="-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25" y="1916832"/>
            <a:ext cx="6381750" cy="20574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10000" contrast="-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933056"/>
            <a:ext cx="3057525" cy="19907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ttangolo 2"/>
          <p:cNvSpPr/>
          <p:nvPr/>
        </p:nvSpPr>
        <p:spPr>
          <a:xfrm>
            <a:off x="1475656" y="2357264"/>
            <a:ext cx="614586" cy="13597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7" name="Rettangolo 16"/>
          <p:cNvSpPr/>
          <p:nvPr/>
        </p:nvSpPr>
        <p:spPr>
          <a:xfrm>
            <a:off x="5181550" y="2357264"/>
            <a:ext cx="614586" cy="13597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483832"/>
      </p:ext>
    </p:extLst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1" name="Group 2"/>
          <p:cNvGrpSpPr>
            <a:grpSpLocks/>
          </p:cNvGrpSpPr>
          <p:nvPr/>
        </p:nvGrpSpPr>
        <p:grpSpPr bwMode="auto">
          <a:xfrm>
            <a:off x="-292100" y="5514975"/>
            <a:ext cx="10079038" cy="1343025"/>
            <a:chOff x="-161" y="3557"/>
            <a:chExt cx="5944" cy="846"/>
          </a:xfrm>
        </p:grpSpPr>
        <p:pic>
          <p:nvPicPr>
            <p:cNvPr id="27652" name="Picture 3" descr="carta_intestata_generica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61" y="3557"/>
              <a:ext cx="4764" cy="8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7653" name="Group 4"/>
            <p:cNvGrpSpPr>
              <a:grpSpLocks/>
            </p:cNvGrpSpPr>
            <p:nvPr/>
          </p:nvGrpSpPr>
          <p:grpSpPr bwMode="auto">
            <a:xfrm>
              <a:off x="1019" y="3557"/>
              <a:ext cx="4764" cy="846"/>
              <a:chOff x="1066" y="3566"/>
              <a:chExt cx="4764" cy="846"/>
            </a:xfrm>
          </p:grpSpPr>
          <p:pic>
            <p:nvPicPr>
              <p:cNvPr id="27654" name="Picture 5" descr="carta_intestata_generica-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6" y="3566"/>
                <a:ext cx="4764" cy="8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 useBgFill="1">
            <p:nvSpPr>
              <p:cNvPr id="27655" name="Rectangle 6"/>
              <p:cNvSpPr>
                <a:spLocks noChangeArrowheads="1"/>
              </p:cNvSpPr>
              <p:nvPr/>
            </p:nvSpPr>
            <p:spPr bwMode="auto">
              <a:xfrm>
                <a:off x="1701" y="3748"/>
                <a:ext cx="1224" cy="408"/>
              </a:xfrm>
              <a:prstGeom prst="rect">
                <a:avLst/>
              </a:prstGeom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it-IT" sz="2000" b="1">
                  <a:solidFill>
                    <a:prstClr val="black"/>
                  </a:solidFill>
                  <a:latin typeface="Comic Sans MS" pitchFamily="66" charset="0"/>
                </a:endParaRPr>
              </a:p>
            </p:txBody>
          </p:sp>
        </p:grpSp>
      </p:grpSp>
      <p:sp>
        <p:nvSpPr>
          <p:cNvPr id="2" name="Rettangolo 1"/>
          <p:cNvSpPr>
            <a:spLocks noChangeArrowheads="1"/>
          </p:cNvSpPr>
          <p:nvPr/>
        </p:nvSpPr>
        <p:spPr bwMode="auto">
          <a:xfrm>
            <a:off x="4861029" y="981993"/>
            <a:ext cx="3271684" cy="502791"/>
          </a:xfrm>
          <a:prstGeom prst="rect">
            <a:avLst/>
          </a:prstGeom>
          <a:noFill/>
          <a:ln w="25400" algn="ctr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</a:extLst>
        </p:spPr>
        <p:txBody>
          <a:bodyPr anchor="ctr"/>
          <a:lstStyle/>
          <a:p>
            <a:pPr algn="ctr"/>
            <a:r>
              <a:rPr lang="it-IT" sz="2000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Results</a:t>
            </a:r>
            <a:endParaRPr lang="it-IT" sz="20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10000" contrast="-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548680"/>
            <a:ext cx="3171825" cy="54864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ttangolo 13"/>
          <p:cNvSpPr/>
          <p:nvPr/>
        </p:nvSpPr>
        <p:spPr>
          <a:xfrm>
            <a:off x="4860032" y="4221088"/>
            <a:ext cx="3272681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prstClr val="white"/>
                </a:solidFill>
              </a:rPr>
              <a:t>2° </a:t>
            </a:r>
            <a:r>
              <a:rPr lang="it-IT" dirty="0" err="1">
                <a:solidFill>
                  <a:prstClr val="white"/>
                </a:solidFill>
              </a:rPr>
              <a:t>experiment</a:t>
            </a:r>
            <a:endParaRPr lang="it-IT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22284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178" name="Group 2"/>
          <p:cNvGrpSpPr>
            <a:grpSpLocks/>
          </p:cNvGrpSpPr>
          <p:nvPr/>
        </p:nvGrpSpPr>
        <p:grpSpPr bwMode="auto">
          <a:xfrm>
            <a:off x="-292100" y="5514975"/>
            <a:ext cx="9436100" cy="1343025"/>
            <a:chOff x="-161" y="3557"/>
            <a:chExt cx="5944" cy="846"/>
          </a:xfrm>
        </p:grpSpPr>
        <p:pic>
          <p:nvPicPr>
            <p:cNvPr id="50179" name="Picture 3" descr="carta_intestata_generica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61" y="3557"/>
              <a:ext cx="4764" cy="8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50180" name="Group 4"/>
            <p:cNvGrpSpPr>
              <a:grpSpLocks/>
            </p:cNvGrpSpPr>
            <p:nvPr/>
          </p:nvGrpSpPr>
          <p:grpSpPr bwMode="auto">
            <a:xfrm>
              <a:off x="1019" y="3557"/>
              <a:ext cx="4764" cy="846"/>
              <a:chOff x="1066" y="3566"/>
              <a:chExt cx="4764" cy="846"/>
            </a:xfrm>
          </p:grpSpPr>
          <p:pic>
            <p:nvPicPr>
              <p:cNvPr id="50181" name="Picture 5" descr="carta_intestata_generica-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6" y="3566"/>
                <a:ext cx="4764" cy="8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 useBgFill="1">
            <p:nvSpPr>
              <p:cNvPr id="50182" name="Rectangle 6"/>
              <p:cNvSpPr>
                <a:spLocks noChangeArrowheads="1"/>
              </p:cNvSpPr>
              <p:nvPr/>
            </p:nvSpPr>
            <p:spPr bwMode="auto">
              <a:xfrm>
                <a:off x="1701" y="3748"/>
                <a:ext cx="1224" cy="408"/>
              </a:xfrm>
              <a:prstGeom prst="rect">
                <a:avLst/>
              </a:prstGeom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it-IT" sz="2000" b="1">
                  <a:solidFill>
                    <a:prstClr val="black"/>
                  </a:solidFill>
                  <a:latin typeface="Comic Sans MS" pitchFamily="66" charset="0"/>
                </a:endParaRPr>
              </a:p>
            </p:txBody>
          </p:sp>
        </p:grpSp>
      </p:grpSp>
      <p:sp>
        <p:nvSpPr>
          <p:cNvPr id="50183" name="Rectangle 7"/>
          <p:cNvSpPr>
            <a:spLocks noChangeArrowheads="1"/>
          </p:cNvSpPr>
          <p:nvPr/>
        </p:nvSpPr>
        <p:spPr bwMode="auto">
          <a:xfrm>
            <a:off x="0" y="485775"/>
            <a:ext cx="9144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it-IT" sz="24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</p:txBody>
      </p:sp>
      <p:sp>
        <p:nvSpPr>
          <p:cNvPr id="9" name="Rettangolo 8"/>
          <p:cNvSpPr>
            <a:spLocks noChangeArrowheads="1"/>
          </p:cNvSpPr>
          <p:nvPr/>
        </p:nvSpPr>
        <p:spPr bwMode="auto">
          <a:xfrm>
            <a:off x="1043608" y="548680"/>
            <a:ext cx="1656879" cy="432047"/>
          </a:xfrm>
          <a:prstGeom prst="rect">
            <a:avLst/>
          </a:prstGeom>
          <a:noFill/>
          <a:ln w="25400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</a:ex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2000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Times New Roman" pitchFamily="18" charset="0"/>
              </a:rPr>
              <a:t>Results</a:t>
            </a:r>
            <a:r>
              <a:rPr lang="it-IT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96752"/>
            <a:ext cx="7089105" cy="34766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ttangolo 10"/>
          <p:cNvSpPr/>
          <p:nvPr/>
        </p:nvSpPr>
        <p:spPr>
          <a:xfrm>
            <a:off x="4283968" y="980728"/>
            <a:ext cx="3272681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prstClr val="white"/>
                </a:solidFill>
              </a:rPr>
              <a:t>2° </a:t>
            </a:r>
            <a:r>
              <a:rPr lang="it-IT" dirty="0" err="1">
                <a:solidFill>
                  <a:prstClr val="white"/>
                </a:solidFill>
              </a:rPr>
              <a:t>experiment</a:t>
            </a:r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12" name="Rettangolo 2"/>
          <p:cNvSpPr>
            <a:spLocks noChangeArrowheads="1"/>
          </p:cNvSpPr>
          <p:nvPr/>
        </p:nvSpPr>
        <p:spPr bwMode="auto">
          <a:xfrm>
            <a:off x="214313" y="4714875"/>
            <a:ext cx="8715375" cy="20732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MIP-1α</a:t>
            </a:r>
            <a:r>
              <a:rPr lang="en-US" b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 was significantly reduced, while </a:t>
            </a:r>
            <a:r>
              <a:rPr lang="en-GB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MIP-1β</a:t>
            </a:r>
            <a:r>
              <a:rPr lang="en-GB" b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 </a:t>
            </a:r>
            <a:r>
              <a:rPr lang="en-US" b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was significantly increased. </a:t>
            </a:r>
            <a:r>
              <a:rPr lang="en-GB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MCP-1 </a:t>
            </a:r>
            <a:r>
              <a:rPr lang="en-US" b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was reduced (</a:t>
            </a:r>
            <a:r>
              <a:rPr lang="en-US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ns</a:t>
            </a:r>
            <a:r>
              <a:rPr lang="en-US" b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), while </a:t>
            </a:r>
            <a:r>
              <a:rPr lang="en-GB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RANTES</a:t>
            </a:r>
            <a:r>
              <a:rPr lang="en-US" b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 was significantly increased. </a:t>
            </a:r>
            <a:r>
              <a:rPr lang="en-GB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GCSF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 </a:t>
            </a:r>
            <a:r>
              <a:rPr lang="en-US" b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and </a:t>
            </a:r>
            <a:r>
              <a:rPr lang="en-GB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GM-CSF</a:t>
            </a:r>
            <a:r>
              <a:rPr lang="en-GB" b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 </a:t>
            </a:r>
            <a:r>
              <a:rPr lang="en-US" b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were significantly reduced. </a:t>
            </a:r>
            <a:r>
              <a:rPr lang="en-GB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IL-1α</a:t>
            </a:r>
            <a:r>
              <a:rPr lang="en-GB" b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 was significantly reduced. 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IL-1β</a:t>
            </a:r>
            <a:r>
              <a:rPr lang="en-US" b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, 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IL-6</a:t>
            </a:r>
            <a:r>
              <a:rPr lang="en-US" b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, and 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IFN-γ</a:t>
            </a:r>
            <a:r>
              <a:rPr lang="en-US" b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 levels were significantly reduced. 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IL-2</a:t>
            </a:r>
            <a:r>
              <a:rPr lang="en-US" b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 level in plasma was significantly reduced at T0, and T2, and statistically significant increased at T1.</a:t>
            </a:r>
            <a:endParaRPr lang="it-IT" b="1" dirty="0"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8271138"/>
      </p:ext>
    </p:extLst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0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3" grpId="0"/>
      <p:bldP spid="1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2"/>
          <p:cNvGrpSpPr>
            <a:grpSpLocks/>
          </p:cNvGrpSpPr>
          <p:nvPr/>
        </p:nvGrpSpPr>
        <p:grpSpPr bwMode="auto">
          <a:xfrm>
            <a:off x="-292100" y="5500688"/>
            <a:ext cx="10079038" cy="1500187"/>
            <a:chOff x="-161" y="3557"/>
            <a:chExt cx="5944" cy="846"/>
          </a:xfrm>
        </p:grpSpPr>
        <p:pic>
          <p:nvPicPr>
            <p:cNvPr id="13326" name="Picture 3" descr="carta_intestata_generica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61" y="3557"/>
              <a:ext cx="4764" cy="8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3327" name="Group 4"/>
            <p:cNvGrpSpPr>
              <a:grpSpLocks/>
            </p:cNvGrpSpPr>
            <p:nvPr/>
          </p:nvGrpSpPr>
          <p:grpSpPr bwMode="auto">
            <a:xfrm>
              <a:off x="1019" y="3557"/>
              <a:ext cx="4764" cy="846"/>
              <a:chOff x="1066" y="3566"/>
              <a:chExt cx="4764" cy="846"/>
            </a:xfrm>
          </p:grpSpPr>
          <p:pic>
            <p:nvPicPr>
              <p:cNvPr id="13328" name="Picture 5" descr="carta_intestata_generica-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6" y="3566"/>
                <a:ext cx="4764" cy="8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 useBgFill="1">
            <p:nvSpPr>
              <p:cNvPr id="13329" name="Rectangle 6"/>
              <p:cNvSpPr>
                <a:spLocks noChangeArrowheads="1"/>
              </p:cNvSpPr>
              <p:nvPr/>
            </p:nvSpPr>
            <p:spPr bwMode="auto">
              <a:xfrm>
                <a:off x="1701" y="3748"/>
                <a:ext cx="1224" cy="408"/>
              </a:xfrm>
              <a:prstGeom prst="rect">
                <a:avLst/>
              </a:prstGeom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it-IT" sz="2000" b="1">
                  <a:solidFill>
                    <a:prstClr val="white"/>
                  </a:solidFill>
                  <a:latin typeface="Comic Sans MS" pitchFamily="66" charset="0"/>
                </a:endParaRPr>
              </a:p>
            </p:txBody>
          </p:sp>
        </p:grpSp>
      </p:grpSp>
      <p:sp>
        <p:nvSpPr>
          <p:cNvPr id="13315" name="Rectangle 19"/>
          <p:cNvSpPr>
            <a:spLocks noChangeArrowheads="1"/>
          </p:cNvSpPr>
          <p:nvPr/>
        </p:nvSpPr>
        <p:spPr bwMode="auto">
          <a:xfrm>
            <a:off x="0" y="47069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prstClr val="white"/>
              </a:solidFill>
              <a:latin typeface="Arial" pitchFamily="34" charset="0"/>
            </a:endParaRPr>
          </a:p>
        </p:txBody>
      </p:sp>
      <p:sp>
        <p:nvSpPr>
          <p:cNvPr id="2" name="Rettangolo 1"/>
          <p:cNvSpPr>
            <a:spLocks noChangeArrowheads="1"/>
          </p:cNvSpPr>
          <p:nvPr/>
        </p:nvSpPr>
        <p:spPr bwMode="auto">
          <a:xfrm>
            <a:off x="1475383" y="1124744"/>
            <a:ext cx="1800473" cy="432048"/>
          </a:xfrm>
          <a:prstGeom prst="rect">
            <a:avLst/>
          </a:prstGeom>
          <a:noFill/>
          <a:ln w="25400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</a:ex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2000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Times New Roman" pitchFamily="18" charset="0"/>
              </a:rPr>
              <a:t>Results</a:t>
            </a:r>
            <a:r>
              <a:rPr lang="it-IT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925" y="1988840"/>
            <a:ext cx="6534150" cy="25812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7692" y="4653136"/>
            <a:ext cx="3162300" cy="4953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ttangolo 14"/>
          <p:cNvSpPr/>
          <p:nvPr/>
        </p:nvSpPr>
        <p:spPr>
          <a:xfrm>
            <a:off x="4283968" y="1124744"/>
            <a:ext cx="3272681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prstClr val="white"/>
                </a:solidFill>
              </a:rPr>
              <a:t>2° </a:t>
            </a:r>
            <a:r>
              <a:rPr lang="it-IT" dirty="0" err="1">
                <a:solidFill>
                  <a:prstClr val="white"/>
                </a:solidFill>
              </a:rPr>
              <a:t>experiment</a:t>
            </a:r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16" name="Rectangle 35"/>
          <p:cNvSpPr>
            <a:spLocks noChangeArrowheads="1"/>
          </p:cNvSpPr>
          <p:nvPr/>
        </p:nvSpPr>
        <p:spPr bwMode="auto">
          <a:xfrm>
            <a:off x="319980" y="5229200"/>
            <a:ext cx="8572500" cy="565150"/>
          </a:xfrm>
          <a:prstGeom prst="rect">
            <a:avLst/>
          </a:prstGeom>
          <a:solidFill>
            <a:srgbClr val="CC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tabLst>
                <a:tab pos="569913" algn="l"/>
              </a:tabLst>
              <a:defRPr/>
            </a:pPr>
            <a:r>
              <a:rPr lang="en-US" sz="1500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Calibri" pitchFamily="34" charset="0"/>
                <a:cs typeface="Times New Roman" pitchFamily="18" charset="0"/>
              </a:rPr>
              <a:t>A significant correlation between IFN</a:t>
            </a:r>
            <a:r>
              <a:rPr lang="el-GR" sz="1500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Calibri" pitchFamily="34" charset="0"/>
                <a:cs typeface="Times New Roman" pitchFamily="18" charset="0"/>
              </a:rPr>
              <a:t>γ</a:t>
            </a:r>
            <a:r>
              <a:rPr lang="en-US" sz="1500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Calibri" pitchFamily="34" charset="0"/>
                <a:cs typeface="Times New Roman" pitchFamily="18" charset="0"/>
              </a:rPr>
              <a:t> and IL-1α . Although there are a few outliers, the correlation is pretty good for these two </a:t>
            </a:r>
            <a:r>
              <a:rPr lang="en-US" sz="15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Calibri" pitchFamily="34" charset="0"/>
                <a:cs typeface="Times New Roman" pitchFamily="18" charset="0"/>
              </a:rPr>
              <a:t>analytes</a:t>
            </a:r>
            <a:r>
              <a:rPr lang="en-US" sz="1500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Calibri" pitchFamily="34" charset="0"/>
                <a:cs typeface="Times New Roman" pitchFamily="18" charset="0"/>
              </a:rPr>
              <a:t> R = 0.882 (p&lt;0.001).</a:t>
            </a:r>
            <a:r>
              <a:rPr lang="en-US" sz="1600" b="1" dirty="0">
                <a:solidFill>
                  <a:prstClr val="white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lang="it-IT" sz="1500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633474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467544" y="1630541"/>
            <a:ext cx="8280920" cy="11144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prstClr val="white"/>
                </a:solidFill>
              </a:rPr>
              <a:t>LDL-APHERESIS EFFECTS ON INFLAMMATORY RESPONSE IN PATIENTS WITH SEVERE DYSLIPIDEMIA AND CORONARY ARTER</a:t>
            </a:r>
            <a:r>
              <a:rPr lang="it-IT" b="1" dirty="0">
                <a:solidFill>
                  <a:prstClr val="white"/>
                </a:solidFill>
              </a:rPr>
              <a:t>Y DISEASE </a:t>
            </a:r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539552" y="2660427"/>
            <a:ext cx="80648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n-GB" b="1" dirty="0">
              <a:solidFill>
                <a:prstClr val="white"/>
              </a:solidFill>
              <a:latin typeface="Times New Roman"/>
              <a:ea typeface="Times New Roman"/>
            </a:endParaRPr>
          </a:p>
          <a:p>
            <a:pPr algn="just"/>
            <a:r>
              <a:rPr lang="en-GB" b="1" dirty="0">
                <a:solidFill>
                  <a:prstClr val="white"/>
                </a:solidFill>
                <a:latin typeface="Times New Roman"/>
                <a:ea typeface="Times New Roman"/>
              </a:rPr>
              <a:t>Aim of the project</a:t>
            </a:r>
            <a:endParaRPr lang="it-IT" dirty="0">
              <a:solidFill>
                <a:prstClr val="white"/>
              </a:solidFill>
              <a:latin typeface="Times New Roman"/>
              <a:ea typeface="Times New Roman"/>
            </a:endParaRPr>
          </a:p>
          <a:p>
            <a:pPr algn="just"/>
            <a:r>
              <a:rPr lang="en-GB" b="1" dirty="0">
                <a:solidFill>
                  <a:prstClr val="white"/>
                </a:solidFill>
                <a:latin typeface="Times New Roman"/>
                <a:ea typeface="Times New Roman"/>
              </a:rPr>
              <a:t> </a:t>
            </a:r>
            <a:endParaRPr lang="it-IT" dirty="0">
              <a:solidFill>
                <a:prstClr val="white"/>
              </a:solidFill>
              <a:latin typeface="Times New Roman"/>
              <a:ea typeface="Times New Roman"/>
            </a:endParaRPr>
          </a:p>
          <a:p>
            <a:pPr indent="449580" algn="just">
              <a:lnSpc>
                <a:spcPct val="150000"/>
              </a:lnSpc>
            </a:pPr>
            <a:r>
              <a:rPr lang="en-US" dirty="0">
                <a:solidFill>
                  <a:prstClr val="white"/>
                </a:solidFill>
                <a:latin typeface="Times New Roman"/>
                <a:ea typeface="Times New Roman"/>
              </a:rPr>
              <a:t>To evaluate if D.A.LI. LDL-apheresis is able at inducing significant changes in plasma cytokine and related receptor profile, meanwhile 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assessing mRNA expression </a:t>
            </a:r>
            <a:r>
              <a:rPr lang="en-US" dirty="0">
                <a:solidFill>
                  <a:prstClr val="white"/>
                </a:solidFill>
                <a:latin typeface="Times New Roman"/>
                <a:ea typeface="Times New Roman"/>
              </a:rPr>
              <a:t>for </a:t>
            </a:r>
            <a:r>
              <a:rPr lang="en-GB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IL-1α, IL-6, IFN-γ, TNF-α</a:t>
            </a:r>
            <a:r>
              <a:rPr lang="en-GB" dirty="0">
                <a:solidFill>
                  <a:prstClr val="white"/>
                </a:solidFill>
              </a:rPr>
              <a:t> and the endothelial damage marker </a:t>
            </a:r>
            <a:r>
              <a:rPr lang="en-GB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PTX3</a:t>
            </a:r>
            <a:r>
              <a:rPr lang="en-GB" dirty="0">
                <a:solidFill>
                  <a:prstClr val="white"/>
                </a:solidFill>
              </a:rPr>
              <a:t> </a:t>
            </a:r>
            <a:r>
              <a:rPr lang="en-US" dirty="0">
                <a:solidFill>
                  <a:prstClr val="white"/>
                </a:solidFill>
                <a:latin typeface="Times New Roman"/>
                <a:ea typeface="Times New Roman"/>
              </a:rPr>
              <a:t>in patients with severe genetically determined </a:t>
            </a:r>
            <a:r>
              <a:rPr lang="en-US" dirty="0" err="1">
                <a:solidFill>
                  <a:prstClr val="white"/>
                </a:solidFill>
                <a:latin typeface="Times New Roman"/>
                <a:ea typeface="Times New Roman"/>
              </a:rPr>
              <a:t>determined</a:t>
            </a:r>
            <a:r>
              <a:rPr lang="en-US" dirty="0">
                <a:solidFill>
                  <a:prstClr val="white"/>
                </a:solidFill>
                <a:latin typeface="Times New Roman"/>
                <a:ea typeface="Times New Roman"/>
              </a:rPr>
              <a:t> Dyslipidemia - FH, Hyper-</a:t>
            </a:r>
            <a:r>
              <a:rPr lang="en-US" dirty="0" err="1">
                <a:solidFill>
                  <a:prstClr val="white"/>
                </a:solidFill>
                <a:latin typeface="Times New Roman"/>
                <a:ea typeface="Times New Roman"/>
              </a:rPr>
              <a:t>Lp</a:t>
            </a:r>
            <a:r>
              <a:rPr lang="en-US" dirty="0">
                <a:solidFill>
                  <a:prstClr val="white"/>
                </a:solidFill>
                <a:latin typeface="Times New Roman"/>
                <a:ea typeface="Times New Roman"/>
              </a:rPr>
              <a:t>(a)</a:t>
            </a:r>
            <a:r>
              <a:rPr lang="en-US" dirty="0" err="1">
                <a:solidFill>
                  <a:prstClr val="white"/>
                </a:solidFill>
                <a:latin typeface="Times New Roman"/>
                <a:ea typeface="Times New Roman"/>
              </a:rPr>
              <a:t>lipoproteinemia</a:t>
            </a:r>
            <a:r>
              <a:rPr lang="en-US" dirty="0">
                <a:solidFill>
                  <a:prstClr val="white"/>
                </a:solidFill>
                <a:latin typeface="Times New Roman"/>
                <a:ea typeface="Times New Roman"/>
              </a:rPr>
              <a:t> [</a:t>
            </a:r>
            <a:r>
              <a:rPr lang="en-US" dirty="0" err="1">
                <a:solidFill>
                  <a:prstClr val="white"/>
                </a:solidFill>
                <a:latin typeface="Times New Roman"/>
                <a:ea typeface="Times New Roman"/>
              </a:rPr>
              <a:t>HyperLp</a:t>
            </a:r>
            <a:r>
              <a:rPr lang="en-US" dirty="0">
                <a:solidFill>
                  <a:prstClr val="white"/>
                </a:solidFill>
                <a:latin typeface="Times New Roman"/>
                <a:ea typeface="Times New Roman"/>
              </a:rPr>
              <a:t>(a)]  -, and associated CAD, an open-label study will be carried out.</a:t>
            </a:r>
            <a:endParaRPr lang="it-IT" dirty="0">
              <a:solidFill>
                <a:prstClr val="white"/>
              </a:solidFill>
              <a:latin typeface="Times New Roman"/>
              <a:ea typeface="Times New Roman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20688"/>
            <a:ext cx="2859087" cy="1481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715893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0066"/>
            </a:gs>
            <a:gs pos="100000">
              <a:srgbClr val="000066">
                <a:gamma/>
                <a:shade val="46275"/>
                <a:invGamma/>
              </a:srgb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Effetti della LDL-aferesi</a:t>
            </a:r>
          </a:p>
        </p:txBody>
      </p:sp>
      <p:sp>
        <p:nvSpPr>
          <p:cNvPr id="161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240506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de-DE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Riduzione delle LDL-C, LDL-Ox, VLDL-C, Lp(a) e dei fattori della coagulazione</a:t>
            </a:r>
          </a:p>
          <a:p>
            <a:pPr>
              <a:lnSpc>
                <a:spcPct val="90000"/>
              </a:lnSpc>
            </a:pPr>
            <a:r>
              <a:rPr lang="de-DE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Riduzione della viscosità plasmatica e della aggregazione eritrocitaria</a:t>
            </a:r>
          </a:p>
          <a:p>
            <a:pPr>
              <a:lnSpc>
                <a:spcPct val="90000"/>
              </a:lnSpc>
            </a:pPr>
            <a:r>
              <a:rPr lang="de-DE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Riduzione delle molecole di adesione</a:t>
            </a:r>
          </a:p>
          <a:p>
            <a:pPr>
              <a:lnSpc>
                <a:spcPct val="90000"/>
              </a:lnSpc>
            </a:pPr>
            <a:r>
              <a:rPr lang="de-DE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Aumento della disponibilità di NO e miglioramento della funzione endoteliale</a:t>
            </a:r>
            <a:endParaRPr lang="it-IT" sz="20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1796" name="Rectangle 4"/>
          <p:cNvSpPr>
            <a:spLocks noChangeArrowheads="1"/>
          </p:cNvSpPr>
          <p:nvPr/>
        </p:nvSpPr>
        <p:spPr bwMode="auto">
          <a:xfrm>
            <a:off x="395288" y="3357563"/>
            <a:ext cx="8064500" cy="20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sz="2000">
                <a:solidFill>
                  <a:srgbClr val="000000"/>
                </a:solidFill>
              </a:rPr>
              <a:t> 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sz="2000">
                <a:solidFill>
                  <a:srgbClr val="000000"/>
                </a:solidFill>
              </a:rPr>
              <a:t>   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it-IT" sz="2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Ritardo della progressione delle lesioni coronariche dimostrato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sz="2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angiograficamente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it-IT" sz="2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Riduzione della area della placca ATS e del volume delle placche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sz="2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calcificate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it-IT" sz="2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Aumento della riserva coronarica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it-IT" sz="2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Riduzione dello IMT nei vasi epiaortici (carotidi)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it-IT" sz="20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1797" name="Rectangle 5"/>
          <p:cNvSpPr>
            <a:spLocks noChangeArrowheads="1"/>
          </p:cNvSpPr>
          <p:nvPr/>
        </p:nvSpPr>
        <p:spPr bwMode="auto">
          <a:xfrm>
            <a:off x="250825" y="5589588"/>
            <a:ext cx="8713788" cy="647700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Riduzione della mortalità cardiaca e degli eventi coronarici</a:t>
            </a:r>
          </a:p>
        </p:txBody>
      </p:sp>
    </p:spTree>
    <p:extLst>
      <p:ext uri="{BB962C8B-B14F-4D97-AF65-F5344CB8AC3E}">
        <p14:creationId xmlns:p14="http://schemas.microsoft.com/office/powerpoint/2010/main" val="2945084978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61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61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796" grpId="0"/>
      <p:bldP spid="16179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EAEAEA">
                <a:gamma/>
                <a:shade val="46275"/>
                <a:invGamma/>
              </a:srgbClr>
            </a:gs>
            <a:gs pos="100000">
              <a:srgbClr val="EAEAE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olo 1"/>
          <p:cNvSpPr>
            <a:spLocks noGrp="1"/>
          </p:cNvSpPr>
          <p:nvPr>
            <p:ph type="ctrTitle" idx="4294967295"/>
          </p:nvPr>
        </p:nvSpPr>
        <p:spPr>
          <a:xfrm>
            <a:off x="0" y="115888"/>
            <a:ext cx="9144000" cy="1081087"/>
          </a:xfrm>
          <a:solidFill>
            <a:schemeClr val="accent5"/>
          </a:solidFill>
        </p:spPr>
        <p:txBody>
          <a:bodyPr/>
          <a:lstStyle/>
          <a:p>
            <a:r>
              <a:rPr lang="en-GB" sz="2800" b="1" dirty="0">
                <a:solidFill>
                  <a:srgbClr val="800000"/>
                </a:solidFill>
              </a:rPr>
              <a:t>Therapeutic </a:t>
            </a:r>
            <a:r>
              <a:rPr lang="en-GB" sz="2800" b="1" dirty="0" err="1">
                <a:solidFill>
                  <a:srgbClr val="800000"/>
                </a:solidFill>
              </a:rPr>
              <a:t>Plasmapheresis</a:t>
            </a:r>
            <a:r>
              <a:rPr lang="en-GB" sz="2800" b="1" dirty="0">
                <a:solidFill>
                  <a:srgbClr val="800000"/>
                </a:solidFill>
              </a:rPr>
              <a:t> in the Treatment of Complicated Systemic Lupus </a:t>
            </a:r>
            <a:r>
              <a:rPr lang="en-GB" sz="2800" b="1" dirty="0" err="1">
                <a:solidFill>
                  <a:srgbClr val="800000"/>
                </a:solidFill>
              </a:rPr>
              <a:t>Erythematosus</a:t>
            </a:r>
            <a:endParaRPr lang="it-IT" sz="3600" dirty="0">
              <a:solidFill>
                <a:srgbClr val="800000"/>
              </a:solidFill>
            </a:endParaRPr>
          </a:p>
        </p:txBody>
      </p:sp>
      <p:sp>
        <p:nvSpPr>
          <p:cNvPr id="47108" name="Rettangolo 4"/>
          <p:cNvSpPr>
            <a:spLocks noChangeArrowheads="1"/>
          </p:cNvSpPr>
          <p:nvPr/>
        </p:nvSpPr>
        <p:spPr bwMode="auto">
          <a:xfrm>
            <a:off x="1" y="2071688"/>
            <a:ext cx="91440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dirty="0">
                <a:solidFill>
                  <a:srgbClr val="000000"/>
                </a:solidFill>
              </a:rPr>
              <a:t> </a:t>
            </a:r>
            <a:r>
              <a:rPr lang="en-GB" b="1" dirty="0">
                <a:solidFill>
                  <a:srgbClr val="000000"/>
                </a:solidFill>
              </a:rPr>
              <a:t>6 patients, 5 females and 1 male, (mean age: 39.5  years)  with SLE, submitted to therapeutic </a:t>
            </a:r>
            <a:r>
              <a:rPr lang="en-GB" b="1" dirty="0" err="1">
                <a:solidFill>
                  <a:srgbClr val="000000"/>
                </a:solidFill>
              </a:rPr>
              <a:t>plasmapheresis</a:t>
            </a:r>
            <a:r>
              <a:rPr lang="en-GB" b="1" dirty="0">
                <a:solidFill>
                  <a:srgbClr val="000000"/>
                </a:solidFill>
              </a:rPr>
              <a:t> using </a:t>
            </a:r>
            <a:r>
              <a:rPr lang="en-GB" b="1" dirty="0" err="1">
                <a:solidFill>
                  <a:srgbClr val="000000"/>
                </a:solidFill>
              </a:rPr>
              <a:t>Selesorb</a:t>
            </a:r>
            <a:r>
              <a:rPr lang="en-GB" b="1" baseline="30000" dirty="0">
                <a:solidFill>
                  <a:srgbClr val="000000"/>
                </a:solidFill>
              </a:rPr>
              <a:t>®</a:t>
            </a:r>
            <a:r>
              <a:rPr lang="en-GB" b="1" dirty="0">
                <a:solidFill>
                  <a:srgbClr val="000000"/>
                </a:solidFill>
              </a:rPr>
              <a:t> </a:t>
            </a:r>
            <a:r>
              <a:rPr lang="en-GB" b="1" dirty="0" err="1">
                <a:solidFill>
                  <a:srgbClr val="000000"/>
                </a:solidFill>
              </a:rPr>
              <a:t>immunoadsorption</a:t>
            </a:r>
            <a:r>
              <a:rPr lang="en-GB" b="1" dirty="0">
                <a:solidFill>
                  <a:srgbClr val="000000"/>
                </a:solidFill>
              </a:rPr>
              <a:t> system</a:t>
            </a:r>
            <a:endParaRPr lang="it-IT" b="1" dirty="0">
              <a:solidFill>
                <a:srgbClr val="000000"/>
              </a:solidFill>
            </a:endParaRPr>
          </a:p>
        </p:txBody>
      </p:sp>
      <p:sp>
        <p:nvSpPr>
          <p:cNvPr id="47109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</a:endParaRPr>
          </a:p>
        </p:txBody>
      </p:sp>
      <p:pic>
        <p:nvPicPr>
          <p:cNvPr id="47110" name="Picture 1" descr="FlowdiagramMA-03LA-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1570" y="2924944"/>
            <a:ext cx="5068702" cy="3692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1" name="Rettangolo 3"/>
          <p:cNvSpPr>
            <a:spLocks noChangeArrowheads="1"/>
          </p:cNvSpPr>
          <p:nvPr/>
        </p:nvSpPr>
        <p:spPr bwMode="auto">
          <a:xfrm>
            <a:off x="6248400" y="1676400"/>
            <a:ext cx="2895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b="1">
                <a:solidFill>
                  <a:srgbClr val="000000"/>
                </a:solidFill>
              </a:rPr>
              <a:t> </a:t>
            </a:r>
            <a:endParaRPr lang="it-IT">
              <a:solidFill>
                <a:srgbClr val="000000"/>
              </a:solidFill>
            </a:endParaRPr>
          </a:p>
        </p:txBody>
      </p:sp>
      <p:sp>
        <p:nvSpPr>
          <p:cNvPr id="47112" name="Rectangle 8"/>
          <p:cNvSpPr>
            <a:spLocks noChangeArrowheads="1"/>
          </p:cNvSpPr>
          <p:nvPr/>
        </p:nvSpPr>
        <p:spPr bwMode="auto">
          <a:xfrm>
            <a:off x="0" y="1248436"/>
            <a:ext cx="9144000" cy="67710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wrap="squar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1400" b="1" dirty="0" err="1">
                <a:solidFill>
                  <a:srgbClr val="600000"/>
                </a:solidFill>
                <a:cs typeface="Times New Roman" pitchFamily="18" charset="0"/>
              </a:rPr>
              <a:t>Stefanutti</a:t>
            </a:r>
            <a:r>
              <a:rPr lang="it-IT" sz="1400" b="1" dirty="0">
                <a:solidFill>
                  <a:srgbClr val="600000"/>
                </a:solidFill>
                <a:cs typeface="Times New Roman" pitchFamily="18" charset="0"/>
              </a:rPr>
              <a:t> C., et al (2008): </a:t>
            </a:r>
            <a:r>
              <a:rPr lang="en-GB" sz="1200" dirty="0">
                <a:solidFill>
                  <a:srgbClr val="000000"/>
                </a:solidFill>
                <a:cs typeface="Times New Roman" pitchFamily="18" charset="0"/>
              </a:rPr>
              <a:t>Therapeutic </a:t>
            </a:r>
            <a:r>
              <a:rPr lang="en-GB" sz="1200" dirty="0" err="1">
                <a:solidFill>
                  <a:srgbClr val="000000"/>
                </a:solidFill>
                <a:cs typeface="Times New Roman" pitchFamily="18" charset="0"/>
              </a:rPr>
              <a:t>plasmapheresis</a:t>
            </a:r>
            <a:r>
              <a:rPr lang="en-GB" sz="1200" dirty="0">
                <a:solidFill>
                  <a:srgbClr val="000000"/>
                </a:solidFill>
                <a:cs typeface="Times New Roman" pitchFamily="18" charset="0"/>
              </a:rPr>
              <a:t> in the treatment of complicated  Systemic Lupus </a:t>
            </a:r>
            <a:r>
              <a:rPr lang="en-GB" sz="1200" dirty="0" err="1">
                <a:solidFill>
                  <a:srgbClr val="000000"/>
                </a:solidFill>
                <a:cs typeface="Times New Roman" pitchFamily="18" charset="0"/>
              </a:rPr>
              <a:t>Erythematosus</a:t>
            </a:r>
            <a:r>
              <a:rPr lang="en-GB" sz="1200" dirty="0">
                <a:solidFill>
                  <a:srgbClr val="000000"/>
                </a:solidFill>
                <a:cs typeface="Times New Roman" pitchFamily="18" charset="0"/>
              </a:rPr>
              <a:t>. In: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200" dirty="0">
                <a:solidFill>
                  <a:srgbClr val="000000"/>
                </a:solidFill>
                <a:cs typeface="Times New Roman" pitchFamily="18" charset="0"/>
              </a:rPr>
              <a:t> “Systemic Lupus </a:t>
            </a:r>
            <a:r>
              <a:rPr lang="en-GB" sz="1200" dirty="0" err="1">
                <a:solidFill>
                  <a:srgbClr val="000000"/>
                </a:solidFill>
                <a:cs typeface="Times New Roman" pitchFamily="18" charset="0"/>
              </a:rPr>
              <a:t>Erythematosus</a:t>
            </a:r>
            <a:r>
              <a:rPr lang="en-GB" sz="1200" dirty="0">
                <a:solidFill>
                  <a:srgbClr val="000000"/>
                </a:solidFill>
                <a:cs typeface="Times New Roman" pitchFamily="18" charset="0"/>
              </a:rPr>
              <a:t> Research Trends.”</a:t>
            </a:r>
            <a:r>
              <a:rPr lang="en-US" sz="1200" dirty="0">
                <a:solidFill>
                  <a:srgbClr val="000000"/>
                </a:solidFill>
                <a:cs typeface="Times New Roman" pitchFamily="18" charset="0"/>
              </a:rPr>
              <a:t> Editor:  Thomas I. Seward pp. 1-8 Pub. Date: 2008 - 1st Quarter Pages: 260 pp. ISBN: 1-60021-861-x. Frank Columbus Ed. Nova Science Publishers, Inc. New York, U.S.A..</a:t>
            </a:r>
            <a:endParaRPr lang="it-IT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012785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>
                <a:gamma/>
                <a:shade val="46275"/>
                <a:invGamma/>
              </a:schemeClr>
            </a:gs>
            <a:gs pos="50000">
              <a:schemeClr val="bg2"/>
            </a:gs>
            <a:gs pos="100000">
              <a:schemeClr val="bg2">
                <a:gamma/>
                <a:shade val="46275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130" name="Object 2"/>
          <p:cNvGraphicFramePr>
            <a:graphicFrameLocks noChangeAspect="1"/>
          </p:cNvGraphicFramePr>
          <p:nvPr/>
        </p:nvGraphicFramePr>
        <p:xfrm>
          <a:off x="320675" y="1214438"/>
          <a:ext cx="8643938" cy="488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Grafico" r:id="rId2" imgW="7019925" imgH="4924425" progId="Excel.Chart.8">
                  <p:embed/>
                </p:oleObj>
              </mc:Choice>
              <mc:Fallback>
                <p:oleObj name="Grafico" r:id="rId2" imgW="7019925" imgH="4924425" progId="Excel.Char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675" y="1214438"/>
                        <a:ext cx="8643938" cy="4883150"/>
                      </a:xfrm>
                      <a:prstGeom prst="rect">
                        <a:avLst/>
                      </a:prstGeom>
                      <a:solidFill>
                        <a:srgbClr val="FFFF99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285750" y="219075"/>
            <a:ext cx="842962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2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Patient PE affected by SLE: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2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Progressive decrease of proteinuria (g/24 hours)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2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after 1-year treatment with immunodsorption apheresis </a:t>
            </a:r>
            <a:endParaRPr lang="en-GB" sz="32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8132" name="Rettangolo 3"/>
          <p:cNvSpPr>
            <a:spLocks noChangeArrowheads="1"/>
          </p:cNvSpPr>
          <p:nvPr/>
        </p:nvSpPr>
        <p:spPr bwMode="auto">
          <a:xfrm>
            <a:off x="6357938" y="6248400"/>
            <a:ext cx="278606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sz="1600" b="1" i="1">
                <a:solidFill>
                  <a:srgbClr val="FFFF00"/>
                </a:solidFill>
              </a:rPr>
              <a:t>C. Stefanutti et al, 2008</a:t>
            </a:r>
            <a:endParaRPr lang="it-IT" sz="1600" i="1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46953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66">
                <a:gamma/>
                <a:shade val="46275"/>
                <a:invGamma/>
              </a:srgbClr>
            </a:gs>
            <a:gs pos="100000">
              <a:srgbClr val="0000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908050"/>
            <a:ext cx="9144000" cy="521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2400" b="1">
                <a:solidFill>
                  <a:srgbClr val="FF3300"/>
                </a:solidFill>
              </a:rPr>
              <a:t>Immunoadsorption Apheresis and Immunosuppressive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2400" b="1">
                <a:solidFill>
                  <a:srgbClr val="FF3300"/>
                </a:solidFill>
              </a:rPr>
              <a:t>Drug Therapy in the Treatment of Complicated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2400" b="1">
                <a:solidFill>
                  <a:srgbClr val="FF3300"/>
                </a:solidFill>
              </a:rPr>
              <a:t>HCV-Related Cryoglobulinemia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it-IT" sz="2400" b="1">
              <a:solidFill>
                <a:srgbClr val="FF33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2000" b="1">
                <a:solidFill>
                  <a:srgbClr val="FFFF00"/>
                </a:solidFill>
              </a:rPr>
              <a:t>C. Stefanutti,1* A. Vivenzio,1 S. Di Giacomo,1 G. Labbadia,1 F. Mazza,1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2000" b="1">
                <a:solidFill>
                  <a:srgbClr val="FFFF00"/>
                </a:solidFill>
              </a:rPr>
              <a:t>G. D'Alessandri,2 P.M. Ferraro,3</a:t>
            </a:r>
            <a:r>
              <a:rPr lang="it-IT" sz="2000">
                <a:solidFill>
                  <a:srgbClr val="FFFF00"/>
                </a:solidFill>
              </a:rPr>
              <a:t> </a:t>
            </a:r>
            <a:r>
              <a:rPr lang="it-IT" sz="2000" b="1">
                <a:solidFill>
                  <a:srgbClr val="FFFF00"/>
                </a:solidFill>
              </a:rPr>
              <a:t>and C. Masala 1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it-IT" sz="2000" b="1">
              <a:solidFill>
                <a:srgbClr val="FFFF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2000">
                <a:solidFill>
                  <a:srgbClr val="FFFFFF"/>
                </a:solidFill>
              </a:rPr>
              <a:t>1Department of Clinical and Medical Therapy, Plasmapheresis Unit, University of Rome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2000">
                <a:solidFill>
                  <a:srgbClr val="FFFFFF"/>
                </a:solidFill>
              </a:rPr>
              <a:t>‘La Sapienza’, Policlinico ‘Umberto I’ Rome, Rome, Italy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2000">
                <a:solidFill>
                  <a:srgbClr val="FFFFFF"/>
                </a:solidFill>
              </a:rPr>
              <a:t>2U.O. Immunohematology, P.O. ASL 3, Pistoia, Italy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2000">
                <a:solidFill>
                  <a:srgbClr val="FFFFFF"/>
                </a:solidFill>
              </a:rPr>
              <a:t>3Renal Unit, Catholic University of the Sacred Heart of Rome, Vatican City, Rome, Italy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it-IT" sz="2000">
              <a:solidFill>
                <a:srgbClr val="FFFFFF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it-IT" sz="2000">
              <a:solidFill>
                <a:srgbClr val="00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2000" b="1" i="1">
                <a:solidFill>
                  <a:srgbClr val="FFFF00"/>
                </a:solidFill>
              </a:rPr>
              <a:t>J Clin Apher.</a:t>
            </a:r>
            <a:r>
              <a:rPr lang="it-IT" sz="2000">
                <a:solidFill>
                  <a:srgbClr val="FFFF00"/>
                </a:solidFill>
              </a:rPr>
              <a:t> 2009;24(6):241-6. PMID: 19927363</a:t>
            </a:r>
            <a:r>
              <a:rPr lang="it-IT" sz="2000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384476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0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1016641"/>
              </p:ext>
            </p:extLst>
          </p:nvPr>
        </p:nvGraphicFramePr>
        <p:xfrm>
          <a:off x="1623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positiva" r:id="rId2" imgW="3075434" imgH="2307215" progId="PowerPoint.Slide.8">
                  <p:embed/>
                </p:oleObj>
              </mc:Choice>
              <mc:Fallback>
                <p:oleObj name="Diapositiva" r:id="rId2" imgW="3075434" imgH="2307215" progId="PowerPoint.Slid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23" y="0"/>
                        <a:ext cx="9144000" cy="6858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1485900" y="111442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6532760" y="6357938"/>
            <a:ext cx="2071688" cy="500062"/>
          </a:xfrm>
          <a:prstGeom prst="rect">
            <a:avLst/>
          </a:prstGeom>
          <a:solidFill>
            <a:schemeClr val="bg1">
              <a:lumMod val="75000"/>
            </a:scheme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85750" y="5500688"/>
            <a:ext cx="2071688" cy="646112"/>
          </a:xfrm>
          <a:prstGeom prst="rect">
            <a:avLst/>
          </a:prstGeom>
          <a:solidFill>
            <a:schemeClr val="tx1">
              <a:lumMod val="65000"/>
            </a:schemeClr>
          </a:solidFill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IA  </a:t>
            </a:r>
            <a:r>
              <a:rPr lang="it-IT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Apheresis</a:t>
            </a:r>
            <a:r>
              <a:rPr lang="it-IT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plus IDT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6643688" y="4143375"/>
            <a:ext cx="2214562" cy="369888"/>
          </a:xfrm>
          <a:prstGeom prst="rect">
            <a:avLst/>
          </a:prstGeom>
          <a:solidFill>
            <a:schemeClr val="tx1">
              <a:lumMod val="85000"/>
            </a:schemeClr>
          </a:solidFill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2" name="Rettangolo 11"/>
          <p:cNvSpPr/>
          <p:nvPr/>
        </p:nvSpPr>
        <p:spPr>
          <a:xfrm>
            <a:off x="1071563" y="4143375"/>
            <a:ext cx="500062" cy="428625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11" name="Freccia in giù 10"/>
          <p:cNvSpPr/>
          <p:nvPr/>
        </p:nvSpPr>
        <p:spPr>
          <a:xfrm flipH="1">
            <a:off x="1071563" y="4286250"/>
            <a:ext cx="357187" cy="500063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13" name="Freccia in giù 12"/>
          <p:cNvSpPr/>
          <p:nvPr/>
        </p:nvSpPr>
        <p:spPr>
          <a:xfrm flipH="1">
            <a:off x="7358063" y="4295775"/>
            <a:ext cx="357187" cy="500063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6929438" y="5345113"/>
            <a:ext cx="1285875" cy="369887"/>
          </a:xfrm>
          <a:prstGeom prst="rect">
            <a:avLst/>
          </a:prstGeom>
          <a:solidFill>
            <a:schemeClr val="tx1">
              <a:lumMod val="65000"/>
            </a:schemeClr>
          </a:solidFill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IDT </a:t>
            </a:r>
            <a:r>
              <a:rPr lang="it-IT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only</a:t>
            </a:r>
            <a:endParaRPr lang="it-IT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Rettangolo 15"/>
          <p:cNvSpPr/>
          <p:nvPr/>
        </p:nvSpPr>
        <p:spPr>
          <a:xfrm>
            <a:off x="2428875" y="5357813"/>
            <a:ext cx="571500" cy="500062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15" name="Freccia a destra 14"/>
          <p:cNvSpPr/>
          <p:nvPr/>
        </p:nvSpPr>
        <p:spPr>
          <a:xfrm>
            <a:off x="2571750" y="5500688"/>
            <a:ext cx="428625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17" name="Freccia a destra 16"/>
          <p:cNvSpPr/>
          <p:nvPr/>
        </p:nvSpPr>
        <p:spPr>
          <a:xfrm flipH="1">
            <a:off x="6286500" y="5429250"/>
            <a:ext cx="428625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18" name="CasellaDiTesto 17"/>
          <p:cNvSpPr txBox="1"/>
          <p:nvPr/>
        </p:nvSpPr>
        <p:spPr>
          <a:xfrm>
            <a:off x="5786438" y="1428750"/>
            <a:ext cx="2857500" cy="369888"/>
          </a:xfrm>
          <a:prstGeom prst="rect">
            <a:avLst/>
          </a:prstGeom>
          <a:solidFill>
            <a:schemeClr val="tx1">
              <a:lumMod val="85000"/>
            </a:schemeClr>
          </a:solidFill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 </a:t>
            </a:r>
            <a:r>
              <a:rPr lang="it-IT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weeks</a:t>
            </a:r>
            <a:r>
              <a:rPr lang="it-IT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study</a:t>
            </a:r>
            <a:r>
              <a:rPr lang="it-IT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duration</a:t>
            </a:r>
            <a:endParaRPr lang="it-IT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0" name="Connettore 1 19"/>
          <p:cNvCxnSpPr/>
          <p:nvPr/>
        </p:nvCxnSpPr>
        <p:spPr>
          <a:xfrm rot="5400000">
            <a:off x="6965157" y="3607594"/>
            <a:ext cx="392906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ttore 1 21"/>
          <p:cNvCxnSpPr/>
          <p:nvPr/>
        </p:nvCxnSpPr>
        <p:spPr>
          <a:xfrm rot="10800000">
            <a:off x="8715375" y="1643063"/>
            <a:ext cx="21431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ttore 1 23"/>
          <p:cNvCxnSpPr/>
          <p:nvPr/>
        </p:nvCxnSpPr>
        <p:spPr>
          <a:xfrm rot="10800000">
            <a:off x="8715375" y="5572125"/>
            <a:ext cx="21431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ttore 1 25"/>
          <p:cNvCxnSpPr/>
          <p:nvPr/>
        </p:nvCxnSpPr>
        <p:spPr>
          <a:xfrm rot="10800000">
            <a:off x="8715375" y="3357563"/>
            <a:ext cx="21431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CasellaDiTesto 26"/>
          <p:cNvSpPr txBox="1"/>
          <p:nvPr/>
        </p:nvSpPr>
        <p:spPr>
          <a:xfrm>
            <a:off x="7643813" y="2071688"/>
            <a:ext cx="1214437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 </a:t>
            </a:r>
            <a:r>
              <a:rPr lang="it-IT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weeks</a:t>
            </a:r>
            <a:endParaRPr lang="it-IT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CasellaDiTesto 27"/>
          <p:cNvSpPr txBox="1"/>
          <p:nvPr/>
        </p:nvSpPr>
        <p:spPr>
          <a:xfrm>
            <a:off x="7643813" y="4059238"/>
            <a:ext cx="1214437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 </a:t>
            </a:r>
            <a:r>
              <a:rPr lang="it-IT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weeks</a:t>
            </a:r>
            <a:endParaRPr lang="it-IT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CasellaDiTesto 20"/>
          <p:cNvSpPr txBox="1"/>
          <p:nvPr/>
        </p:nvSpPr>
        <p:spPr>
          <a:xfrm>
            <a:off x="500063" y="214313"/>
            <a:ext cx="8143875" cy="1200150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50800" dist="50800" dir="5400000" sx="49000" sy="49000" algn="ctr" rotWithShape="0">
              <a:srgbClr val="FF0000"/>
            </a:outerShdw>
          </a:effec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b="1" i="1" dirty="0" err="1">
                <a:solidFill>
                  <a:srgbClr val="002060"/>
                </a:solidFill>
              </a:rPr>
              <a:t>Study</a:t>
            </a:r>
            <a:r>
              <a:rPr lang="it-IT" b="1" i="1" dirty="0">
                <a:solidFill>
                  <a:srgbClr val="002060"/>
                </a:solidFill>
              </a:rPr>
              <a:t> design and </a:t>
            </a:r>
            <a:r>
              <a:rPr lang="it-IT" b="1" i="1" dirty="0" err="1">
                <a:solidFill>
                  <a:srgbClr val="002060"/>
                </a:solidFill>
              </a:rPr>
              <a:t>course</a:t>
            </a:r>
            <a:r>
              <a:rPr lang="it-IT" b="1" i="1" dirty="0">
                <a:solidFill>
                  <a:srgbClr val="002060"/>
                </a:solidFill>
              </a:rPr>
              <a:t> </a:t>
            </a:r>
            <a:r>
              <a:rPr lang="it-IT" b="1" i="1" dirty="0" err="1">
                <a:solidFill>
                  <a:srgbClr val="002060"/>
                </a:solidFill>
              </a:rPr>
              <a:t>of</a:t>
            </a:r>
            <a:r>
              <a:rPr lang="it-IT" b="1" i="1" dirty="0">
                <a:solidFill>
                  <a:srgbClr val="002060"/>
                </a:solidFill>
              </a:rPr>
              <a:t> treatment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b="1" i="1" dirty="0" err="1">
                <a:solidFill>
                  <a:srgbClr val="002060"/>
                </a:solidFill>
              </a:rPr>
              <a:t>All</a:t>
            </a:r>
            <a:r>
              <a:rPr lang="it-IT" b="1" i="1" dirty="0">
                <a:solidFill>
                  <a:srgbClr val="002060"/>
                </a:solidFill>
              </a:rPr>
              <a:t> </a:t>
            </a:r>
            <a:r>
              <a:rPr lang="it-IT" b="1" i="1" dirty="0" err="1">
                <a:solidFill>
                  <a:srgbClr val="002060"/>
                </a:solidFill>
              </a:rPr>
              <a:t>patients</a:t>
            </a:r>
            <a:r>
              <a:rPr lang="it-IT" b="1" i="1" dirty="0">
                <a:solidFill>
                  <a:srgbClr val="002060"/>
                </a:solidFill>
              </a:rPr>
              <a:t> </a:t>
            </a:r>
            <a:r>
              <a:rPr lang="it-IT" b="1" i="1" dirty="0" err="1">
                <a:solidFill>
                  <a:srgbClr val="002060"/>
                </a:solidFill>
              </a:rPr>
              <a:t>after</a:t>
            </a:r>
            <a:r>
              <a:rPr lang="it-IT" b="1" i="1" dirty="0">
                <a:solidFill>
                  <a:srgbClr val="002060"/>
                </a:solidFill>
              </a:rPr>
              <a:t> “</a:t>
            </a:r>
            <a:r>
              <a:rPr lang="it-IT" b="1" i="1" dirty="0" err="1">
                <a:solidFill>
                  <a:srgbClr val="002060"/>
                </a:solidFill>
              </a:rPr>
              <a:t>run</a:t>
            </a:r>
            <a:r>
              <a:rPr lang="it-IT" b="1" i="1" dirty="0">
                <a:solidFill>
                  <a:srgbClr val="002060"/>
                </a:solidFill>
              </a:rPr>
              <a:t> in “ </a:t>
            </a:r>
            <a:r>
              <a:rPr lang="it-IT" b="1" i="1" dirty="0" err="1">
                <a:solidFill>
                  <a:srgbClr val="002060"/>
                </a:solidFill>
              </a:rPr>
              <a:t>period</a:t>
            </a:r>
            <a:r>
              <a:rPr lang="it-IT" b="1" i="1" dirty="0">
                <a:solidFill>
                  <a:srgbClr val="002060"/>
                </a:solidFill>
              </a:rPr>
              <a:t> </a:t>
            </a:r>
            <a:r>
              <a:rPr lang="it-IT" b="1" i="1" dirty="0" err="1">
                <a:solidFill>
                  <a:srgbClr val="002060"/>
                </a:solidFill>
              </a:rPr>
              <a:t>were</a:t>
            </a:r>
            <a:r>
              <a:rPr lang="it-IT" b="1" i="1" dirty="0">
                <a:solidFill>
                  <a:srgbClr val="002060"/>
                </a:solidFill>
              </a:rPr>
              <a:t> </a:t>
            </a:r>
            <a:r>
              <a:rPr lang="it-IT" b="1" i="1" dirty="0" err="1">
                <a:solidFill>
                  <a:srgbClr val="002060"/>
                </a:solidFill>
              </a:rPr>
              <a:t>assigned</a:t>
            </a:r>
            <a:r>
              <a:rPr lang="it-IT" b="1" i="1" dirty="0">
                <a:solidFill>
                  <a:srgbClr val="002060"/>
                </a:solidFill>
              </a:rPr>
              <a:t> </a:t>
            </a:r>
            <a:r>
              <a:rPr lang="it-IT" b="1" i="1" dirty="0" err="1">
                <a:solidFill>
                  <a:srgbClr val="002060"/>
                </a:solidFill>
              </a:rPr>
              <a:t>randomly</a:t>
            </a:r>
            <a:r>
              <a:rPr lang="it-IT" b="1" i="1" dirty="0">
                <a:solidFill>
                  <a:srgbClr val="002060"/>
                </a:solidFill>
              </a:rPr>
              <a:t>  in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b="1" i="1" dirty="0">
                <a:solidFill>
                  <a:srgbClr val="002060"/>
                </a:solidFill>
              </a:rPr>
              <a:t>Group  A : </a:t>
            </a:r>
            <a:r>
              <a:rPr lang="it-IT" b="1" i="1" dirty="0" err="1">
                <a:solidFill>
                  <a:srgbClr val="002060"/>
                </a:solidFill>
              </a:rPr>
              <a:t>Patients</a:t>
            </a:r>
            <a:r>
              <a:rPr lang="it-IT" b="1" i="1" dirty="0">
                <a:solidFill>
                  <a:srgbClr val="002060"/>
                </a:solidFill>
              </a:rPr>
              <a:t> </a:t>
            </a:r>
            <a:r>
              <a:rPr lang="it-IT" b="1" i="1" dirty="0" err="1">
                <a:solidFill>
                  <a:srgbClr val="002060"/>
                </a:solidFill>
              </a:rPr>
              <a:t>submitted</a:t>
            </a:r>
            <a:r>
              <a:rPr lang="it-IT" b="1" i="1" dirty="0">
                <a:solidFill>
                  <a:srgbClr val="002060"/>
                </a:solidFill>
              </a:rPr>
              <a:t> </a:t>
            </a:r>
            <a:r>
              <a:rPr lang="it-IT" b="1" i="1" dirty="0" err="1">
                <a:solidFill>
                  <a:srgbClr val="002060"/>
                </a:solidFill>
              </a:rPr>
              <a:t>to</a:t>
            </a:r>
            <a:r>
              <a:rPr lang="it-IT" b="1" i="1" dirty="0">
                <a:solidFill>
                  <a:srgbClr val="002060"/>
                </a:solidFill>
              </a:rPr>
              <a:t> IA </a:t>
            </a:r>
            <a:r>
              <a:rPr lang="it-IT" b="1" i="1" dirty="0" err="1">
                <a:solidFill>
                  <a:srgbClr val="002060"/>
                </a:solidFill>
              </a:rPr>
              <a:t>Apheresis</a:t>
            </a:r>
            <a:r>
              <a:rPr lang="it-IT" b="1" i="1" dirty="0">
                <a:solidFill>
                  <a:srgbClr val="002060"/>
                </a:solidFill>
              </a:rPr>
              <a:t>  plus </a:t>
            </a:r>
            <a:r>
              <a:rPr lang="it-IT" b="1" i="1" dirty="0" err="1">
                <a:solidFill>
                  <a:srgbClr val="002060"/>
                </a:solidFill>
              </a:rPr>
              <a:t>drug</a:t>
            </a:r>
            <a:endParaRPr lang="it-IT" b="1" i="1" dirty="0">
              <a:solidFill>
                <a:srgbClr val="00206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b="1" i="1" dirty="0">
                <a:solidFill>
                  <a:srgbClr val="002060"/>
                </a:solidFill>
              </a:rPr>
              <a:t>Group B: </a:t>
            </a:r>
            <a:r>
              <a:rPr lang="it-IT" b="1" i="1" dirty="0" err="1">
                <a:solidFill>
                  <a:srgbClr val="002060"/>
                </a:solidFill>
              </a:rPr>
              <a:t>Patients</a:t>
            </a:r>
            <a:r>
              <a:rPr lang="it-IT" b="1" i="1" dirty="0">
                <a:solidFill>
                  <a:srgbClr val="002060"/>
                </a:solidFill>
              </a:rPr>
              <a:t> </a:t>
            </a:r>
            <a:r>
              <a:rPr lang="it-IT" b="1" i="1" dirty="0" err="1">
                <a:solidFill>
                  <a:srgbClr val="002060"/>
                </a:solidFill>
              </a:rPr>
              <a:t>submitted</a:t>
            </a:r>
            <a:r>
              <a:rPr lang="it-IT" b="1" i="1" dirty="0">
                <a:solidFill>
                  <a:srgbClr val="002060"/>
                </a:solidFill>
              </a:rPr>
              <a:t> </a:t>
            </a:r>
            <a:r>
              <a:rPr lang="it-IT" b="1" i="1" dirty="0" err="1">
                <a:solidFill>
                  <a:srgbClr val="002060"/>
                </a:solidFill>
              </a:rPr>
              <a:t>to</a:t>
            </a:r>
            <a:r>
              <a:rPr lang="it-IT" b="1" i="1" dirty="0">
                <a:solidFill>
                  <a:srgbClr val="002060"/>
                </a:solidFill>
              </a:rPr>
              <a:t> </a:t>
            </a:r>
            <a:r>
              <a:rPr lang="it-IT" b="1" i="1" dirty="0" err="1">
                <a:solidFill>
                  <a:srgbClr val="002060"/>
                </a:solidFill>
              </a:rPr>
              <a:t>medical</a:t>
            </a:r>
            <a:r>
              <a:rPr lang="it-IT" b="1" i="1" dirty="0">
                <a:solidFill>
                  <a:srgbClr val="002060"/>
                </a:solidFill>
              </a:rPr>
              <a:t> </a:t>
            </a:r>
            <a:r>
              <a:rPr lang="it-IT" b="1" i="1" dirty="0" err="1">
                <a:solidFill>
                  <a:srgbClr val="002060"/>
                </a:solidFill>
              </a:rPr>
              <a:t>therapy</a:t>
            </a:r>
            <a:r>
              <a:rPr lang="it-IT" b="1" i="1" dirty="0">
                <a:solidFill>
                  <a:srgbClr val="002060"/>
                </a:solidFill>
              </a:rPr>
              <a:t> </a:t>
            </a:r>
            <a:r>
              <a:rPr lang="it-IT" b="1" i="1" dirty="0" err="1">
                <a:solidFill>
                  <a:srgbClr val="002060"/>
                </a:solidFill>
              </a:rPr>
              <a:t>only</a:t>
            </a:r>
            <a:endParaRPr lang="it-IT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87038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66">
                <a:gamma/>
                <a:shade val="46275"/>
                <a:invGamma/>
              </a:srgbClr>
            </a:gs>
            <a:gs pos="100000">
              <a:srgbClr val="0000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3269" name="Group 21"/>
          <p:cNvGraphicFramePr>
            <a:graphicFrameLocks noGrp="1"/>
          </p:cNvGraphicFramePr>
          <p:nvPr/>
        </p:nvGraphicFramePr>
        <p:xfrm>
          <a:off x="0" y="1773238"/>
          <a:ext cx="9144000" cy="4048760"/>
        </p:xfrm>
        <a:graphic>
          <a:graphicData uri="http://schemas.openxmlformats.org/drawingml/2006/table">
            <a:tbl>
              <a:tblPr/>
              <a:tblGrid>
                <a:gridCol w="32178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261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350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67332" marR="6733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At baseline      CS0</a:t>
                      </a:r>
                    </a:p>
                  </a:txBody>
                  <a:tcPr marL="67332" marR="6733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Patients enrollment in the study</a:t>
                      </a:r>
                      <a:endParaRPr kumimoji="0" lang="it-IT" sz="32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7332" marR="6733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After ‘run-in’  CS1</a:t>
                      </a:r>
                      <a:endParaRPr kumimoji="0" lang="it-IT" sz="32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7332" marR="6733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After 12 weeks treatment with IDT</a:t>
                      </a:r>
                      <a:endParaRPr kumimoji="0" lang="it-IT" sz="32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7332" marR="6733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38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End of the study</a:t>
                      </a:r>
                    </a:p>
                  </a:txBody>
                  <a:tcPr marL="67332" marR="6733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After 24 weeks:</a:t>
                      </a:r>
                      <a:endParaRPr kumimoji="0" lang="it-IT" sz="32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Group A: IA + IDT     (CSA)</a:t>
                      </a:r>
                      <a:endParaRPr kumimoji="0" lang="it-IT" sz="32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Group B: IDT  only     (CSB)</a:t>
                      </a:r>
                      <a:endParaRPr kumimoji="0" lang="it-IT" sz="32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7332" marR="6733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Rettangolo 2"/>
          <p:cNvSpPr/>
          <p:nvPr/>
        </p:nvSpPr>
        <p:spPr>
          <a:xfrm>
            <a:off x="2124075" y="620713"/>
            <a:ext cx="4886325" cy="762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defRPr/>
            </a:pPr>
            <a:r>
              <a:rPr lang="it-IT" sz="4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Clinical</a:t>
            </a:r>
            <a:r>
              <a:rPr lang="it-IT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 Score  (CS)</a:t>
            </a:r>
          </a:p>
        </p:txBody>
      </p:sp>
    </p:spTree>
    <p:extLst>
      <p:ext uri="{BB962C8B-B14F-4D97-AF65-F5344CB8AC3E}">
        <p14:creationId xmlns:p14="http://schemas.microsoft.com/office/powerpoint/2010/main" val="247344590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66">
                <a:gamma/>
                <a:shade val="46275"/>
                <a:invGamma/>
              </a:srgbClr>
            </a:gs>
            <a:gs pos="100000">
              <a:srgbClr val="0000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Rectangle 1"/>
          <p:cNvSpPr>
            <a:spLocks noChangeArrowheads="1"/>
          </p:cNvSpPr>
          <p:nvPr/>
        </p:nvSpPr>
        <p:spPr bwMode="auto">
          <a:xfrm>
            <a:off x="152400" y="642938"/>
            <a:ext cx="89916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</a:rPr>
              <a:t>Clinical Score.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</a:rPr>
              <a:t>Statistical differences observed in the study  </a:t>
            </a:r>
            <a:endParaRPr lang="en-GB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Tabella 2"/>
          <p:cNvGraphicFramePr>
            <a:graphicFrameLocks noGrp="1"/>
          </p:cNvGraphicFramePr>
          <p:nvPr/>
        </p:nvGraphicFramePr>
        <p:xfrm>
          <a:off x="1643063" y="2500313"/>
          <a:ext cx="5581650" cy="4267200"/>
        </p:xfrm>
        <a:graphic>
          <a:graphicData uri="http://schemas.openxmlformats.org/drawingml/2006/table">
            <a:tbl>
              <a:tblPr/>
              <a:tblGrid>
                <a:gridCol w="17954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28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73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CS0</a:t>
                      </a:r>
                      <a:endParaRPr kumimoji="0" lang="it-IT" sz="2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21.44 ±1.8</a:t>
                      </a:r>
                      <a:endParaRPr kumimoji="0" lang="it-IT" sz="2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CS1</a:t>
                      </a:r>
                      <a:endParaRPr kumimoji="0" lang="it-IT" sz="2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22.13±1.9</a:t>
                      </a:r>
                      <a:endParaRPr kumimoji="0" lang="it-IT" sz="2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1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ns</a:t>
                      </a:r>
                      <a:endParaRPr kumimoji="0" lang="it-IT" sz="2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CS1</a:t>
                      </a:r>
                      <a:endParaRPr kumimoji="0" lang="it-IT" sz="2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22.13±1.9</a:t>
                      </a:r>
                      <a:endParaRPr kumimoji="0" lang="it-IT" sz="2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CSA</a:t>
                      </a:r>
                      <a:endParaRPr kumimoji="0" lang="it-IT" sz="2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10.0±0.7</a:t>
                      </a:r>
                      <a:endParaRPr kumimoji="0" lang="it-IT" sz="2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P&lt;0.001</a:t>
                      </a:r>
                      <a:endParaRPr kumimoji="0" lang="it-IT" sz="2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CSB</a:t>
                      </a:r>
                      <a:endParaRPr kumimoji="0" lang="it-IT" sz="2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12.1±2.2</a:t>
                      </a:r>
                      <a:endParaRPr kumimoji="0" lang="it-IT" sz="2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1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ns</a:t>
                      </a:r>
                      <a:endParaRPr kumimoji="0" lang="it-IT" sz="2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CSA</a:t>
                      </a:r>
                      <a:endParaRPr kumimoji="0" lang="it-IT" sz="2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10.0±0.7</a:t>
                      </a:r>
                      <a:endParaRPr kumimoji="0" lang="it-IT" sz="2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P= 0.03</a:t>
                      </a:r>
                      <a:endParaRPr kumimoji="0" lang="it-IT" sz="2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CSB</a:t>
                      </a:r>
                      <a:endParaRPr kumimoji="0" lang="it-IT" sz="2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12.</a:t>
                      </a:r>
                      <a:r>
                        <a:rPr kumimoji="0" lang="it-IT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1±2.2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654395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66">
                <a:gamma/>
                <a:shade val="46275"/>
                <a:invGamma/>
              </a:srgbClr>
            </a:gs>
            <a:gs pos="100000">
              <a:srgbClr val="0000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3594100"/>
            <a:ext cx="9144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en-GB" sz="2400" b="1" dirty="0">
                <a:solidFill>
                  <a:srgbClr val="FFFF00"/>
                </a:solidFill>
              </a:rPr>
              <a:t>E’ </a:t>
            </a:r>
            <a:r>
              <a:rPr lang="en-GB" sz="2400" b="1" dirty="0" err="1">
                <a:solidFill>
                  <a:srgbClr val="FFFF00"/>
                </a:solidFill>
              </a:rPr>
              <a:t>stata</a:t>
            </a:r>
            <a:r>
              <a:rPr lang="en-GB" sz="2400" b="1" dirty="0">
                <a:solidFill>
                  <a:srgbClr val="FFFF00"/>
                </a:solidFill>
              </a:rPr>
              <a:t> </a:t>
            </a:r>
            <a:r>
              <a:rPr lang="en-GB" sz="2400" b="1" dirty="0" err="1">
                <a:solidFill>
                  <a:srgbClr val="FFFF00"/>
                </a:solidFill>
              </a:rPr>
              <a:t>infatti</a:t>
            </a:r>
            <a:r>
              <a:rPr lang="en-GB" sz="2400" b="1" dirty="0">
                <a:solidFill>
                  <a:srgbClr val="FFFF00"/>
                </a:solidFill>
              </a:rPr>
              <a:t> </a:t>
            </a:r>
            <a:r>
              <a:rPr lang="en-GB" sz="2400" b="1" dirty="0" err="1">
                <a:solidFill>
                  <a:srgbClr val="FFFF00"/>
                </a:solidFill>
              </a:rPr>
              <a:t>osservata</a:t>
            </a:r>
            <a:r>
              <a:rPr lang="en-GB" sz="2400" b="1" dirty="0">
                <a:solidFill>
                  <a:srgbClr val="FFFF00"/>
                </a:solidFill>
              </a:rPr>
              <a:t> </a:t>
            </a:r>
            <a:r>
              <a:rPr lang="en-GB" sz="2400" b="1" dirty="0" err="1">
                <a:solidFill>
                  <a:srgbClr val="FFFF00"/>
                </a:solidFill>
              </a:rPr>
              <a:t>una</a:t>
            </a:r>
            <a:r>
              <a:rPr lang="en-GB" sz="2400" b="1" dirty="0">
                <a:solidFill>
                  <a:srgbClr val="FFFF00"/>
                </a:solidFill>
              </a:rPr>
              <a:t> </a:t>
            </a:r>
            <a:r>
              <a:rPr lang="en-GB" sz="2400" b="1" dirty="0" err="1">
                <a:solidFill>
                  <a:srgbClr val="FFFF00"/>
                </a:solidFill>
              </a:rPr>
              <a:t>percentuale</a:t>
            </a:r>
            <a:r>
              <a:rPr lang="en-GB" sz="2400" b="1" dirty="0">
                <a:solidFill>
                  <a:srgbClr val="FFFF00"/>
                </a:solidFill>
              </a:rPr>
              <a:t> </a:t>
            </a:r>
            <a:r>
              <a:rPr lang="en-GB" sz="2400" b="1" dirty="0" err="1">
                <a:solidFill>
                  <a:srgbClr val="FFFF00"/>
                </a:solidFill>
              </a:rPr>
              <a:t>statisticamente</a:t>
            </a:r>
            <a:r>
              <a:rPr lang="en-GB" sz="2400" b="1" dirty="0">
                <a:solidFill>
                  <a:srgbClr val="FFFF00"/>
                </a:solidFill>
              </a:rPr>
              <a:t> </a:t>
            </a:r>
            <a:r>
              <a:rPr lang="en-GB" sz="2400" b="1" dirty="0" err="1">
                <a:solidFill>
                  <a:srgbClr val="FFFF00"/>
                </a:solidFill>
              </a:rPr>
              <a:t>significativa</a:t>
            </a:r>
            <a:r>
              <a:rPr lang="en-GB" sz="2400" b="1" dirty="0">
                <a:solidFill>
                  <a:srgbClr val="FFFF00"/>
                </a:solidFill>
              </a:rPr>
              <a:t> </a:t>
            </a:r>
            <a:r>
              <a:rPr lang="en-GB" sz="2400" b="1" dirty="0" err="1">
                <a:solidFill>
                  <a:srgbClr val="FFFF00"/>
                </a:solidFill>
              </a:rPr>
              <a:t>più</a:t>
            </a:r>
            <a:r>
              <a:rPr lang="en-GB" sz="2400" b="1" dirty="0">
                <a:solidFill>
                  <a:srgbClr val="FFFF00"/>
                </a:solidFill>
              </a:rPr>
              <a:t> </a:t>
            </a:r>
            <a:r>
              <a:rPr lang="en-GB" sz="2400" b="1" dirty="0" err="1">
                <a:solidFill>
                  <a:srgbClr val="FFFF00"/>
                </a:solidFill>
              </a:rPr>
              <a:t>elevata</a:t>
            </a:r>
            <a:r>
              <a:rPr lang="en-GB" sz="2400" b="1" dirty="0">
                <a:solidFill>
                  <a:srgbClr val="FFFF00"/>
                </a:solidFill>
              </a:rPr>
              <a:t> di </a:t>
            </a:r>
            <a:r>
              <a:rPr lang="en-GB" sz="2400" b="1" dirty="0" err="1">
                <a:solidFill>
                  <a:srgbClr val="FF0000"/>
                </a:solidFill>
              </a:rPr>
              <a:t>remissione</a:t>
            </a:r>
            <a:r>
              <a:rPr lang="en-GB" sz="2400" b="1" dirty="0">
                <a:solidFill>
                  <a:srgbClr val="FF0000"/>
                </a:solidFill>
              </a:rPr>
              <a:t> </a:t>
            </a:r>
            <a:r>
              <a:rPr lang="en-GB" sz="2400" b="1" dirty="0" err="1">
                <a:solidFill>
                  <a:srgbClr val="FFFF00"/>
                </a:solidFill>
              </a:rPr>
              <a:t>delle</a:t>
            </a:r>
            <a:r>
              <a:rPr lang="en-GB" sz="2400" b="1" dirty="0">
                <a:solidFill>
                  <a:srgbClr val="FFFF00"/>
                </a:solidFill>
              </a:rPr>
              <a:t> </a:t>
            </a:r>
            <a:r>
              <a:rPr lang="en-GB" sz="2400" b="1" dirty="0" err="1">
                <a:solidFill>
                  <a:srgbClr val="FFFF00"/>
                </a:solidFill>
              </a:rPr>
              <a:t>tre</a:t>
            </a:r>
            <a:r>
              <a:rPr lang="en-GB" sz="2400" b="1" dirty="0">
                <a:solidFill>
                  <a:srgbClr val="FFFF00"/>
                </a:solidFill>
              </a:rPr>
              <a:t> </a:t>
            </a:r>
            <a:r>
              <a:rPr lang="en-GB" sz="2400" b="1" dirty="0" err="1">
                <a:solidFill>
                  <a:srgbClr val="FFFF00"/>
                </a:solidFill>
              </a:rPr>
              <a:t>più</a:t>
            </a:r>
            <a:r>
              <a:rPr lang="en-GB" sz="2400" b="1" dirty="0">
                <a:solidFill>
                  <a:srgbClr val="FFFF00"/>
                </a:solidFill>
              </a:rPr>
              <a:t> severe </a:t>
            </a:r>
            <a:r>
              <a:rPr lang="en-GB" sz="2400" b="1" dirty="0" err="1">
                <a:solidFill>
                  <a:srgbClr val="FFFF00"/>
                </a:solidFill>
              </a:rPr>
              <a:t>complicanze</a:t>
            </a:r>
            <a:r>
              <a:rPr lang="en-GB" sz="2400" b="1" dirty="0">
                <a:solidFill>
                  <a:srgbClr val="FFFF00"/>
                </a:solidFill>
              </a:rPr>
              <a:t> </a:t>
            </a:r>
            <a:r>
              <a:rPr lang="en-GB" sz="2400" b="1" dirty="0" err="1">
                <a:solidFill>
                  <a:srgbClr val="FFFF00"/>
                </a:solidFill>
              </a:rPr>
              <a:t>cliniche</a:t>
            </a:r>
            <a:r>
              <a:rPr lang="en-GB" sz="2400" b="1" dirty="0">
                <a:solidFill>
                  <a:srgbClr val="FFFF00"/>
                </a:solidFill>
              </a:rPr>
              <a:t> </a:t>
            </a:r>
            <a:r>
              <a:rPr lang="en-GB" sz="2400" b="1" dirty="0" err="1">
                <a:solidFill>
                  <a:srgbClr val="FFFF00"/>
                </a:solidFill>
              </a:rPr>
              <a:t>censite</a:t>
            </a:r>
            <a:r>
              <a:rPr lang="en-GB" sz="2400" b="1" dirty="0">
                <a:solidFill>
                  <a:srgbClr val="FFFF00"/>
                </a:solidFill>
              </a:rPr>
              <a:t> </a:t>
            </a:r>
            <a:r>
              <a:rPr lang="en-GB" sz="2400" b="1" dirty="0" err="1">
                <a:solidFill>
                  <a:srgbClr val="FFFF00"/>
                </a:solidFill>
              </a:rPr>
              <a:t>nello</a:t>
            </a:r>
            <a:r>
              <a:rPr lang="en-GB" sz="2400" b="1" dirty="0">
                <a:solidFill>
                  <a:srgbClr val="FFFF00"/>
                </a:solidFill>
              </a:rPr>
              <a:t> </a:t>
            </a:r>
            <a:r>
              <a:rPr lang="en-GB" sz="2400" b="1" i="1" dirty="0">
                <a:solidFill>
                  <a:srgbClr val="FFFFFF"/>
                </a:solidFill>
              </a:rPr>
              <a:t>scoring model</a:t>
            </a:r>
            <a:r>
              <a:rPr lang="en-GB" sz="2400" b="1" dirty="0">
                <a:solidFill>
                  <a:srgbClr val="FFFF00"/>
                </a:solidFill>
              </a:rPr>
              <a:t> (</a:t>
            </a:r>
            <a:r>
              <a:rPr lang="en-GB" sz="2400" b="1" dirty="0" err="1">
                <a:solidFill>
                  <a:srgbClr val="FFFF00"/>
                </a:solidFill>
              </a:rPr>
              <a:t>ulcere</a:t>
            </a:r>
            <a:r>
              <a:rPr lang="en-GB" sz="2400" b="1" dirty="0">
                <a:solidFill>
                  <a:srgbClr val="FFFF00"/>
                </a:solidFill>
              </a:rPr>
              <a:t> </a:t>
            </a:r>
            <a:r>
              <a:rPr lang="en-GB" sz="2400" b="1" dirty="0" err="1">
                <a:solidFill>
                  <a:srgbClr val="FFFF00"/>
                </a:solidFill>
              </a:rPr>
              <a:t>degli</a:t>
            </a:r>
            <a:r>
              <a:rPr lang="en-GB" sz="2400" b="1" dirty="0">
                <a:solidFill>
                  <a:srgbClr val="FFFF00"/>
                </a:solidFill>
              </a:rPr>
              <a:t> </a:t>
            </a:r>
            <a:r>
              <a:rPr lang="en-GB" sz="2400" b="1" dirty="0" err="1">
                <a:solidFill>
                  <a:srgbClr val="FFFF00"/>
                </a:solidFill>
              </a:rPr>
              <a:t>arti</a:t>
            </a:r>
            <a:r>
              <a:rPr lang="en-GB" sz="2400" b="1" dirty="0">
                <a:solidFill>
                  <a:srgbClr val="FFFF00"/>
                </a:solidFill>
              </a:rPr>
              <a:t> </a:t>
            </a:r>
            <a:r>
              <a:rPr lang="en-GB" sz="2400" b="1" dirty="0" err="1">
                <a:solidFill>
                  <a:srgbClr val="FFFF00"/>
                </a:solidFill>
              </a:rPr>
              <a:t>inferiori</a:t>
            </a:r>
            <a:r>
              <a:rPr lang="en-GB" sz="2400" b="1" dirty="0">
                <a:solidFill>
                  <a:srgbClr val="FFFF00"/>
                </a:solidFill>
              </a:rPr>
              <a:t>, </a:t>
            </a:r>
            <a:r>
              <a:rPr lang="en-GB" sz="2400" b="1" dirty="0" err="1">
                <a:solidFill>
                  <a:srgbClr val="FFFF00"/>
                </a:solidFill>
              </a:rPr>
              <a:t>vasculiti</a:t>
            </a:r>
            <a:r>
              <a:rPr lang="en-GB" sz="2400" b="1" dirty="0">
                <a:solidFill>
                  <a:srgbClr val="FFFF00"/>
                </a:solidFill>
              </a:rPr>
              <a:t> </a:t>
            </a:r>
            <a:r>
              <a:rPr lang="en-GB" sz="2400" b="1" dirty="0" err="1">
                <a:solidFill>
                  <a:srgbClr val="FFFF00"/>
                </a:solidFill>
              </a:rPr>
              <a:t>ed</a:t>
            </a:r>
            <a:r>
              <a:rPr lang="en-GB" sz="2400" b="1" dirty="0">
                <a:solidFill>
                  <a:srgbClr val="FFFF00"/>
                </a:solidFill>
              </a:rPr>
              <a:t> </a:t>
            </a:r>
            <a:r>
              <a:rPr lang="en-GB" sz="2400" b="1" dirty="0" err="1">
                <a:solidFill>
                  <a:srgbClr val="FFFF00"/>
                </a:solidFill>
              </a:rPr>
              <a:t>ulcere</a:t>
            </a:r>
            <a:r>
              <a:rPr lang="en-GB" sz="2400" b="1" dirty="0">
                <a:solidFill>
                  <a:srgbClr val="FFFF00"/>
                </a:solidFill>
              </a:rPr>
              <a:t> </a:t>
            </a:r>
            <a:r>
              <a:rPr lang="en-GB" sz="2400" b="1" dirty="0" err="1">
                <a:solidFill>
                  <a:srgbClr val="FFFF00"/>
                </a:solidFill>
              </a:rPr>
              <a:t>cutanee</a:t>
            </a:r>
            <a:r>
              <a:rPr lang="en-GB" sz="2400" b="1" dirty="0">
                <a:solidFill>
                  <a:srgbClr val="FFFF00"/>
                </a:solidFill>
              </a:rPr>
              <a:t> con </a:t>
            </a:r>
            <a:r>
              <a:rPr lang="en-GB" sz="2400" b="1" dirty="0" err="1">
                <a:solidFill>
                  <a:srgbClr val="FFFF00"/>
                </a:solidFill>
              </a:rPr>
              <a:t>necrosi</a:t>
            </a:r>
            <a:r>
              <a:rPr lang="en-GB" sz="2400" b="1" dirty="0">
                <a:solidFill>
                  <a:srgbClr val="FFFF00"/>
                </a:solidFill>
              </a:rPr>
              <a:t>) </a:t>
            </a:r>
            <a:r>
              <a:rPr lang="en-GB" sz="2400" b="1" dirty="0" err="1">
                <a:solidFill>
                  <a:srgbClr val="FFFF00"/>
                </a:solidFill>
              </a:rPr>
              <a:t>nel</a:t>
            </a:r>
            <a:r>
              <a:rPr lang="en-GB" sz="2400" b="1" dirty="0">
                <a:solidFill>
                  <a:srgbClr val="FFFF00"/>
                </a:solidFill>
              </a:rPr>
              <a:t> </a:t>
            </a:r>
            <a:r>
              <a:rPr lang="en-GB" sz="2400" b="1" dirty="0" err="1">
                <a:solidFill>
                  <a:srgbClr val="FFFF00"/>
                </a:solidFill>
              </a:rPr>
              <a:t>gruppo</a:t>
            </a:r>
            <a:r>
              <a:rPr lang="en-GB" sz="2400" b="1" dirty="0">
                <a:solidFill>
                  <a:srgbClr val="FFFF00"/>
                </a:solidFill>
              </a:rPr>
              <a:t> A in </a:t>
            </a:r>
            <a:r>
              <a:rPr lang="en-GB" sz="2400" b="1" dirty="0" err="1">
                <a:solidFill>
                  <a:srgbClr val="FFFF00"/>
                </a:solidFill>
              </a:rPr>
              <a:t>confronto</a:t>
            </a:r>
            <a:r>
              <a:rPr lang="en-GB" sz="2400" b="1" dirty="0">
                <a:solidFill>
                  <a:srgbClr val="FFFF00"/>
                </a:solidFill>
              </a:rPr>
              <a:t> al </a:t>
            </a:r>
            <a:r>
              <a:rPr lang="en-GB" sz="2400" b="1" dirty="0" err="1">
                <a:solidFill>
                  <a:srgbClr val="FFFF00"/>
                </a:solidFill>
              </a:rPr>
              <a:t>gruppo</a:t>
            </a:r>
            <a:r>
              <a:rPr lang="en-GB" sz="2400" b="1" dirty="0">
                <a:solidFill>
                  <a:srgbClr val="FFFF00"/>
                </a:solidFill>
              </a:rPr>
              <a:t> B (80% </a:t>
            </a:r>
            <a:r>
              <a:rPr lang="en-GB" sz="2400" b="1" i="1" dirty="0" err="1">
                <a:solidFill>
                  <a:srgbClr val="FFFF00"/>
                </a:solidFill>
              </a:rPr>
              <a:t>vs</a:t>
            </a:r>
            <a:r>
              <a:rPr lang="en-GB" sz="2400" b="1" i="1" dirty="0">
                <a:solidFill>
                  <a:srgbClr val="FFFF00"/>
                </a:solidFill>
              </a:rPr>
              <a:t> </a:t>
            </a:r>
            <a:r>
              <a:rPr lang="en-GB" sz="2400" b="1" dirty="0">
                <a:solidFill>
                  <a:srgbClr val="FFFF00"/>
                </a:solidFill>
              </a:rPr>
              <a:t>33%, </a:t>
            </a:r>
            <a:r>
              <a:rPr lang="en-GB" sz="2400" b="1" dirty="0" err="1">
                <a:solidFill>
                  <a:srgbClr val="FFFF00"/>
                </a:solidFill>
              </a:rPr>
              <a:t>rispettivamente</a:t>
            </a:r>
            <a:r>
              <a:rPr lang="en-GB" sz="2400" b="1" dirty="0">
                <a:solidFill>
                  <a:srgbClr val="FFFF00"/>
                </a:solidFill>
              </a:rPr>
              <a:t>) (p ≤ 0.05). </a:t>
            </a:r>
            <a:endParaRPr lang="it-IT" sz="2400" b="1" dirty="0">
              <a:solidFill>
                <a:srgbClr val="FFFF00"/>
              </a:solidFill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705100" y="639763"/>
            <a:ext cx="36528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4492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4000" b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Outcome</a:t>
            </a:r>
            <a:endParaRPr lang="en-GB" sz="5400">
              <a:solidFill>
                <a:srgbClr val="FF66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0" y="1557338"/>
            <a:ext cx="9144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en-GB" sz="2400" b="1" dirty="0" err="1">
                <a:solidFill>
                  <a:srgbClr val="FFFF00"/>
                </a:solidFill>
              </a:rPr>
              <a:t>Variazioni</a:t>
            </a:r>
            <a:r>
              <a:rPr lang="en-GB" sz="2400" b="1" dirty="0">
                <a:solidFill>
                  <a:srgbClr val="FFFF00"/>
                </a:solidFill>
              </a:rPr>
              <a:t> </a:t>
            </a:r>
            <a:r>
              <a:rPr lang="en-GB" sz="2400" b="1" dirty="0" err="1">
                <a:solidFill>
                  <a:srgbClr val="FFFF00"/>
                </a:solidFill>
              </a:rPr>
              <a:t>statisticamente</a:t>
            </a:r>
            <a:r>
              <a:rPr lang="en-GB" sz="2400" b="1" dirty="0">
                <a:solidFill>
                  <a:srgbClr val="FFFF00"/>
                </a:solidFill>
              </a:rPr>
              <a:t> </a:t>
            </a:r>
            <a:r>
              <a:rPr lang="en-GB" sz="2400" b="1" dirty="0" err="1">
                <a:solidFill>
                  <a:srgbClr val="FFFF00"/>
                </a:solidFill>
              </a:rPr>
              <a:t>significative</a:t>
            </a:r>
            <a:r>
              <a:rPr lang="en-GB" sz="2400" b="1" dirty="0">
                <a:solidFill>
                  <a:srgbClr val="FFFF00"/>
                </a:solidFill>
              </a:rPr>
              <a:t> </a:t>
            </a:r>
            <a:r>
              <a:rPr lang="en-GB" sz="2400" b="1" dirty="0" err="1">
                <a:solidFill>
                  <a:srgbClr val="FFFF00"/>
                </a:solidFill>
              </a:rPr>
              <a:t>rilevate</a:t>
            </a:r>
            <a:r>
              <a:rPr lang="en-GB" sz="2400" b="1" dirty="0">
                <a:solidFill>
                  <a:srgbClr val="FFFF00"/>
                </a:solidFill>
              </a:rPr>
              <a:t>:  </a:t>
            </a:r>
            <a:r>
              <a:rPr lang="en-GB" sz="2400" b="1" dirty="0" err="1">
                <a:solidFill>
                  <a:srgbClr val="FFFF00"/>
                </a:solidFill>
              </a:rPr>
              <a:t>tra</a:t>
            </a:r>
            <a:r>
              <a:rPr lang="en-GB" sz="2400" b="1" dirty="0">
                <a:solidFill>
                  <a:srgbClr val="FFFF00"/>
                </a:solidFill>
              </a:rPr>
              <a:t> CSA e CS1 (p≤0.001) e </a:t>
            </a:r>
            <a:r>
              <a:rPr lang="en-GB" sz="2400" b="1" dirty="0" err="1">
                <a:solidFill>
                  <a:srgbClr val="FFFF00"/>
                </a:solidFill>
              </a:rPr>
              <a:t>tra</a:t>
            </a:r>
            <a:r>
              <a:rPr lang="en-GB" sz="2400" b="1" dirty="0">
                <a:solidFill>
                  <a:srgbClr val="FFFF00"/>
                </a:solidFill>
              </a:rPr>
              <a:t> CSA e CSB (p=0.03). Le </a:t>
            </a:r>
            <a:r>
              <a:rPr lang="en-GB" sz="2400" b="1" dirty="0" err="1">
                <a:solidFill>
                  <a:srgbClr val="FFFF00"/>
                </a:solidFill>
              </a:rPr>
              <a:t>variazioni</a:t>
            </a:r>
            <a:r>
              <a:rPr lang="en-GB" sz="2400" b="1" dirty="0">
                <a:solidFill>
                  <a:srgbClr val="FFFF00"/>
                </a:solidFill>
              </a:rPr>
              <a:t> </a:t>
            </a:r>
            <a:r>
              <a:rPr lang="en-GB" sz="2400" b="1" dirty="0" err="1">
                <a:solidFill>
                  <a:srgbClr val="FFFF00"/>
                </a:solidFill>
              </a:rPr>
              <a:t>risultavano</a:t>
            </a:r>
            <a:r>
              <a:rPr lang="en-GB" sz="2400" b="1" dirty="0">
                <a:solidFill>
                  <a:srgbClr val="FFFF00"/>
                </a:solidFill>
              </a:rPr>
              <a:t> </a:t>
            </a:r>
            <a:r>
              <a:rPr lang="en-GB" sz="2400" b="1" dirty="0" err="1">
                <a:solidFill>
                  <a:srgbClr val="FFFF00"/>
                </a:solidFill>
              </a:rPr>
              <a:t>essere</a:t>
            </a:r>
            <a:r>
              <a:rPr lang="en-GB" sz="2400" b="1" dirty="0">
                <a:solidFill>
                  <a:srgbClr val="FFFF00"/>
                </a:solidFill>
              </a:rPr>
              <a:t> </a:t>
            </a:r>
            <a:r>
              <a:rPr lang="en-GB" sz="2400" b="1" dirty="0" err="1">
                <a:solidFill>
                  <a:srgbClr val="FFFF00"/>
                </a:solidFill>
              </a:rPr>
              <a:t>più</a:t>
            </a:r>
            <a:r>
              <a:rPr lang="en-GB" sz="2400" b="1" dirty="0">
                <a:solidFill>
                  <a:srgbClr val="FFFF00"/>
                </a:solidFill>
              </a:rPr>
              <a:t> </a:t>
            </a:r>
            <a:r>
              <a:rPr lang="en-GB" sz="2400" b="1" dirty="0" err="1">
                <a:solidFill>
                  <a:srgbClr val="FFFF00"/>
                </a:solidFill>
              </a:rPr>
              <a:t>favorevoli</a:t>
            </a:r>
            <a:r>
              <a:rPr lang="en-GB" sz="2400" b="1" dirty="0">
                <a:solidFill>
                  <a:srgbClr val="FFFF00"/>
                </a:solidFill>
              </a:rPr>
              <a:t> al </a:t>
            </a:r>
            <a:r>
              <a:rPr lang="en-GB" sz="2400" b="1" dirty="0" err="1">
                <a:solidFill>
                  <a:srgbClr val="FFFF00"/>
                </a:solidFill>
              </a:rPr>
              <a:t>gruppo</a:t>
            </a:r>
            <a:r>
              <a:rPr lang="en-GB" sz="2400" b="1" dirty="0">
                <a:solidFill>
                  <a:srgbClr val="FFFF00"/>
                </a:solidFill>
              </a:rPr>
              <a:t> (A: IA + IDT) </a:t>
            </a:r>
            <a:r>
              <a:rPr lang="en-GB" sz="2400" b="1" dirty="0" err="1">
                <a:solidFill>
                  <a:srgbClr val="FFFF00"/>
                </a:solidFill>
              </a:rPr>
              <a:t>randomizzato</a:t>
            </a:r>
            <a:r>
              <a:rPr lang="en-GB" sz="2400" b="1" dirty="0">
                <a:solidFill>
                  <a:srgbClr val="FFFF00"/>
                </a:solidFill>
              </a:rPr>
              <a:t> al </a:t>
            </a:r>
            <a:r>
              <a:rPr lang="en-GB" sz="2400" b="1" dirty="0" err="1">
                <a:solidFill>
                  <a:srgbClr val="FFFF00"/>
                </a:solidFill>
              </a:rPr>
              <a:t>trattamento</a:t>
            </a:r>
            <a:r>
              <a:rPr lang="en-GB" sz="2400" b="1" dirty="0">
                <a:solidFill>
                  <a:srgbClr val="FFFF00"/>
                </a:solidFill>
              </a:rPr>
              <a:t> </a:t>
            </a:r>
            <a:r>
              <a:rPr lang="en-GB" sz="2400" b="1" dirty="0" err="1">
                <a:solidFill>
                  <a:srgbClr val="FFFF00"/>
                </a:solidFill>
              </a:rPr>
              <a:t>combinato</a:t>
            </a:r>
            <a:r>
              <a:rPr lang="en-GB" sz="2400" b="1" dirty="0">
                <a:solidFill>
                  <a:srgbClr val="FFFF00"/>
                </a:solidFill>
              </a:rPr>
              <a:t> </a:t>
            </a:r>
            <a:r>
              <a:rPr lang="en-GB" sz="2400" b="1" dirty="0" err="1">
                <a:solidFill>
                  <a:srgbClr val="FFFF00"/>
                </a:solidFill>
              </a:rPr>
              <a:t>farmacologico-aferetico</a:t>
            </a:r>
            <a:r>
              <a:rPr lang="en-GB" sz="2400" b="1" dirty="0">
                <a:solidFill>
                  <a:srgbClr val="FFFF00"/>
                </a:solidFill>
              </a:rPr>
              <a:t>;</a:t>
            </a:r>
            <a:endParaRPr lang="it-IT" sz="2400" b="1" dirty="0">
              <a:solidFill>
                <a:srgbClr val="FFFF00"/>
              </a:solidFill>
            </a:endParaRPr>
          </a:p>
        </p:txBody>
      </p:sp>
      <p:sp>
        <p:nvSpPr>
          <p:cNvPr id="2" name="Rettangolo arrotondato 1"/>
          <p:cNvSpPr/>
          <p:nvPr/>
        </p:nvSpPr>
        <p:spPr bwMode="auto">
          <a:xfrm>
            <a:off x="107504" y="6093296"/>
            <a:ext cx="8928992" cy="504056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b="1" dirty="0">
                <a:latin typeface="Arial" pitchFamily="34" charset="0"/>
              </a:rPr>
              <a:t>Studio citato da </a:t>
            </a:r>
            <a:r>
              <a:rPr lang="it-IT" b="1" i="1" dirty="0" err="1">
                <a:latin typeface="Arial" pitchFamily="34" charset="0"/>
              </a:rPr>
              <a:t>guidelines</a:t>
            </a:r>
            <a:r>
              <a:rPr lang="it-IT" b="1" dirty="0">
                <a:latin typeface="Arial" pitchFamily="34" charset="0"/>
              </a:rPr>
              <a:t> ASFA 2010 per l’indicazione specifica</a:t>
            </a:r>
            <a:endParaRPr kumimoji="0" lang="it-IT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3487683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2" grpId="0" animBg="1"/>
    </p:bldLst>
  </p:timing>
</p:sld>
</file>

<file path=ppt/theme/_rels/theme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_MedTech_003">
  <a:themeElements>
    <a:clrScheme name="_MedTech_003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_MedTech_003">
      <a:majorFont>
        <a:latin typeface="RotisSansSerif"/>
        <a:ea typeface=""/>
        <a:cs typeface=""/>
      </a:majorFont>
      <a:minorFont>
        <a:latin typeface="RotisSansSerif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>
          <a:outerShdw dist="35921" dir="2700000" algn="ctr" rotWithShape="0">
            <a:schemeClr val="bg2"/>
          </a:outerShdw>
        </a:effectLst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1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>
          <a:outerShdw dist="35921" dir="2700000" algn="ctr" rotWithShape="0">
            <a:schemeClr val="bg2"/>
          </a:outerShdw>
        </a:effectLst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1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_MedTech_003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_MedTech_003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_MedTech_003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_MedTech_003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_MedTech_003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_MedTech_003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_MedTech_003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_MedTech_003">
  <a:themeElements>
    <a:clrScheme name="_MedTech_003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_MedTech_003">
      <a:majorFont>
        <a:latin typeface="RotisSansSerif"/>
        <a:ea typeface=""/>
        <a:cs typeface=""/>
      </a:majorFont>
      <a:minorFont>
        <a:latin typeface="RotisSansSerif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>
          <a:outerShdw dist="35921" dir="2700000" algn="ctr" rotWithShape="0">
            <a:schemeClr val="bg2"/>
          </a:outerShdw>
        </a:effectLst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1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>
          <a:outerShdw dist="35921" dir="2700000" algn="ctr" rotWithShape="0">
            <a:schemeClr val="bg2"/>
          </a:outerShdw>
        </a:effectLst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1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_MedTech_003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_MedTech_003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_MedTech_003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_MedTech_003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_MedTech_003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_MedTech_003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_MedTech_003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_MedTech_003">
  <a:themeElements>
    <a:clrScheme name="_MedTech_003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_MedTech_003">
      <a:majorFont>
        <a:latin typeface="RotisSansSerif"/>
        <a:ea typeface=""/>
        <a:cs typeface=""/>
      </a:majorFont>
      <a:minorFont>
        <a:latin typeface="RotisSansSerif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>
          <a:outerShdw dist="35921" dir="2700000" algn="ctr" rotWithShape="0">
            <a:schemeClr val="bg2"/>
          </a:outerShdw>
        </a:effectLst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1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>
          <a:outerShdw dist="35921" dir="2700000" algn="ctr" rotWithShape="0">
            <a:schemeClr val="bg2"/>
          </a:outerShdw>
        </a:effectLst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1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_MedTech_003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_MedTech_003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_MedTech_003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_MedTech_003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_MedTech_003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_MedTech_003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_MedTech_003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_MedTech_003">
  <a:themeElements>
    <a:clrScheme name="_MedTech_003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_MedTech_003">
      <a:majorFont>
        <a:latin typeface="RotisSansSerif"/>
        <a:ea typeface=""/>
        <a:cs typeface=""/>
      </a:majorFont>
      <a:minorFont>
        <a:latin typeface="RotisSansSerif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>
          <a:outerShdw dist="35921" dir="2700000" algn="ctr" rotWithShape="0">
            <a:schemeClr val="bg2"/>
          </a:outerShdw>
        </a:effectLst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1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>
          <a:outerShdw dist="35921" dir="2700000" algn="ctr" rotWithShape="0">
            <a:schemeClr val="bg2"/>
          </a:outerShdw>
        </a:effectLst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1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_MedTech_003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_MedTech_003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_MedTech_003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_MedTech_003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_MedTech_003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_MedTech_003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_MedTech_003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_MedTech_003">
  <a:themeElements>
    <a:clrScheme name="_MedTech_003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_MedTech_003">
      <a:majorFont>
        <a:latin typeface="RotisSansSerif"/>
        <a:ea typeface=""/>
        <a:cs typeface=""/>
      </a:majorFont>
      <a:minorFont>
        <a:latin typeface="RotisSansSerif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>
          <a:outerShdw dist="35921" dir="2700000" algn="ctr" rotWithShape="0">
            <a:schemeClr val="bg2"/>
          </a:outerShdw>
        </a:effectLst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1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>
          <a:outerShdw dist="35921" dir="2700000" algn="ctr" rotWithShape="0">
            <a:schemeClr val="bg2"/>
          </a:outerShdw>
        </a:effectLst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1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_MedTech_003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_MedTech_003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_MedTech_003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_MedTech_003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_MedTech_003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_MedTech_003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_MedTech_003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Struttura predefinita">
  <a:themeElements>
    <a:clrScheme name="Struttura predefinita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4_Struttura predefinita">
  <a:themeElements>
    <a:clrScheme name="Struttura predefinita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8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</a:defRPr>
        </a:defPPr>
      </a:lst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9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11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2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3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14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15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1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3_Vert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2_Vertice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Vertice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2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4_Vert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2_Vertice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Vertice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</TotalTime>
  <Words>2889</Words>
  <Application>Microsoft Office PowerPoint</Application>
  <PresentationFormat>Presentazione su schermo (4:3)</PresentationFormat>
  <Paragraphs>492</Paragraphs>
  <Slides>40</Slides>
  <Notes>6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14</vt:i4>
      </vt:variant>
      <vt:variant>
        <vt:lpstr>Tema</vt:lpstr>
      </vt:variant>
      <vt:variant>
        <vt:i4>19</vt:i4>
      </vt:variant>
      <vt:variant>
        <vt:lpstr>Server OLE incorporati</vt:lpstr>
      </vt:variant>
      <vt:variant>
        <vt:i4>3</vt:i4>
      </vt:variant>
      <vt:variant>
        <vt:lpstr>Titoli diapositive</vt:lpstr>
      </vt:variant>
      <vt:variant>
        <vt:i4>40</vt:i4>
      </vt:variant>
    </vt:vector>
  </HeadingPairs>
  <TitlesOfParts>
    <vt:vector size="76" baseType="lpstr">
      <vt:lpstr>Arial</vt:lpstr>
      <vt:lpstr>Calibri</vt:lpstr>
      <vt:lpstr>CG Omega</vt:lpstr>
      <vt:lpstr>Comic Sans MS</vt:lpstr>
      <vt:lpstr>Lucida Sans</vt:lpstr>
      <vt:lpstr>RotisSansSerif</vt:lpstr>
      <vt:lpstr>RotisSansSerif ExtraBold</vt:lpstr>
      <vt:lpstr>Tahoma</vt:lpstr>
      <vt:lpstr>Times</vt:lpstr>
      <vt:lpstr>Times New Roman</vt:lpstr>
      <vt:lpstr>Verdana</vt:lpstr>
      <vt:lpstr>Wingdings</vt:lpstr>
      <vt:lpstr>Wingdings 2</vt:lpstr>
      <vt:lpstr>Wingdings 3</vt:lpstr>
      <vt:lpstr>Tema di Office</vt:lpstr>
      <vt:lpstr>_MedTech_003</vt:lpstr>
      <vt:lpstr>1__MedTech_003</vt:lpstr>
      <vt:lpstr>2__MedTech_003</vt:lpstr>
      <vt:lpstr>3__MedTech_003</vt:lpstr>
      <vt:lpstr>4__MedTech_003</vt:lpstr>
      <vt:lpstr>Struttura predefinita</vt:lpstr>
      <vt:lpstr>4_Struttura predefinita</vt:lpstr>
      <vt:lpstr>8_Struttura predefinita</vt:lpstr>
      <vt:lpstr>9_Struttura predefinita</vt:lpstr>
      <vt:lpstr>11_Struttura predefinita</vt:lpstr>
      <vt:lpstr>12_Struttura predefinita</vt:lpstr>
      <vt:lpstr>13_Struttura predefinita</vt:lpstr>
      <vt:lpstr>14_Struttura predefinita</vt:lpstr>
      <vt:lpstr>15_Struttura predefinita</vt:lpstr>
      <vt:lpstr>1_Tema di Office</vt:lpstr>
      <vt:lpstr>3_Vertice</vt:lpstr>
      <vt:lpstr>2_Tema di Office</vt:lpstr>
      <vt:lpstr>4_Vertice</vt:lpstr>
      <vt:lpstr>Diapositiva</vt:lpstr>
      <vt:lpstr>Grafico</vt:lpstr>
      <vt:lpstr>Documento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LDL- Aferesi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Mobilità elettroforetica delle LDL e concentrazione plasmatica degli anticorpi anti-LDL ossidate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Effetti della LDL-aferesi</vt:lpstr>
      <vt:lpstr>Therapeutic Plasmapheresis in the Treatment of Complicated Systemic Lupus Erythematosus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Utente</dc:creator>
  <cp:lastModifiedBy>Andrea Petta</cp:lastModifiedBy>
  <cp:revision>75</cp:revision>
  <dcterms:created xsi:type="dcterms:W3CDTF">2012-12-10T19:34:03Z</dcterms:created>
  <dcterms:modified xsi:type="dcterms:W3CDTF">2025-09-08T12:19:31Z</dcterms:modified>
</cp:coreProperties>
</file>