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theme/theme7.xml" ContentType="application/vnd.openxmlformats-officedocument.theme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8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9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0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theme/theme11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2.xml" ContentType="application/vnd.openxmlformats-officedocument.theme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47" r:id="rId6"/>
    <p:sldMasterId id="2147483759" r:id="rId7"/>
    <p:sldMasterId id="2147483772" r:id="rId8"/>
    <p:sldMasterId id="2147483784" r:id="rId9"/>
    <p:sldMasterId id="2147483808" r:id="rId10"/>
    <p:sldMasterId id="2147483820" r:id="rId11"/>
    <p:sldMasterId id="2147483834" r:id="rId12"/>
    <p:sldMasterId id="2147483846" r:id="rId13"/>
  </p:sldMasterIdLst>
  <p:notesMasterIdLst>
    <p:notesMasterId r:id="rId68"/>
  </p:notesMasterIdLst>
  <p:sldIdLst>
    <p:sldId id="256" r:id="rId14"/>
    <p:sldId id="331" r:id="rId15"/>
    <p:sldId id="265" r:id="rId16"/>
    <p:sldId id="269" r:id="rId17"/>
    <p:sldId id="257" r:id="rId18"/>
    <p:sldId id="335" r:id="rId19"/>
    <p:sldId id="325" r:id="rId20"/>
    <p:sldId id="336" r:id="rId21"/>
    <p:sldId id="263" r:id="rId22"/>
    <p:sldId id="266" r:id="rId23"/>
    <p:sldId id="270" r:id="rId24"/>
    <p:sldId id="333" r:id="rId25"/>
    <p:sldId id="264" r:id="rId26"/>
    <p:sldId id="327" r:id="rId27"/>
    <p:sldId id="328" r:id="rId28"/>
    <p:sldId id="330" r:id="rId29"/>
    <p:sldId id="329" r:id="rId30"/>
    <p:sldId id="283" r:id="rId31"/>
    <p:sldId id="305" r:id="rId32"/>
    <p:sldId id="291" r:id="rId33"/>
    <p:sldId id="258" r:id="rId34"/>
    <p:sldId id="292" r:id="rId35"/>
    <p:sldId id="288" r:id="rId36"/>
    <p:sldId id="282" r:id="rId37"/>
    <p:sldId id="289" r:id="rId38"/>
    <p:sldId id="271" r:id="rId39"/>
    <p:sldId id="318" r:id="rId40"/>
    <p:sldId id="319" r:id="rId41"/>
    <p:sldId id="277" r:id="rId42"/>
    <p:sldId id="278" r:id="rId43"/>
    <p:sldId id="339" r:id="rId44"/>
    <p:sldId id="279" r:id="rId45"/>
    <p:sldId id="280" r:id="rId46"/>
    <p:sldId id="344" r:id="rId47"/>
    <p:sldId id="337" r:id="rId48"/>
    <p:sldId id="340" r:id="rId49"/>
    <p:sldId id="341" r:id="rId50"/>
    <p:sldId id="342" r:id="rId51"/>
    <p:sldId id="343" r:id="rId52"/>
    <p:sldId id="334" r:id="rId53"/>
    <p:sldId id="273" r:id="rId54"/>
    <p:sldId id="274" r:id="rId55"/>
    <p:sldId id="321" r:id="rId56"/>
    <p:sldId id="322" r:id="rId57"/>
    <p:sldId id="323" r:id="rId58"/>
    <p:sldId id="275" r:id="rId59"/>
    <p:sldId id="307" r:id="rId60"/>
    <p:sldId id="308" r:id="rId61"/>
    <p:sldId id="309" r:id="rId62"/>
    <p:sldId id="306" r:id="rId63"/>
    <p:sldId id="286" r:id="rId64"/>
    <p:sldId id="287" r:id="rId65"/>
    <p:sldId id="345" r:id="rId66"/>
    <p:sldId id="300" r:id="rId6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40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49" autoAdjust="0"/>
    <p:restoredTop sz="94660"/>
  </p:normalViewPr>
  <p:slideViewPr>
    <p:cSldViewPr>
      <p:cViewPr varScale="1">
        <p:scale>
          <a:sx n="73" d="100"/>
          <a:sy n="73" d="100"/>
        </p:scale>
        <p:origin x="127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2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3.xml"/><Relationship Id="rId21" Type="http://schemas.openxmlformats.org/officeDocument/2006/relationships/slide" Target="slides/slide8.xml"/><Relationship Id="rId42" Type="http://schemas.openxmlformats.org/officeDocument/2006/relationships/slide" Target="slides/slide29.xml"/><Relationship Id="rId47" Type="http://schemas.openxmlformats.org/officeDocument/2006/relationships/slide" Target="slides/slide34.xml"/><Relationship Id="rId63" Type="http://schemas.openxmlformats.org/officeDocument/2006/relationships/slide" Target="slides/slide50.xml"/><Relationship Id="rId68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9" Type="http://schemas.openxmlformats.org/officeDocument/2006/relationships/slide" Target="slides/slide1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32" Type="http://schemas.openxmlformats.org/officeDocument/2006/relationships/slide" Target="slides/slide19.xml"/><Relationship Id="rId37" Type="http://schemas.openxmlformats.org/officeDocument/2006/relationships/slide" Target="slides/slide24.xml"/><Relationship Id="rId40" Type="http://schemas.openxmlformats.org/officeDocument/2006/relationships/slide" Target="slides/slide27.xml"/><Relationship Id="rId45" Type="http://schemas.openxmlformats.org/officeDocument/2006/relationships/slide" Target="slides/slide32.xml"/><Relationship Id="rId53" Type="http://schemas.openxmlformats.org/officeDocument/2006/relationships/slide" Target="slides/slide40.xml"/><Relationship Id="rId58" Type="http://schemas.openxmlformats.org/officeDocument/2006/relationships/slide" Target="slides/slide45.xml"/><Relationship Id="rId66" Type="http://schemas.openxmlformats.org/officeDocument/2006/relationships/slide" Target="slides/slide53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8.xml"/><Relationship Id="rId19" Type="http://schemas.openxmlformats.org/officeDocument/2006/relationships/slide" Target="slides/slide6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slide" Target="slides/slide14.xml"/><Relationship Id="rId30" Type="http://schemas.openxmlformats.org/officeDocument/2006/relationships/slide" Target="slides/slide17.xml"/><Relationship Id="rId35" Type="http://schemas.openxmlformats.org/officeDocument/2006/relationships/slide" Target="slides/slide22.xml"/><Relationship Id="rId43" Type="http://schemas.openxmlformats.org/officeDocument/2006/relationships/slide" Target="slides/slide30.xml"/><Relationship Id="rId48" Type="http://schemas.openxmlformats.org/officeDocument/2006/relationships/slide" Target="slides/slide35.xml"/><Relationship Id="rId56" Type="http://schemas.openxmlformats.org/officeDocument/2006/relationships/slide" Target="slides/slide43.xml"/><Relationship Id="rId64" Type="http://schemas.openxmlformats.org/officeDocument/2006/relationships/slide" Target="slides/slide51.xml"/><Relationship Id="rId69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8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33" Type="http://schemas.openxmlformats.org/officeDocument/2006/relationships/slide" Target="slides/slide20.xml"/><Relationship Id="rId38" Type="http://schemas.openxmlformats.org/officeDocument/2006/relationships/slide" Target="slides/slide25.xml"/><Relationship Id="rId46" Type="http://schemas.openxmlformats.org/officeDocument/2006/relationships/slide" Target="slides/slide33.xml"/><Relationship Id="rId59" Type="http://schemas.openxmlformats.org/officeDocument/2006/relationships/slide" Target="slides/slide46.xml"/><Relationship Id="rId67" Type="http://schemas.openxmlformats.org/officeDocument/2006/relationships/slide" Target="slides/slide54.xml"/><Relationship Id="rId20" Type="http://schemas.openxmlformats.org/officeDocument/2006/relationships/slide" Target="slides/slide7.xml"/><Relationship Id="rId41" Type="http://schemas.openxmlformats.org/officeDocument/2006/relationships/slide" Target="slides/slide28.xml"/><Relationship Id="rId54" Type="http://schemas.openxmlformats.org/officeDocument/2006/relationships/slide" Target="slides/slide41.xml"/><Relationship Id="rId62" Type="http://schemas.openxmlformats.org/officeDocument/2006/relationships/slide" Target="slides/slide49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slide" Target="slides/slide15.xml"/><Relationship Id="rId36" Type="http://schemas.openxmlformats.org/officeDocument/2006/relationships/slide" Target="slides/slide23.xml"/><Relationship Id="rId49" Type="http://schemas.openxmlformats.org/officeDocument/2006/relationships/slide" Target="slides/slide36.xml"/><Relationship Id="rId57" Type="http://schemas.openxmlformats.org/officeDocument/2006/relationships/slide" Target="slides/slide44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8.xml"/><Relationship Id="rId44" Type="http://schemas.openxmlformats.org/officeDocument/2006/relationships/slide" Target="slides/slide31.xml"/><Relationship Id="rId52" Type="http://schemas.openxmlformats.org/officeDocument/2006/relationships/slide" Target="slides/slide39.xml"/><Relationship Id="rId60" Type="http://schemas.openxmlformats.org/officeDocument/2006/relationships/slide" Target="slides/slide47.xml"/><Relationship Id="rId65" Type="http://schemas.openxmlformats.org/officeDocument/2006/relationships/slide" Target="slides/slide5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39" Type="http://schemas.openxmlformats.org/officeDocument/2006/relationships/slide" Target="slides/slide26.xml"/><Relationship Id="rId34" Type="http://schemas.openxmlformats.org/officeDocument/2006/relationships/slide" Target="slides/slide21.xml"/><Relationship Id="rId50" Type="http://schemas.openxmlformats.org/officeDocument/2006/relationships/slide" Target="slides/slide37.xml"/><Relationship Id="rId55" Type="http://schemas.openxmlformats.org/officeDocument/2006/relationships/slide" Target="slides/slide4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832097-7CD8-42AE-8C75-20F710A639F5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1B599-58F4-49C3-9FFA-30546FF87E5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2960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t-IT" altLang="it-IT"/>
              <a:t>C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16E892E-192A-4961-9978-F6DA2F4BBEB8}" type="slidenum">
              <a:rPr lang="it-IT">
                <a:solidFill>
                  <a:prstClr val="black"/>
                </a:solidFill>
              </a:rPr>
              <a:pPr>
                <a:defRPr/>
              </a:pPr>
              <a:t>35</a:t>
            </a:fld>
            <a:endParaRPr lang="it-IT">
              <a:solidFill>
                <a:prstClr val="black"/>
              </a:solidFill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6910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8338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51622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5400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2483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4758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1233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39594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9967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4099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16956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4C3115D-1AB2-E6D6-36B3-9AC1139A3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4FB8FDE-F846-BF43-6D49-7EFE305E5B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6E896E4-EABA-5AD9-8772-CD99BB3DF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DA48242-6563-07BF-0CB2-C9A96DBF8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4AECD54-BA5B-5231-6A2A-E04986C35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3BB1F-085D-404A-9B95-ECC29E475D9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3261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96DA2-017D-4727-9BC2-235124414D41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9410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14616-52EB-41D2-BF94-C6FA51AEF7AA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9045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7370E-A9A1-4F41-AE47-84A0CA17056B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63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9FA97-353C-46D0-A897-E4E97307972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1656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48B63-7D35-4C49-83C8-9B520239BEF1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2025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34C8B-CD84-4857-8088-44F26D62CB0B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1807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3121D58-0063-B6B2-47D6-C6F40ABC9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335023A-13F9-8440-9CC6-8084C64734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7D729A9-72B2-31F7-3978-67D8771AF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9141394-6BE3-2D56-C2BC-ABE1F54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99CEAC7-2B7E-3651-52D2-D20FC77A9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A464C2C-C114-0E2D-A45D-6A366F66B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9E8F931-2735-743E-F553-B86EBACFA3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EC8200F9-C92D-43BD-152D-8767519CD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FA9DB67-E54A-95D6-A24D-80F1DB97A3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B190B27-6446-6F8E-F9EB-BDCD5D3E7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B0706-5414-4E13-9EE3-DF223FC8F01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2069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1" y="221"/>
              <a:ext cx="1849" cy="3638"/>
              <a:chOff x="3010" y="765"/>
              <a:chExt cx="1849" cy="3638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26" y="764"/>
                <a:ext cx="1333" cy="1485"/>
              </a:xfrm>
              <a:custGeom>
                <a:avLst/>
                <a:gdLst>
                  <a:gd name="T0" fmla="*/ 36 w 596"/>
                  <a:gd name="T1" fmla="*/ 825 h 666"/>
                  <a:gd name="T2" fmla="*/ 13 w 596"/>
                  <a:gd name="T3" fmla="*/ 760 h 666"/>
                  <a:gd name="T4" fmla="*/ 0 w 596"/>
                  <a:gd name="T5" fmla="*/ 644 h 666"/>
                  <a:gd name="T6" fmla="*/ 9 w 596"/>
                  <a:gd name="T7" fmla="*/ 495 h 666"/>
                  <a:gd name="T8" fmla="*/ 56 w 596"/>
                  <a:gd name="T9" fmla="*/ 337 h 666"/>
                  <a:gd name="T10" fmla="*/ 154 w 596"/>
                  <a:gd name="T11" fmla="*/ 187 h 666"/>
                  <a:gd name="T12" fmla="*/ 318 w 596"/>
                  <a:gd name="T13" fmla="*/ 69 h 666"/>
                  <a:gd name="T14" fmla="*/ 552 w 596"/>
                  <a:gd name="T15" fmla="*/ 4 h 666"/>
                  <a:gd name="T16" fmla="*/ 850 w 596"/>
                  <a:gd name="T17" fmla="*/ 20 h 666"/>
                  <a:gd name="T18" fmla="*/ 1083 w 596"/>
                  <a:gd name="T19" fmla="*/ 152 h 666"/>
                  <a:gd name="T20" fmla="*/ 1239 w 596"/>
                  <a:gd name="T21" fmla="*/ 368 h 666"/>
                  <a:gd name="T22" fmla="*/ 1322 w 596"/>
                  <a:gd name="T23" fmla="*/ 633 h 666"/>
                  <a:gd name="T24" fmla="*/ 1331 w 596"/>
                  <a:gd name="T25" fmla="*/ 912 h 666"/>
                  <a:gd name="T26" fmla="*/ 1266 w 596"/>
                  <a:gd name="T27" fmla="*/ 1171 h 666"/>
                  <a:gd name="T28" fmla="*/ 1134 w 596"/>
                  <a:gd name="T29" fmla="*/ 1371 h 666"/>
                  <a:gd name="T30" fmla="*/ 933 w 596"/>
                  <a:gd name="T31" fmla="*/ 1478 h 666"/>
                  <a:gd name="T32" fmla="*/ 870 w 596"/>
                  <a:gd name="T33" fmla="*/ 1469 h 666"/>
                  <a:gd name="T34" fmla="*/ 986 w 596"/>
                  <a:gd name="T35" fmla="*/ 1376 h 666"/>
                  <a:gd name="T36" fmla="*/ 1078 w 596"/>
                  <a:gd name="T37" fmla="*/ 1213 h 666"/>
                  <a:gd name="T38" fmla="*/ 1138 w 596"/>
                  <a:gd name="T39" fmla="*/ 1012 h 666"/>
                  <a:gd name="T40" fmla="*/ 1163 w 596"/>
                  <a:gd name="T41" fmla="*/ 792 h 666"/>
                  <a:gd name="T42" fmla="*/ 1150 w 596"/>
                  <a:gd name="T43" fmla="*/ 575 h 666"/>
                  <a:gd name="T44" fmla="*/ 1085 w 596"/>
                  <a:gd name="T45" fmla="*/ 388 h 666"/>
                  <a:gd name="T46" fmla="*/ 968 w 596"/>
                  <a:gd name="T47" fmla="*/ 250 h 666"/>
                  <a:gd name="T48" fmla="*/ 763 w 596"/>
                  <a:gd name="T49" fmla="*/ 167 h 666"/>
                  <a:gd name="T50" fmla="*/ 550 w 596"/>
                  <a:gd name="T51" fmla="*/ 136 h 666"/>
                  <a:gd name="T52" fmla="*/ 389 w 596"/>
                  <a:gd name="T53" fmla="*/ 158 h 666"/>
                  <a:gd name="T54" fmla="*/ 271 w 596"/>
                  <a:gd name="T55" fmla="*/ 225 h 666"/>
                  <a:gd name="T56" fmla="*/ 188 w 596"/>
                  <a:gd name="T57" fmla="*/ 332 h 666"/>
                  <a:gd name="T58" fmla="*/ 127 w 596"/>
                  <a:gd name="T59" fmla="*/ 459 h 666"/>
                  <a:gd name="T60" fmla="*/ 89 w 596"/>
                  <a:gd name="T61" fmla="*/ 606 h 666"/>
                  <a:gd name="T62" fmla="*/ 63 w 596"/>
                  <a:gd name="T63" fmla="*/ 756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0" y="1785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56 h 237"/>
                  <a:gd name="T4" fmla="*/ 7 w 257"/>
                  <a:gd name="T5" fmla="*/ 112 h 237"/>
                  <a:gd name="T6" fmla="*/ 13 w 257"/>
                  <a:gd name="T7" fmla="*/ 168 h 237"/>
                  <a:gd name="T8" fmla="*/ 24 w 257"/>
                  <a:gd name="T9" fmla="*/ 220 h 237"/>
                  <a:gd name="T10" fmla="*/ 40 w 257"/>
                  <a:gd name="T11" fmla="*/ 267 h 237"/>
                  <a:gd name="T12" fmla="*/ 60 w 257"/>
                  <a:gd name="T13" fmla="*/ 316 h 237"/>
                  <a:gd name="T14" fmla="*/ 84 w 257"/>
                  <a:gd name="T15" fmla="*/ 361 h 237"/>
                  <a:gd name="T16" fmla="*/ 113 w 257"/>
                  <a:gd name="T17" fmla="*/ 399 h 237"/>
                  <a:gd name="T18" fmla="*/ 149 w 257"/>
                  <a:gd name="T19" fmla="*/ 435 h 237"/>
                  <a:gd name="T20" fmla="*/ 191 w 257"/>
                  <a:gd name="T21" fmla="*/ 466 h 237"/>
                  <a:gd name="T22" fmla="*/ 236 w 257"/>
                  <a:gd name="T23" fmla="*/ 491 h 237"/>
                  <a:gd name="T24" fmla="*/ 291 w 257"/>
                  <a:gd name="T25" fmla="*/ 511 h 237"/>
                  <a:gd name="T26" fmla="*/ 351 w 257"/>
                  <a:gd name="T27" fmla="*/ 524 h 237"/>
                  <a:gd name="T28" fmla="*/ 418 w 257"/>
                  <a:gd name="T29" fmla="*/ 531 h 237"/>
                  <a:gd name="T30" fmla="*/ 489 w 257"/>
                  <a:gd name="T31" fmla="*/ 529 h 237"/>
                  <a:gd name="T32" fmla="*/ 571 w 257"/>
                  <a:gd name="T33" fmla="*/ 520 h 237"/>
                  <a:gd name="T34" fmla="*/ 498 w 257"/>
                  <a:gd name="T35" fmla="*/ 509 h 237"/>
                  <a:gd name="T36" fmla="*/ 433 w 257"/>
                  <a:gd name="T37" fmla="*/ 493 h 237"/>
                  <a:gd name="T38" fmla="*/ 378 w 257"/>
                  <a:gd name="T39" fmla="*/ 475 h 237"/>
                  <a:gd name="T40" fmla="*/ 329 w 257"/>
                  <a:gd name="T41" fmla="*/ 457 h 237"/>
                  <a:gd name="T42" fmla="*/ 284 w 257"/>
                  <a:gd name="T43" fmla="*/ 432 h 237"/>
                  <a:gd name="T44" fmla="*/ 249 w 257"/>
                  <a:gd name="T45" fmla="*/ 408 h 237"/>
                  <a:gd name="T46" fmla="*/ 216 w 257"/>
                  <a:gd name="T47" fmla="*/ 379 h 237"/>
                  <a:gd name="T48" fmla="*/ 187 w 257"/>
                  <a:gd name="T49" fmla="*/ 347 h 237"/>
                  <a:gd name="T50" fmla="*/ 160 w 257"/>
                  <a:gd name="T51" fmla="*/ 316 h 237"/>
                  <a:gd name="T52" fmla="*/ 136 w 257"/>
                  <a:gd name="T53" fmla="*/ 280 h 237"/>
                  <a:gd name="T54" fmla="*/ 116 w 257"/>
                  <a:gd name="T55" fmla="*/ 240 h 237"/>
                  <a:gd name="T56" fmla="*/ 96 w 257"/>
                  <a:gd name="T57" fmla="*/ 197 h 237"/>
                  <a:gd name="T58" fmla="*/ 73 w 257"/>
                  <a:gd name="T59" fmla="*/ 155 h 237"/>
                  <a:gd name="T60" fmla="*/ 51 w 257"/>
                  <a:gd name="T61" fmla="*/ 105 h 237"/>
                  <a:gd name="T62" fmla="*/ 27 w 257"/>
                  <a:gd name="T63" fmla="*/ 54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1" y="2152"/>
                <a:ext cx="277" cy="249"/>
              </a:xfrm>
              <a:custGeom>
                <a:avLst/>
                <a:gdLst>
                  <a:gd name="T0" fmla="*/ 172 w 124"/>
                  <a:gd name="T1" fmla="*/ 0 h 110"/>
                  <a:gd name="T2" fmla="*/ 277 w 124"/>
                  <a:gd name="T3" fmla="*/ 244 h 110"/>
                  <a:gd name="T4" fmla="*/ 268 w 124"/>
                  <a:gd name="T5" fmla="*/ 242 h 110"/>
                  <a:gd name="T6" fmla="*/ 239 w 124"/>
                  <a:gd name="T7" fmla="*/ 238 h 110"/>
                  <a:gd name="T8" fmla="*/ 199 w 124"/>
                  <a:gd name="T9" fmla="*/ 229 h 110"/>
                  <a:gd name="T10" fmla="*/ 152 w 124"/>
                  <a:gd name="T11" fmla="*/ 224 h 110"/>
                  <a:gd name="T12" fmla="*/ 101 w 124"/>
                  <a:gd name="T13" fmla="*/ 220 h 110"/>
                  <a:gd name="T14" fmla="*/ 56 w 124"/>
                  <a:gd name="T15" fmla="*/ 222 h 110"/>
                  <a:gd name="T16" fmla="*/ 20 w 124"/>
                  <a:gd name="T17" fmla="*/ 231 h 110"/>
                  <a:gd name="T18" fmla="*/ 0 w 124"/>
                  <a:gd name="T19" fmla="*/ 249 h 110"/>
                  <a:gd name="T20" fmla="*/ 9 w 124"/>
                  <a:gd name="T21" fmla="*/ 222 h 110"/>
                  <a:gd name="T22" fmla="*/ 18 w 124"/>
                  <a:gd name="T23" fmla="*/ 201 h 110"/>
                  <a:gd name="T24" fmla="*/ 36 w 124"/>
                  <a:gd name="T25" fmla="*/ 186 h 110"/>
                  <a:gd name="T26" fmla="*/ 56 w 124"/>
                  <a:gd name="T27" fmla="*/ 172 h 110"/>
                  <a:gd name="T28" fmla="*/ 80 w 124"/>
                  <a:gd name="T29" fmla="*/ 163 h 110"/>
                  <a:gd name="T30" fmla="*/ 105 w 124"/>
                  <a:gd name="T31" fmla="*/ 161 h 110"/>
                  <a:gd name="T32" fmla="*/ 132 w 124"/>
                  <a:gd name="T33" fmla="*/ 161 h 110"/>
                  <a:gd name="T34" fmla="*/ 161 w 124"/>
                  <a:gd name="T35" fmla="*/ 168 h 110"/>
                  <a:gd name="T36" fmla="*/ 163 w 124"/>
                  <a:gd name="T37" fmla="*/ 161 h 110"/>
                  <a:gd name="T38" fmla="*/ 156 w 124"/>
                  <a:gd name="T39" fmla="*/ 127 h 110"/>
                  <a:gd name="T40" fmla="*/ 150 w 124"/>
                  <a:gd name="T41" fmla="*/ 86 h 110"/>
                  <a:gd name="T42" fmla="*/ 145 w 124"/>
                  <a:gd name="T43" fmla="*/ 68 h 110"/>
                  <a:gd name="T44" fmla="*/ 141 w 124"/>
                  <a:gd name="T45" fmla="*/ 68 h 110"/>
                  <a:gd name="T46" fmla="*/ 136 w 124"/>
                  <a:gd name="T47" fmla="*/ 66 h 110"/>
                  <a:gd name="T48" fmla="*/ 132 w 124"/>
                  <a:gd name="T49" fmla="*/ 59 h 110"/>
                  <a:gd name="T50" fmla="*/ 127 w 124"/>
                  <a:gd name="T51" fmla="*/ 52 h 110"/>
                  <a:gd name="T52" fmla="*/ 127 w 124"/>
                  <a:gd name="T53" fmla="*/ 43 h 110"/>
                  <a:gd name="T54" fmla="*/ 132 w 124"/>
                  <a:gd name="T55" fmla="*/ 32 h 110"/>
                  <a:gd name="T56" fmla="*/ 147 w 124"/>
                  <a:gd name="T57" fmla="*/ 18 h 110"/>
                  <a:gd name="T58" fmla="*/ 172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2" y="961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1 w 109"/>
                  <a:gd name="T3" fmla="*/ 2 h 156"/>
                  <a:gd name="T4" fmla="*/ 40 w 109"/>
                  <a:gd name="T5" fmla="*/ 11 h 156"/>
                  <a:gd name="T6" fmla="*/ 83 w 109"/>
                  <a:gd name="T7" fmla="*/ 27 h 156"/>
                  <a:gd name="T8" fmla="*/ 130 w 109"/>
                  <a:gd name="T9" fmla="*/ 53 h 156"/>
                  <a:gd name="T10" fmla="*/ 175 w 109"/>
                  <a:gd name="T11" fmla="*/ 98 h 156"/>
                  <a:gd name="T12" fmla="*/ 216 w 109"/>
                  <a:gd name="T13" fmla="*/ 158 h 156"/>
                  <a:gd name="T14" fmla="*/ 241 w 109"/>
                  <a:gd name="T15" fmla="*/ 240 h 156"/>
                  <a:gd name="T16" fmla="*/ 245 w 109"/>
                  <a:gd name="T17" fmla="*/ 347 h 156"/>
                  <a:gd name="T18" fmla="*/ 236 w 109"/>
                  <a:gd name="T19" fmla="*/ 347 h 156"/>
                  <a:gd name="T20" fmla="*/ 223 w 109"/>
                  <a:gd name="T21" fmla="*/ 347 h 156"/>
                  <a:gd name="T22" fmla="*/ 209 w 109"/>
                  <a:gd name="T23" fmla="*/ 347 h 156"/>
                  <a:gd name="T24" fmla="*/ 196 w 109"/>
                  <a:gd name="T25" fmla="*/ 343 h 156"/>
                  <a:gd name="T26" fmla="*/ 182 w 109"/>
                  <a:gd name="T27" fmla="*/ 340 h 156"/>
                  <a:gd name="T28" fmla="*/ 166 w 109"/>
                  <a:gd name="T29" fmla="*/ 334 h 156"/>
                  <a:gd name="T30" fmla="*/ 148 w 109"/>
                  <a:gd name="T31" fmla="*/ 323 h 156"/>
                  <a:gd name="T32" fmla="*/ 130 w 109"/>
                  <a:gd name="T33" fmla="*/ 309 h 156"/>
                  <a:gd name="T34" fmla="*/ 119 w 109"/>
                  <a:gd name="T35" fmla="*/ 280 h 156"/>
                  <a:gd name="T36" fmla="*/ 119 w 109"/>
                  <a:gd name="T37" fmla="*/ 247 h 156"/>
                  <a:gd name="T38" fmla="*/ 126 w 109"/>
                  <a:gd name="T39" fmla="*/ 214 h 156"/>
                  <a:gd name="T40" fmla="*/ 133 w 109"/>
                  <a:gd name="T41" fmla="*/ 178 h 156"/>
                  <a:gd name="T42" fmla="*/ 126 w 109"/>
                  <a:gd name="T43" fmla="*/ 138 h 156"/>
                  <a:gd name="T44" fmla="*/ 108 w 109"/>
                  <a:gd name="T45" fmla="*/ 96 h 156"/>
                  <a:gd name="T46" fmla="*/ 70 w 109"/>
                  <a:gd name="T47" fmla="*/ 51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38" y="2196"/>
                <a:ext cx="103" cy="209"/>
              </a:xfrm>
              <a:custGeom>
                <a:avLst/>
                <a:gdLst>
                  <a:gd name="T0" fmla="*/ 69 w 46"/>
                  <a:gd name="T1" fmla="*/ 0 h 94"/>
                  <a:gd name="T2" fmla="*/ 45 w 46"/>
                  <a:gd name="T3" fmla="*/ 84 h 94"/>
                  <a:gd name="T4" fmla="*/ 34 w 46"/>
                  <a:gd name="T5" fmla="*/ 138 h 94"/>
                  <a:gd name="T6" fmla="*/ 25 w 46"/>
                  <a:gd name="T7" fmla="*/ 176 h 94"/>
                  <a:gd name="T8" fmla="*/ 0 w 46"/>
                  <a:gd name="T9" fmla="*/ 209 h 94"/>
                  <a:gd name="T10" fmla="*/ 27 w 46"/>
                  <a:gd name="T11" fmla="*/ 196 h 94"/>
                  <a:gd name="T12" fmla="*/ 52 w 46"/>
                  <a:gd name="T13" fmla="*/ 178 h 94"/>
                  <a:gd name="T14" fmla="*/ 72 w 46"/>
                  <a:gd name="T15" fmla="*/ 153 h 94"/>
                  <a:gd name="T16" fmla="*/ 90 w 46"/>
                  <a:gd name="T17" fmla="*/ 127 h 94"/>
                  <a:gd name="T18" fmla="*/ 101 w 46"/>
                  <a:gd name="T19" fmla="*/ 98 h 94"/>
                  <a:gd name="T20" fmla="*/ 103 w 46"/>
                  <a:gd name="T21" fmla="*/ 67 h 94"/>
                  <a:gd name="T22" fmla="*/ 94 w 46"/>
                  <a:gd name="T23" fmla="*/ 33 h 94"/>
                  <a:gd name="T24" fmla="*/ 69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87" y="1310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 w 54"/>
                  <a:gd name="T3" fmla="*/ 2 h 40"/>
                  <a:gd name="T4" fmla="*/ 13 w 54"/>
                  <a:gd name="T5" fmla="*/ 7 h 40"/>
                  <a:gd name="T6" fmla="*/ 29 w 54"/>
                  <a:gd name="T7" fmla="*/ 18 h 40"/>
                  <a:gd name="T8" fmla="*/ 47 w 54"/>
                  <a:gd name="T9" fmla="*/ 27 h 40"/>
                  <a:gd name="T10" fmla="*/ 64 w 54"/>
                  <a:gd name="T11" fmla="*/ 34 h 40"/>
                  <a:gd name="T12" fmla="*/ 84 w 54"/>
                  <a:gd name="T13" fmla="*/ 38 h 40"/>
                  <a:gd name="T14" fmla="*/ 102 w 54"/>
                  <a:gd name="T15" fmla="*/ 41 h 40"/>
                  <a:gd name="T16" fmla="*/ 120 w 54"/>
                  <a:gd name="T17" fmla="*/ 36 h 40"/>
                  <a:gd name="T18" fmla="*/ 118 w 54"/>
                  <a:gd name="T19" fmla="*/ 56 h 40"/>
                  <a:gd name="T20" fmla="*/ 111 w 54"/>
                  <a:gd name="T21" fmla="*/ 74 h 40"/>
                  <a:gd name="T22" fmla="*/ 98 w 54"/>
                  <a:gd name="T23" fmla="*/ 86 h 40"/>
                  <a:gd name="T24" fmla="*/ 82 w 54"/>
                  <a:gd name="T25" fmla="*/ 90 h 40"/>
                  <a:gd name="T26" fmla="*/ 62 w 54"/>
                  <a:gd name="T27" fmla="*/ 88 h 40"/>
                  <a:gd name="T28" fmla="*/ 42 w 54"/>
                  <a:gd name="T29" fmla="*/ 72 h 40"/>
                  <a:gd name="T30" fmla="*/ 22 w 54"/>
                  <a:gd name="T31" fmla="*/ 45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09" y="2343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3 w 149"/>
                  <a:gd name="T3" fmla="*/ 18 h 704"/>
                  <a:gd name="T4" fmla="*/ 35 w 149"/>
                  <a:gd name="T5" fmla="*/ 41 h 704"/>
                  <a:gd name="T6" fmla="*/ 62 w 149"/>
                  <a:gd name="T7" fmla="*/ 70 h 704"/>
                  <a:gd name="T8" fmla="*/ 91 w 149"/>
                  <a:gd name="T9" fmla="*/ 108 h 704"/>
                  <a:gd name="T10" fmla="*/ 128 w 149"/>
                  <a:gd name="T11" fmla="*/ 155 h 704"/>
                  <a:gd name="T12" fmla="*/ 162 w 149"/>
                  <a:gd name="T13" fmla="*/ 205 h 704"/>
                  <a:gd name="T14" fmla="*/ 195 w 149"/>
                  <a:gd name="T15" fmla="*/ 263 h 704"/>
                  <a:gd name="T16" fmla="*/ 221 w 149"/>
                  <a:gd name="T17" fmla="*/ 330 h 704"/>
                  <a:gd name="T18" fmla="*/ 248 w 149"/>
                  <a:gd name="T19" fmla="*/ 401 h 704"/>
                  <a:gd name="T20" fmla="*/ 266 w 149"/>
                  <a:gd name="T21" fmla="*/ 483 h 704"/>
                  <a:gd name="T22" fmla="*/ 275 w 149"/>
                  <a:gd name="T23" fmla="*/ 573 h 704"/>
                  <a:gd name="T24" fmla="*/ 279 w 149"/>
                  <a:gd name="T25" fmla="*/ 667 h 704"/>
                  <a:gd name="T26" fmla="*/ 266 w 149"/>
                  <a:gd name="T27" fmla="*/ 772 h 704"/>
                  <a:gd name="T28" fmla="*/ 241 w 149"/>
                  <a:gd name="T29" fmla="*/ 883 h 704"/>
                  <a:gd name="T30" fmla="*/ 204 w 149"/>
                  <a:gd name="T31" fmla="*/ 1000 h 704"/>
                  <a:gd name="T32" fmla="*/ 148 w 149"/>
                  <a:gd name="T33" fmla="*/ 1129 h 704"/>
                  <a:gd name="T34" fmla="*/ 86 w 149"/>
                  <a:gd name="T35" fmla="*/ 1275 h 704"/>
                  <a:gd name="T36" fmla="*/ 47 w 149"/>
                  <a:gd name="T37" fmla="*/ 1410 h 704"/>
                  <a:gd name="T38" fmla="*/ 22 w 149"/>
                  <a:gd name="T39" fmla="*/ 1535 h 704"/>
                  <a:gd name="T40" fmla="*/ 13 w 149"/>
                  <a:gd name="T41" fmla="*/ 1655 h 704"/>
                  <a:gd name="T42" fmla="*/ 13 w 149"/>
                  <a:gd name="T43" fmla="*/ 1769 h 704"/>
                  <a:gd name="T44" fmla="*/ 18 w 149"/>
                  <a:gd name="T45" fmla="*/ 1875 h 704"/>
                  <a:gd name="T46" fmla="*/ 27 w 149"/>
                  <a:gd name="T47" fmla="*/ 1968 h 704"/>
                  <a:gd name="T48" fmla="*/ 31 w 149"/>
                  <a:gd name="T49" fmla="*/ 2059 h 704"/>
                  <a:gd name="T50" fmla="*/ 91 w 149"/>
                  <a:gd name="T51" fmla="*/ 2012 h 704"/>
                  <a:gd name="T52" fmla="*/ 86 w 149"/>
                  <a:gd name="T53" fmla="*/ 1989 h 704"/>
                  <a:gd name="T54" fmla="*/ 80 w 149"/>
                  <a:gd name="T55" fmla="*/ 1922 h 704"/>
                  <a:gd name="T56" fmla="*/ 73 w 149"/>
                  <a:gd name="T57" fmla="*/ 1819 h 704"/>
                  <a:gd name="T58" fmla="*/ 78 w 149"/>
                  <a:gd name="T59" fmla="*/ 1682 h 704"/>
                  <a:gd name="T60" fmla="*/ 91 w 149"/>
                  <a:gd name="T61" fmla="*/ 1518 h 704"/>
                  <a:gd name="T62" fmla="*/ 128 w 149"/>
                  <a:gd name="T63" fmla="*/ 1331 h 704"/>
                  <a:gd name="T64" fmla="*/ 190 w 149"/>
                  <a:gd name="T65" fmla="*/ 1129 h 704"/>
                  <a:gd name="T66" fmla="*/ 286 w 149"/>
                  <a:gd name="T67" fmla="*/ 915 h 704"/>
                  <a:gd name="T68" fmla="*/ 317 w 149"/>
                  <a:gd name="T69" fmla="*/ 816 h 704"/>
                  <a:gd name="T70" fmla="*/ 330 w 149"/>
                  <a:gd name="T71" fmla="*/ 687 h 704"/>
                  <a:gd name="T72" fmla="*/ 319 w 149"/>
                  <a:gd name="T73" fmla="*/ 538 h 704"/>
                  <a:gd name="T74" fmla="*/ 290 w 149"/>
                  <a:gd name="T75" fmla="*/ 392 h 704"/>
                  <a:gd name="T76" fmla="*/ 241 w 149"/>
                  <a:gd name="T77" fmla="*/ 249 h 704"/>
                  <a:gd name="T78" fmla="*/ 179 w 149"/>
                  <a:gd name="T79" fmla="*/ 129 h 704"/>
                  <a:gd name="T80" fmla="*/ 97 w 149"/>
                  <a:gd name="T81" fmla="*/ 41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237 w 128"/>
                <a:gd name="T1" fmla="*/ 0 h 217"/>
                <a:gd name="T2" fmla="*/ 265 w 128"/>
                <a:gd name="T3" fmla="*/ 27 h 217"/>
                <a:gd name="T4" fmla="*/ 290 w 128"/>
                <a:gd name="T5" fmla="*/ 81 h 217"/>
                <a:gd name="T6" fmla="*/ 310 w 128"/>
                <a:gd name="T7" fmla="*/ 150 h 217"/>
                <a:gd name="T8" fmla="*/ 323 w 128"/>
                <a:gd name="T9" fmla="*/ 233 h 217"/>
                <a:gd name="T10" fmla="*/ 320 w 128"/>
                <a:gd name="T11" fmla="*/ 332 h 217"/>
                <a:gd name="T12" fmla="*/ 293 w 128"/>
                <a:gd name="T13" fmla="*/ 434 h 217"/>
                <a:gd name="T14" fmla="*/ 237 w 128"/>
                <a:gd name="T15" fmla="*/ 541 h 217"/>
                <a:gd name="T16" fmla="*/ 151 w 128"/>
                <a:gd name="T17" fmla="*/ 649 h 217"/>
                <a:gd name="T18" fmla="*/ 124 w 128"/>
                <a:gd name="T19" fmla="*/ 637 h 217"/>
                <a:gd name="T20" fmla="*/ 96 w 128"/>
                <a:gd name="T21" fmla="*/ 628 h 217"/>
                <a:gd name="T22" fmla="*/ 66 w 128"/>
                <a:gd name="T23" fmla="*/ 613 h 217"/>
                <a:gd name="T24" fmla="*/ 40 w 128"/>
                <a:gd name="T25" fmla="*/ 601 h 217"/>
                <a:gd name="T26" fmla="*/ 20 w 128"/>
                <a:gd name="T27" fmla="*/ 586 h 217"/>
                <a:gd name="T28" fmla="*/ 5 w 128"/>
                <a:gd name="T29" fmla="*/ 568 h 217"/>
                <a:gd name="T30" fmla="*/ 0 w 128"/>
                <a:gd name="T31" fmla="*/ 547 h 217"/>
                <a:gd name="T32" fmla="*/ 3 w 128"/>
                <a:gd name="T33" fmla="*/ 532 h 217"/>
                <a:gd name="T34" fmla="*/ 33 w 128"/>
                <a:gd name="T35" fmla="*/ 511 h 217"/>
                <a:gd name="T36" fmla="*/ 73 w 128"/>
                <a:gd name="T37" fmla="*/ 482 h 217"/>
                <a:gd name="T38" fmla="*/ 116 w 128"/>
                <a:gd name="T39" fmla="*/ 449 h 217"/>
                <a:gd name="T40" fmla="*/ 159 w 128"/>
                <a:gd name="T41" fmla="*/ 401 h 217"/>
                <a:gd name="T42" fmla="*/ 199 w 128"/>
                <a:gd name="T43" fmla="*/ 335 h 217"/>
                <a:gd name="T44" fmla="*/ 230 w 128"/>
                <a:gd name="T45" fmla="*/ 248 h 217"/>
                <a:gd name="T46" fmla="*/ 245 w 128"/>
                <a:gd name="T47" fmla="*/ 138 h 217"/>
                <a:gd name="T48" fmla="*/ 237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227 w 117"/>
                <a:gd name="T1" fmla="*/ 0 h 132"/>
                <a:gd name="T2" fmla="*/ 0 w 117"/>
                <a:gd name="T3" fmla="*/ 88 h 132"/>
                <a:gd name="T4" fmla="*/ 9 w 117"/>
                <a:gd name="T5" fmla="*/ 91 h 132"/>
                <a:gd name="T6" fmla="*/ 42 w 117"/>
                <a:gd name="T7" fmla="*/ 102 h 132"/>
                <a:gd name="T8" fmla="*/ 88 w 117"/>
                <a:gd name="T9" fmla="*/ 127 h 132"/>
                <a:gd name="T10" fmla="*/ 139 w 117"/>
                <a:gd name="T11" fmla="*/ 165 h 132"/>
                <a:gd name="T12" fmla="*/ 200 w 117"/>
                <a:gd name="T13" fmla="*/ 218 h 132"/>
                <a:gd name="T14" fmla="*/ 254 w 117"/>
                <a:gd name="T15" fmla="*/ 281 h 132"/>
                <a:gd name="T16" fmla="*/ 309 w 117"/>
                <a:gd name="T17" fmla="*/ 362 h 132"/>
                <a:gd name="T18" fmla="*/ 351 w 117"/>
                <a:gd name="T19" fmla="*/ 464 h 132"/>
                <a:gd name="T20" fmla="*/ 354 w 117"/>
                <a:gd name="T21" fmla="*/ 422 h 132"/>
                <a:gd name="T22" fmla="*/ 348 w 117"/>
                <a:gd name="T23" fmla="*/ 376 h 132"/>
                <a:gd name="T24" fmla="*/ 327 w 117"/>
                <a:gd name="T25" fmla="*/ 316 h 132"/>
                <a:gd name="T26" fmla="*/ 300 w 117"/>
                <a:gd name="T27" fmla="*/ 260 h 132"/>
                <a:gd name="T28" fmla="*/ 269 w 117"/>
                <a:gd name="T29" fmla="*/ 204 h 132"/>
                <a:gd name="T30" fmla="*/ 236 w 117"/>
                <a:gd name="T31" fmla="*/ 158 h 132"/>
                <a:gd name="T32" fmla="*/ 203 w 117"/>
                <a:gd name="T33" fmla="*/ 127 h 132"/>
                <a:gd name="T34" fmla="*/ 175 w 117"/>
                <a:gd name="T35" fmla="*/ 112 h 132"/>
                <a:gd name="T36" fmla="*/ 209 w 117"/>
                <a:gd name="T37" fmla="*/ 102 h 132"/>
                <a:gd name="T38" fmla="*/ 239 w 117"/>
                <a:gd name="T39" fmla="*/ 98 h 132"/>
                <a:gd name="T40" fmla="*/ 269 w 117"/>
                <a:gd name="T41" fmla="*/ 91 h 132"/>
                <a:gd name="T42" fmla="*/ 297 w 117"/>
                <a:gd name="T43" fmla="*/ 88 h 132"/>
                <a:gd name="T44" fmla="*/ 318 w 117"/>
                <a:gd name="T45" fmla="*/ 84 h 132"/>
                <a:gd name="T46" fmla="*/ 330 w 117"/>
                <a:gd name="T47" fmla="*/ 77 h 132"/>
                <a:gd name="T48" fmla="*/ 342 w 117"/>
                <a:gd name="T49" fmla="*/ 74 h 132"/>
                <a:gd name="T50" fmla="*/ 345 w 117"/>
                <a:gd name="T51" fmla="*/ 74 h 132"/>
                <a:gd name="T52" fmla="*/ 227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87 w 29"/>
                <a:gd name="T1" fmla="*/ 0 h 77"/>
                <a:gd name="T2" fmla="*/ 69 w 29"/>
                <a:gd name="T3" fmla="*/ 0 h 77"/>
                <a:gd name="T4" fmla="*/ 48 w 29"/>
                <a:gd name="T5" fmla="*/ 14 h 77"/>
                <a:gd name="T6" fmla="*/ 27 w 29"/>
                <a:gd name="T7" fmla="*/ 32 h 77"/>
                <a:gd name="T8" fmla="*/ 12 w 29"/>
                <a:gd name="T9" fmla="*/ 68 h 77"/>
                <a:gd name="T10" fmla="*/ 3 w 29"/>
                <a:gd name="T11" fmla="*/ 107 h 77"/>
                <a:gd name="T12" fmla="*/ 0 w 29"/>
                <a:gd name="T13" fmla="*/ 157 h 77"/>
                <a:gd name="T14" fmla="*/ 9 w 29"/>
                <a:gd name="T15" fmla="*/ 214 h 77"/>
                <a:gd name="T16" fmla="*/ 33 w 29"/>
                <a:gd name="T17" fmla="*/ 274 h 77"/>
                <a:gd name="T18" fmla="*/ 45 w 29"/>
                <a:gd name="T19" fmla="*/ 189 h 77"/>
                <a:gd name="T20" fmla="*/ 57 w 29"/>
                <a:gd name="T21" fmla="*/ 132 h 77"/>
                <a:gd name="T22" fmla="*/ 69 w 29"/>
                <a:gd name="T23" fmla="*/ 78 h 77"/>
                <a:gd name="T24" fmla="*/ 87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4" y="126"/>
              <a:ext cx="350" cy="608"/>
              <a:chOff x="1731" y="866"/>
              <a:chExt cx="127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32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9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3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5" y="3306"/>
              <a:ext cx="500" cy="500"/>
              <a:chOff x="1727" y="867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9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70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16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63 h 237"/>
                <a:gd name="T4" fmla="*/ 8 w 257"/>
                <a:gd name="T5" fmla="*/ 125 h 237"/>
                <a:gd name="T6" fmla="*/ 16 w 257"/>
                <a:gd name="T7" fmla="*/ 188 h 237"/>
                <a:gd name="T8" fmla="*/ 29 w 257"/>
                <a:gd name="T9" fmla="*/ 245 h 237"/>
                <a:gd name="T10" fmla="*/ 48 w 257"/>
                <a:gd name="T11" fmla="*/ 298 h 237"/>
                <a:gd name="T12" fmla="*/ 72 w 257"/>
                <a:gd name="T13" fmla="*/ 353 h 237"/>
                <a:gd name="T14" fmla="*/ 101 w 257"/>
                <a:gd name="T15" fmla="*/ 403 h 237"/>
                <a:gd name="T16" fmla="*/ 135 w 257"/>
                <a:gd name="T17" fmla="*/ 445 h 237"/>
                <a:gd name="T18" fmla="*/ 178 w 257"/>
                <a:gd name="T19" fmla="*/ 485 h 237"/>
                <a:gd name="T20" fmla="*/ 228 w 257"/>
                <a:gd name="T21" fmla="*/ 520 h 237"/>
                <a:gd name="T22" fmla="*/ 281 w 257"/>
                <a:gd name="T23" fmla="*/ 548 h 237"/>
                <a:gd name="T24" fmla="*/ 347 w 257"/>
                <a:gd name="T25" fmla="*/ 570 h 237"/>
                <a:gd name="T26" fmla="*/ 419 w 257"/>
                <a:gd name="T27" fmla="*/ 585 h 237"/>
                <a:gd name="T28" fmla="*/ 498 w 257"/>
                <a:gd name="T29" fmla="*/ 593 h 237"/>
                <a:gd name="T30" fmla="*/ 583 w 257"/>
                <a:gd name="T31" fmla="*/ 590 h 237"/>
                <a:gd name="T32" fmla="*/ 681 w 257"/>
                <a:gd name="T33" fmla="*/ 580 h 237"/>
                <a:gd name="T34" fmla="*/ 594 w 257"/>
                <a:gd name="T35" fmla="*/ 568 h 237"/>
                <a:gd name="T36" fmla="*/ 517 w 257"/>
                <a:gd name="T37" fmla="*/ 550 h 237"/>
                <a:gd name="T38" fmla="*/ 450 w 257"/>
                <a:gd name="T39" fmla="*/ 530 h 237"/>
                <a:gd name="T40" fmla="*/ 392 w 257"/>
                <a:gd name="T41" fmla="*/ 510 h 237"/>
                <a:gd name="T42" fmla="*/ 339 w 257"/>
                <a:gd name="T43" fmla="*/ 483 h 237"/>
                <a:gd name="T44" fmla="*/ 297 w 257"/>
                <a:gd name="T45" fmla="*/ 455 h 237"/>
                <a:gd name="T46" fmla="*/ 257 w 257"/>
                <a:gd name="T47" fmla="*/ 423 h 237"/>
                <a:gd name="T48" fmla="*/ 223 w 257"/>
                <a:gd name="T49" fmla="*/ 388 h 237"/>
                <a:gd name="T50" fmla="*/ 191 w 257"/>
                <a:gd name="T51" fmla="*/ 353 h 237"/>
                <a:gd name="T52" fmla="*/ 162 w 257"/>
                <a:gd name="T53" fmla="*/ 313 h 237"/>
                <a:gd name="T54" fmla="*/ 138 w 257"/>
                <a:gd name="T55" fmla="*/ 268 h 237"/>
                <a:gd name="T56" fmla="*/ 114 w 257"/>
                <a:gd name="T57" fmla="*/ 220 h 237"/>
                <a:gd name="T58" fmla="*/ 87 w 257"/>
                <a:gd name="T59" fmla="*/ 173 h 237"/>
                <a:gd name="T60" fmla="*/ 61 w 257"/>
                <a:gd name="T61" fmla="*/ 118 h 237"/>
                <a:gd name="T62" fmla="*/ 32 w 257"/>
                <a:gd name="T63" fmla="*/ 60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205 w 124"/>
                <a:gd name="T1" fmla="*/ 0 h 110"/>
                <a:gd name="T2" fmla="*/ 330 w 124"/>
                <a:gd name="T3" fmla="*/ 273 h 110"/>
                <a:gd name="T4" fmla="*/ 319 w 124"/>
                <a:gd name="T5" fmla="*/ 270 h 110"/>
                <a:gd name="T6" fmla="*/ 285 w 124"/>
                <a:gd name="T7" fmla="*/ 265 h 110"/>
                <a:gd name="T8" fmla="*/ 237 w 124"/>
                <a:gd name="T9" fmla="*/ 255 h 110"/>
                <a:gd name="T10" fmla="*/ 181 w 124"/>
                <a:gd name="T11" fmla="*/ 250 h 110"/>
                <a:gd name="T12" fmla="*/ 120 w 124"/>
                <a:gd name="T13" fmla="*/ 245 h 110"/>
                <a:gd name="T14" fmla="*/ 67 w 124"/>
                <a:gd name="T15" fmla="*/ 248 h 110"/>
                <a:gd name="T16" fmla="*/ 24 w 124"/>
                <a:gd name="T17" fmla="*/ 258 h 110"/>
                <a:gd name="T18" fmla="*/ 0 w 124"/>
                <a:gd name="T19" fmla="*/ 278 h 110"/>
                <a:gd name="T20" fmla="*/ 11 w 124"/>
                <a:gd name="T21" fmla="*/ 248 h 110"/>
                <a:gd name="T22" fmla="*/ 21 w 124"/>
                <a:gd name="T23" fmla="*/ 225 h 110"/>
                <a:gd name="T24" fmla="*/ 43 w 124"/>
                <a:gd name="T25" fmla="*/ 207 h 110"/>
                <a:gd name="T26" fmla="*/ 67 w 124"/>
                <a:gd name="T27" fmla="*/ 192 h 110"/>
                <a:gd name="T28" fmla="*/ 96 w 124"/>
                <a:gd name="T29" fmla="*/ 182 h 110"/>
                <a:gd name="T30" fmla="*/ 125 w 124"/>
                <a:gd name="T31" fmla="*/ 179 h 110"/>
                <a:gd name="T32" fmla="*/ 157 w 124"/>
                <a:gd name="T33" fmla="*/ 179 h 110"/>
                <a:gd name="T34" fmla="*/ 192 w 124"/>
                <a:gd name="T35" fmla="*/ 187 h 110"/>
                <a:gd name="T36" fmla="*/ 194 w 124"/>
                <a:gd name="T37" fmla="*/ 179 h 110"/>
                <a:gd name="T38" fmla="*/ 186 w 124"/>
                <a:gd name="T39" fmla="*/ 142 h 110"/>
                <a:gd name="T40" fmla="*/ 178 w 124"/>
                <a:gd name="T41" fmla="*/ 96 h 110"/>
                <a:gd name="T42" fmla="*/ 173 w 124"/>
                <a:gd name="T43" fmla="*/ 76 h 110"/>
                <a:gd name="T44" fmla="*/ 168 w 124"/>
                <a:gd name="T45" fmla="*/ 76 h 110"/>
                <a:gd name="T46" fmla="*/ 162 w 124"/>
                <a:gd name="T47" fmla="*/ 73 h 110"/>
                <a:gd name="T48" fmla="*/ 157 w 124"/>
                <a:gd name="T49" fmla="*/ 66 h 110"/>
                <a:gd name="T50" fmla="*/ 152 w 124"/>
                <a:gd name="T51" fmla="*/ 58 h 110"/>
                <a:gd name="T52" fmla="*/ 152 w 124"/>
                <a:gd name="T53" fmla="*/ 48 h 110"/>
                <a:gd name="T54" fmla="*/ 157 w 124"/>
                <a:gd name="T55" fmla="*/ 35 h 110"/>
                <a:gd name="T56" fmla="*/ 176 w 124"/>
                <a:gd name="T57" fmla="*/ 20 h 110"/>
                <a:gd name="T58" fmla="*/ 20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83 w 46"/>
                <a:gd name="T1" fmla="*/ 0 h 94"/>
                <a:gd name="T2" fmla="*/ 53 w 46"/>
                <a:gd name="T3" fmla="*/ 94 h 94"/>
                <a:gd name="T4" fmla="*/ 40 w 46"/>
                <a:gd name="T5" fmla="*/ 154 h 94"/>
                <a:gd name="T6" fmla="*/ 29 w 46"/>
                <a:gd name="T7" fmla="*/ 196 h 94"/>
                <a:gd name="T8" fmla="*/ 0 w 46"/>
                <a:gd name="T9" fmla="*/ 233 h 94"/>
                <a:gd name="T10" fmla="*/ 32 w 46"/>
                <a:gd name="T11" fmla="*/ 218 h 94"/>
                <a:gd name="T12" fmla="*/ 62 w 46"/>
                <a:gd name="T13" fmla="*/ 198 h 94"/>
                <a:gd name="T14" fmla="*/ 86 w 46"/>
                <a:gd name="T15" fmla="*/ 171 h 94"/>
                <a:gd name="T16" fmla="*/ 107 w 46"/>
                <a:gd name="T17" fmla="*/ 141 h 94"/>
                <a:gd name="T18" fmla="*/ 120 w 46"/>
                <a:gd name="T19" fmla="*/ 109 h 94"/>
                <a:gd name="T20" fmla="*/ 123 w 46"/>
                <a:gd name="T21" fmla="*/ 74 h 94"/>
                <a:gd name="T22" fmla="*/ 112 w 46"/>
                <a:gd name="T23" fmla="*/ 37 h 94"/>
                <a:gd name="T24" fmla="*/ 83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16 w 149"/>
                <a:gd name="T3" fmla="*/ 20 h 704"/>
                <a:gd name="T4" fmla="*/ 42 w 149"/>
                <a:gd name="T5" fmla="*/ 46 h 704"/>
                <a:gd name="T6" fmla="*/ 74 w 149"/>
                <a:gd name="T7" fmla="*/ 78 h 704"/>
                <a:gd name="T8" fmla="*/ 108 w 149"/>
                <a:gd name="T9" fmla="*/ 121 h 704"/>
                <a:gd name="T10" fmla="*/ 153 w 149"/>
                <a:gd name="T11" fmla="*/ 173 h 704"/>
                <a:gd name="T12" fmla="*/ 193 w 149"/>
                <a:gd name="T13" fmla="*/ 229 h 704"/>
                <a:gd name="T14" fmla="*/ 232 w 149"/>
                <a:gd name="T15" fmla="*/ 294 h 704"/>
                <a:gd name="T16" fmla="*/ 264 w 149"/>
                <a:gd name="T17" fmla="*/ 369 h 704"/>
                <a:gd name="T18" fmla="*/ 295 w 149"/>
                <a:gd name="T19" fmla="*/ 448 h 704"/>
                <a:gd name="T20" fmla="*/ 317 w 149"/>
                <a:gd name="T21" fmla="*/ 539 h 704"/>
                <a:gd name="T22" fmla="*/ 327 w 149"/>
                <a:gd name="T23" fmla="*/ 640 h 704"/>
                <a:gd name="T24" fmla="*/ 332 w 149"/>
                <a:gd name="T25" fmla="*/ 745 h 704"/>
                <a:gd name="T26" fmla="*/ 317 w 149"/>
                <a:gd name="T27" fmla="*/ 863 h 704"/>
                <a:gd name="T28" fmla="*/ 287 w 149"/>
                <a:gd name="T29" fmla="*/ 987 h 704"/>
                <a:gd name="T30" fmla="*/ 243 w 149"/>
                <a:gd name="T31" fmla="*/ 1117 h 704"/>
                <a:gd name="T32" fmla="*/ 177 w 149"/>
                <a:gd name="T33" fmla="*/ 1261 h 704"/>
                <a:gd name="T34" fmla="*/ 103 w 149"/>
                <a:gd name="T35" fmla="*/ 1424 h 704"/>
                <a:gd name="T36" fmla="*/ 55 w 149"/>
                <a:gd name="T37" fmla="*/ 1575 h 704"/>
                <a:gd name="T38" fmla="*/ 26 w 149"/>
                <a:gd name="T39" fmla="*/ 1715 h 704"/>
                <a:gd name="T40" fmla="*/ 16 w 149"/>
                <a:gd name="T41" fmla="*/ 1849 h 704"/>
                <a:gd name="T42" fmla="*/ 16 w 149"/>
                <a:gd name="T43" fmla="*/ 1977 h 704"/>
                <a:gd name="T44" fmla="*/ 21 w 149"/>
                <a:gd name="T45" fmla="*/ 2094 h 704"/>
                <a:gd name="T46" fmla="*/ 32 w 149"/>
                <a:gd name="T47" fmla="*/ 2199 h 704"/>
                <a:gd name="T48" fmla="*/ 37 w 149"/>
                <a:gd name="T49" fmla="*/ 2300 h 704"/>
                <a:gd name="T50" fmla="*/ 108 w 149"/>
                <a:gd name="T51" fmla="*/ 2248 h 704"/>
                <a:gd name="T52" fmla="*/ 103 w 149"/>
                <a:gd name="T53" fmla="*/ 2222 h 704"/>
                <a:gd name="T54" fmla="*/ 95 w 149"/>
                <a:gd name="T55" fmla="*/ 2146 h 704"/>
                <a:gd name="T56" fmla="*/ 87 w 149"/>
                <a:gd name="T57" fmla="*/ 2032 h 704"/>
                <a:gd name="T58" fmla="*/ 92 w 149"/>
                <a:gd name="T59" fmla="*/ 1879 h 704"/>
                <a:gd name="T60" fmla="*/ 108 w 149"/>
                <a:gd name="T61" fmla="*/ 1696 h 704"/>
                <a:gd name="T62" fmla="*/ 153 w 149"/>
                <a:gd name="T63" fmla="*/ 1487 h 704"/>
                <a:gd name="T64" fmla="*/ 227 w 149"/>
                <a:gd name="T65" fmla="*/ 1261 h 704"/>
                <a:gd name="T66" fmla="*/ 340 w 149"/>
                <a:gd name="T67" fmla="*/ 1023 h 704"/>
                <a:gd name="T68" fmla="*/ 377 w 149"/>
                <a:gd name="T69" fmla="*/ 912 h 704"/>
                <a:gd name="T70" fmla="*/ 393 w 149"/>
                <a:gd name="T71" fmla="*/ 768 h 704"/>
                <a:gd name="T72" fmla="*/ 380 w 149"/>
                <a:gd name="T73" fmla="*/ 601 h 704"/>
                <a:gd name="T74" fmla="*/ 346 w 149"/>
                <a:gd name="T75" fmla="*/ 438 h 704"/>
                <a:gd name="T76" fmla="*/ 287 w 149"/>
                <a:gd name="T77" fmla="*/ 278 h 704"/>
                <a:gd name="T78" fmla="*/ 214 w 149"/>
                <a:gd name="T79" fmla="*/ 144 h 704"/>
                <a:gd name="T80" fmla="*/ 116 w 149"/>
                <a:gd name="T81" fmla="*/ 46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</p:grpSp>
      <p:sp>
        <p:nvSpPr>
          <p:cNvPr id="14852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14852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A526B-FA71-4594-9F43-00B9C3B6B2F5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114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3BB1F-085D-404A-9B95-ECC29E475D9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5848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96DA2-017D-4727-9BC2-235124414D41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0694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14616-52EB-41D2-BF94-C6FA51AEF7AA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1580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7370E-A9A1-4F41-AE47-84A0CA17056B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357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9FA97-353C-46D0-A897-E4E97307972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4129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48B63-7D35-4C49-83C8-9B520239BEF1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3681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34C8B-CD84-4857-8088-44F26D62CB0B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2419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FEB6F-6CC8-4889-8827-E70A63B86FA5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8461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389B56-9169-4BBD-E4C4-7C80F85EF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DA802DB-FFA8-9E26-22E4-5A25ADD875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78611D33-8A6E-3F8E-6398-E773DACEA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FC824BA-BFBC-03CB-B848-4DC81E14E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C704E16-3F29-EBCF-067C-608B2B2F6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B0706-5414-4E13-9EE3-DF223FC8F01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4518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ABAAFB0-563F-0427-E0B3-5624263B0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4491A91F-2640-DF50-C9F5-DAD89469A4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DDCBC70-C4EB-BD00-278F-11FF11708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1E50121-1E83-DF52-E5AF-4E83C7965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34C32D9-8762-A8DA-F592-7AD4074C0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3BB1F-085D-404A-9B95-ECC29E475D9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241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996DA2-017D-4727-9BC2-235124414D41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4372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14616-52EB-41D2-BF94-C6FA51AEF7AA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59745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7370E-A9A1-4F41-AE47-84A0CA17056B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109862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9FA97-353C-46D0-A897-E4E97307972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441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48B63-7D35-4C49-83C8-9B520239BEF1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38711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434C8B-CD84-4857-8088-44F26D62CB0B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2047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FEB6F-6CC8-4889-8827-E70A63B86FA5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5288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E2C1A-20E9-471C-9BB1-D34357D1FE57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90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B0706-5414-4E13-9EE3-DF223FC8F018}" type="slidenum">
              <a:rPr lang="it-IT">
                <a:solidFill>
                  <a:srgbClr val="006699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3337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6401D-1954-4F30-9989-9ACBD1EDED8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22436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70021-5A72-47EF-806E-01CC46AE07A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764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963D8-17D2-4398-AD43-037F8EB27BE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34827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3B230-6BA9-40FB-AABC-CD3A77918E3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05377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ADAAB-4DDE-4188-AC57-FE4AA9F8DFC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30501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B4BE23-1FEB-4950-A9F5-E65B8078F26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22290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574B1-DD77-48B8-8531-8E3B605F35A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7855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558EC-484B-49CF-980D-E333219425C0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5080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D52A8-83AF-4150-9FC9-AA1DC61802B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45150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477D1-8F0B-4FCA-B450-8CB4323B7C3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2246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E3C26B-160E-4920-B99F-B1A0E10371E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6113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CB6414-BF98-4163-AEF0-11139111A3F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68974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AFC39-CAF4-4A3A-84C7-79611E55A599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14370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72A57-46BC-415F-A171-2B5A16F7F464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6408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EE491-B6EE-498D-87C0-77F48F7DA5E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32FCD-638F-4203-9A43-3BADB0D09EA9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9287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56E20-C30B-4646-8267-0F31CC776636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1657B-DD0B-4CFB-9FD1-902C3E387A7A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14518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A9C7-C030-4888-8212-00A7CAF1F431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19A6B-47E5-4E88-B02E-5CB2C0994B3D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60702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FCC2C-B3CE-4C40-A31E-E3509A0A001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CB56B-ADB0-4D2B-A88B-1BB524E50C0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7636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6F4C1-1763-4167-9165-B1765F9736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2A413-2F4F-46CE-A72E-A0860EDE9AF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21476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50FA1-87E3-4E67-B26A-9E9921C2887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AACCD-E22A-4800-A152-2B311B4653F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10546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B6911-DF3F-431A-8B9F-EC4161E3ACB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2FF6C-4410-406B-8BCE-0BC0B6ECC6DC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3926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7F46A-497D-4D18-B141-66C85B0023E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8CEB3-CBC9-4C1B-A169-A3EDD2E00507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53659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3162A-88CD-46A2-B0DF-5381665262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FFA7A-6D09-4AF8-AA39-605FB16F5D3B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53026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51886-B8DC-4C7D-BB9F-E6AF0EB131A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5DCB4-14E9-4C01-BA7E-1C22AEDE60D5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76774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F22B3-3214-4DBA-BDF3-7EB887B0663B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F5ABF-8A4F-4B3C-937E-44D68CB85834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18155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341C4F0-A4ED-43BC-9602-2252457C508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756628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10303CA-D665-4252-9FF8-73FB2F52A08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136396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6D222C-D635-4567-B313-EA5A456149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3915375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6CBD0C-66C3-4977-8EAB-4EE4E52FE46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298723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218D5C-5116-48D8-8986-C7EA1C7B374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555068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532BA3-E5F1-4F2C-AD4B-1AB3B4F45E4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14898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1B7D54-2861-40C7-B615-2DC6B1851FC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5296723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6CAAC5-F8F0-4C7D-B915-EF946FFC8A1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608455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B9E48A8-EAFC-49E1-9681-143E21E03E1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6433873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B7962EE-F561-41FA-A5EC-D64C1D56B0A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501982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2D3B7C6-9E05-4AE2-9DE7-BF3AF0A77D2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2489953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olo e gra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grafico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270B575-AEA9-45D5-9F91-840D53CBCBF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7489975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EE491-B6EE-498D-87C0-77F48F7DA5E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32FCD-638F-4203-9A43-3BADB0D09EA9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71693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56E20-C30B-4646-8267-0F31CC776636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1657B-DD0B-4CFB-9FD1-902C3E387A7A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83908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A9C7-C030-4888-8212-00A7CAF1F431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19A6B-47E5-4E88-B02E-5CB2C0994B3D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16559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FCC2C-B3CE-4C40-A31E-E3509A0A001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CB56B-ADB0-4D2B-A88B-1BB524E50C0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17963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6F4C1-1763-4167-9165-B1765F9736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2A413-2F4F-46CE-A72E-A0860EDE9AF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355240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50FA1-87E3-4E67-B26A-9E9921C2887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AACCD-E22A-4800-A152-2B311B4653F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14755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B6911-DF3F-431A-8B9F-EC4161E3ACB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2FF6C-4410-406B-8BCE-0BC0B6ECC6DC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467699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7F46A-497D-4D18-B141-66C85B0023E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8CEB3-CBC9-4C1B-A169-A3EDD2E00507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93206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3162A-88CD-46A2-B0DF-5381665262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FFA7A-6D09-4AF8-AA39-605FB16F5D3B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78141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51886-B8DC-4C7D-BB9F-E6AF0EB131A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5DCB4-14E9-4C01-BA7E-1C22AEDE60D5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836732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F22B3-3214-4DBA-BDF3-7EB887B0663B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F5ABF-8A4F-4B3C-937E-44D68CB85834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32085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EE491-B6EE-498D-87C0-77F48F7DA5E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32FCD-638F-4203-9A43-3BADB0D09EA9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803755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56E20-C30B-4646-8267-0F31CC776636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1657B-DD0B-4CFB-9FD1-902C3E387A7A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834361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A9C7-C030-4888-8212-00A7CAF1F431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19A6B-47E5-4E88-B02E-5CB2C0994B3D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213980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FCC2C-B3CE-4C40-A31E-E3509A0A001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CB56B-ADB0-4D2B-A88B-1BB524E50C0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116089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6F4C1-1763-4167-9165-B1765F9736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2A413-2F4F-46CE-A72E-A0860EDE9AF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3163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50FA1-87E3-4E67-B26A-9E9921C2887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AACCD-E22A-4800-A152-2B311B4653F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94226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B6911-DF3F-431A-8B9F-EC4161E3ACB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2FF6C-4410-406B-8BCE-0BC0B6ECC6DC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72177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7F46A-497D-4D18-B141-66C85B0023E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8CEB3-CBC9-4C1B-A169-A3EDD2E00507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146099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3162A-88CD-46A2-B0DF-5381665262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FFA7A-6D09-4AF8-AA39-605FB16F5D3B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63863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51886-B8DC-4C7D-BB9F-E6AF0EB131A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5DCB4-14E9-4C01-BA7E-1C22AEDE60D5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9971782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F22B3-3214-4DBA-BDF3-7EB887B0663B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F5ABF-8A4F-4B3C-937E-44D68CB85834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33957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EE491-B6EE-498D-87C0-77F48F7DA5E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32FCD-638F-4203-9A43-3BADB0D09EA9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89167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56E20-C30B-4646-8267-0F31CC776636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1657B-DD0B-4CFB-9FD1-902C3E387A7A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46165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A9C7-C030-4888-8212-00A7CAF1F431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19A6B-47E5-4E88-B02E-5CB2C0994B3D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25178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FCC2C-B3CE-4C40-A31E-E3509A0A0017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CB56B-ADB0-4D2B-A88B-1BB524E50C0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732468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6F4C1-1763-4167-9165-B1765F9736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2A413-2F4F-46CE-A72E-A0860EDE9AFF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71515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50FA1-87E3-4E67-B26A-9E9921C28879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AACCD-E22A-4800-A152-2B311B4653F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660122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B6911-DF3F-431A-8B9F-EC4161E3ACB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2FF6C-4410-406B-8BCE-0BC0B6ECC6DC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44699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7F46A-497D-4D18-B141-66C85B0023E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8CEB3-CBC9-4C1B-A169-A3EDD2E00507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74206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3162A-88CD-46A2-B0DF-53816652628A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FFA7A-6D09-4AF8-AA39-605FB16F5D3B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650388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51886-B8DC-4C7D-BB9F-E6AF0EB131AD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5DCB4-14E9-4C01-BA7E-1C22AEDE60D5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886884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F22B3-3214-4DBA-BDF3-7EB887B0663B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F5ABF-8A4F-4B3C-937E-44D68CB85834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66173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6835BF77-F95F-420B-B998-F376E3A72DB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12275664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D7586C77-F5DB-4261-A983-38DCF222412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085652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28E1D909-F768-496D-93CC-A8870C5A8AF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613361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64563805-9879-407D-A25B-6EA3C348C7B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35462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8679DCDB-0E38-4538-B5EE-D0567081171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2176418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37EC3599-FF6F-4CA2-9597-AF7CCC1C42B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7244539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54325749-1692-45E1-8A0B-1F2800BB72D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601524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B9B68DA0-FFF2-4019-9E96-8F8583E2700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4344764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4867DA7C-8F7A-4BF6-BF43-26B8382115D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9132559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47FA5395-1985-405C-8FB3-DECEBCB7261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1733500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4975FF9A-A0B1-403E-99AF-533301B4CCE9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6175448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E914A39B-0E8B-4902-B2BA-F8C896447E1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169289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D9E4A8F4-BED8-447D-8FA4-987C23EEEB0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3863587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76209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321985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6755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94469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836102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33110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057264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70104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77308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205501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86861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8905E-A9A1-4C2A-A842-C6E4BA65C310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003305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AD1D83-7C7A-4175-9EA9-17E288B9E620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35159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F2D80-EB1F-4066-8405-D7FEDE9AE388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8014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EA00C-402C-4F8A-BCBE-8AAB53B39CFC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4450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B449E-6F30-429F-B829-BA39B1F7C92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96354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2F15D-8A09-40B3-8C29-906BEBC59E7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490379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E39D4-E239-4299-AF39-66DA3781CDD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481351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15574-AC24-4FD5-B781-40DBC8025A8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59333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00772-1AEE-4589-88D5-0179BBCCF54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016750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DCA17-7ABB-41B7-B98E-8966A216796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45179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348E5-C7CA-45DD-BA36-BBEF0F0ACC5A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54775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E8A847-A2E5-4D7F-B32A-E863DE49BCE3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801368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A0715B-D258-4256-978E-881CCACA97B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988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5" Type="http://schemas.openxmlformats.org/officeDocument/2006/relationships/theme" Target="../theme/theme5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slideLayout" Target="../slideLayouts/slideLayout81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9.xml"/><Relationship Id="rId3" Type="http://schemas.openxmlformats.org/officeDocument/2006/relationships/slideLayout" Target="../slideLayouts/slideLayout84.xml"/><Relationship Id="rId7" Type="http://schemas.openxmlformats.org/officeDocument/2006/relationships/slideLayout" Target="../slideLayouts/slideLayout88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3.xml"/><Relationship Id="rId1" Type="http://schemas.openxmlformats.org/officeDocument/2006/relationships/slideLayout" Target="../slideLayouts/slideLayout82.xml"/><Relationship Id="rId6" Type="http://schemas.openxmlformats.org/officeDocument/2006/relationships/slideLayout" Target="../slideLayouts/slideLayout87.xml"/><Relationship Id="rId11" Type="http://schemas.openxmlformats.org/officeDocument/2006/relationships/slideLayout" Target="../slideLayouts/slideLayout92.xml"/><Relationship Id="rId5" Type="http://schemas.openxmlformats.org/officeDocument/2006/relationships/slideLayout" Target="../slideLayouts/slideLayout86.xml"/><Relationship Id="rId10" Type="http://schemas.openxmlformats.org/officeDocument/2006/relationships/slideLayout" Target="../slideLayouts/slideLayout91.xml"/><Relationship Id="rId4" Type="http://schemas.openxmlformats.org/officeDocument/2006/relationships/slideLayout" Target="../slideLayouts/slideLayout85.xml"/><Relationship Id="rId9" Type="http://schemas.openxmlformats.org/officeDocument/2006/relationships/slideLayout" Target="../slideLayouts/slideLayout9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106.xml"/><Relationship Id="rId7" Type="http://schemas.openxmlformats.org/officeDocument/2006/relationships/slideLayout" Target="../slideLayouts/slideLayout110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5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5" Type="http://schemas.openxmlformats.org/officeDocument/2006/relationships/slideLayout" Target="../slideLayouts/slideLayout108.xml"/><Relationship Id="rId10" Type="http://schemas.openxmlformats.org/officeDocument/2006/relationships/slideLayout" Target="../slideLayouts/slideLayout113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slideLayout" Target="../slideLayouts/slideLayout127.xml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6.xml"/><Relationship Id="rId13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45.xml"/><Relationship Id="rId12" Type="http://schemas.openxmlformats.org/officeDocument/2006/relationships/slideLayout" Target="../slideLayouts/slideLayout150.xml"/><Relationship Id="rId2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44.xml"/><Relationship Id="rId11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2.xml"/><Relationship Id="rId9" Type="http://schemas.openxmlformats.org/officeDocument/2006/relationships/slideLayout" Target="../slideLayouts/slideLayout147.xml"/><Relationship Id="rId14" Type="http://schemas.openxmlformats.org/officeDocument/2006/relationships/theme" Target="../theme/theme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E9489-F901-4017-B31F-0F9F4A440482}" type="datetimeFigureOut">
              <a:rPr lang="it-IT" smtClean="0"/>
              <a:t>30/08/2025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924DD-2F0C-4DFD-ADC5-50163BE059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967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66 w 217"/>
                  <a:gd name="T1" fmla="*/ 303 h 210"/>
                  <a:gd name="T2" fmla="*/ 53 w 217"/>
                  <a:gd name="T3" fmla="*/ 286 h 210"/>
                  <a:gd name="T4" fmla="*/ 38 w 217"/>
                  <a:gd name="T5" fmla="*/ 261 h 210"/>
                  <a:gd name="T6" fmla="*/ 22 w 217"/>
                  <a:gd name="T7" fmla="*/ 229 h 210"/>
                  <a:gd name="T8" fmla="*/ 7 w 217"/>
                  <a:gd name="T9" fmla="*/ 195 h 210"/>
                  <a:gd name="T10" fmla="*/ 0 w 217"/>
                  <a:gd name="T11" fmla="*/ 157 h 210"/>
                  <a:gd name="T12" fmla="*/ 1 w 217"/>
                  <a:gd name="T13" fmla="*/ 118 h 210"/>
                  <a:gd name="T14" fmla="*/ 13 w 217"/>
                  <a:gd name="T15" fmla="*/ 82 h 210"/>
                  <a:gd name="T16" fmla="*/ 39 w 217"/>
                  <a:gd name="T17" fmla="*/ 51 h 210"/>
                  <a:gd name="T18" fmla="*/ 65 w 217"/>
                  <a:gd name="T19" fmla="*/ 32 h 210"/>
                  <a:gd name="T20" fmla="*/ 87 w 217"/>
                  <a:gd name="T21" fmla="*/ 17 h 210"/>
                  <a:gd name="T22" fmla="*/ 104 w 217"/>
                  <a:gd name="T23" fmla="*/ 10 h 210"/>
                  <a:gd name="T24" fmla="*/ 117 w 217"/>
                  <a:gd name="T25" fmla="*/ 7 h 210"/>
                  <a:gd name="T26" fmla="*/ 127 w 217"/>
                  <a:gd name="T27" fmla="*/ 7 h 210"/>
                  <a:gd name="T28" fmla="*/ 150 w 217"/>
                  <a:gd name="T29" fmla="*/ 0 h 210"/>
                  <a:gd name="T30" fmla="*/ 213 w 217"/>
                  <a:gd name="T31" fmla="*/ 12 h 210"/>
                  <a:gd name="T32" fmla="*/ 231 w 217"/>
                  <a:gd name="T33" fmla="*/ 17 h 210"/>
                  <a:gd name="T34" fmla="*/ 248 w 217"/>
                  <a:gd name="T35" fmla="*/ 22 h 210"/>
                  <a:gd name="T36" fmla="*/ 263 w 217"/>
                  <a:gd name="T37" fmla="*/ 27 h 210"/>
                  <a:gd name="T38" fmla="*/ 274 w 217"/>
                  <a:gd name="T39" fmla="*/ 33 h 210"/>
                  <a:gd name="T40" fmla="*/ 286 w 217"/>
                  <a:gd name="T41" fmla="*/ 39 h 210"/>
                  <a:gd name="T42" fmla="*/ 296 w 217"/>
                  <a:gd name="T43" fmla="*/ 46 h 210"/>
                  <a:gd name="T44" fmla="*/ 304 w 217"/>
                  <a:gd name="T45" fmla="*/ 55 h 210"/>
                  <a:gd name="T46" fmla="*/ 313 w 217"/>
                  <a:gd name="T47" fmla="*/ 65 h 210"/>
                  <a:gd name="T48" fmla="*/ 296 w 217"/>
                  <a:gd name="T49" fmla="*/ 58 h 210"/>
                  <a:gd name="T50" fmla="*/ 280 w 217"/>
                  <a:gd name="T51" fmla="*/ 52 h 210"/>
                  <a:gd name="T52" fmla="*/ 264 w 217"/>
                  <a:gd name="T53" fmla="*/ 48 h 210"/>
                  <a:gd name="T54" fmla="*/ 248 w 217"/>
                  <a:gd name="T55" fmla="*/ 43 h 210"/>
                  <a:gd name="T56" fmla="*/ 235 w 217"/>
                  <a:gd name="T57" fmla="*/ 39 h 210"/>
                  <a:gd name="T58" fmla="*/ 221 w 217"/>
                  <a:gd name="T59" fmla="*/ 38 h 210"/>
                  <a:gd name="T60" fmla="*/ 206 w 217"/>
                  <a:gd name="T61" fmla="*/ 35 h 210"/>
                  <a:gd name="T62" fmla="*/ 193 w 217"/>
                  <a:gd name="T63" fmla="*/ 35 h 210"/>
                  <a:gd name="T64" fmla="*/ 180 w 217"/>
                  <a:gd name="T65" fmla="*/ 35 h 210"/>
                  <a:gd name="T66" fmla="*/ 167 w 217"/>
                  <a:gd name="T67" fmla="*/ 36 h 210"/>
                  <a:gd name="T68" fmla="*/ 154 w 217"/>
                  <a:gd name="T69" fmla="*/ 39 h 210"/>
                  <a:gd name="T70" fmla="*/ 143 w 217"/>
                  <a:gd name="T71" fmla="*/ 42 h 210"/>
                  <a:gd name="T72" fmla="*/ 131 w 217"/>
                  <a:gd name="T73" fmla="*/ 48 h 210"/>
                  <a:gd name="T74" fmla="*/ 118 w 217"/>
                  <a:gd name="T75" fmla="*/ 52 h 210"/>
                  <a:gd name="T76" fmla="*/ 107 w 217"/>
                  <a:gd name="T77" fmla="*/ 59 h 210"/>
                  <a:gd name="T78" fmla="*/ 95 w 217"/>
                  <a:gd name="T79" fmla="*/ 66 h 210"/>
                  <a:gd name="T80" fmla="*/ 75 w 217"/>
                  <a:gd name="T81" fmla="*/ 88 h 210"/>
                  <a:gd name="T82" fmla="*/ 61 w 217"/>
                  <a:gd name="T83" fmla="*/ 115 h 210"/>
                  <a:gd name="T84" fmla="*/ 53 w 217"/>
                  <a:gd name="T85" fmla="*/ 149 h 210"/>
                  <a:gd name="T86" fmla="*/ 50 w 217"/>
                  <a:gd name="T87" fmla="*/ 182 h 210"/>
                  <a:gd name="T88" fmla="*/ 50 w 217"/>
                  <a:gd name="T89" fmla="*/ 218 h 210"/>
                  <a:gd name="T90" fmla="*/ 55 w 217"/>
                  <a:gd name="T91" fmla="*/ 251 h 210"/>
                  <a:gd name="T92" fmla="*/ 59 w 217"/>
                  <a:gd name="T93" fmla="*/ 280 h 210"/>
                  <a:gd name="T94" fmla="*/ 66 w 217"/>
                  <a:gd name="T95" fmla="*/ 303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57 w 182"/>
                  <a:gd name="T1" fmla="*/ 0 h 213"/>
                  <a:gd name="T2" fmla="*/ 161 w 182"/>
                  <a:gd name="T3" fmla="*/ 3 h 213"/>
                  <a:gd name="T4" fmla="*/ 170 w 182"/>
                  <a:gd name="T5" fmla="*/ 12 h 213"/>
                  <a:gd name="T6" fmla="*/ 183 w 182"/>
                  <a:gd name="T7" fmla="*/ 26 h 213"/>
                  <a:gd name="T8" fmla="*/ 197 w 182"/>
                  <a:gd name="T9" fmla="*/ 48 h 213"/>
                  <a:gd name="T10" fmla="*/ 209 w 182"/>
                  <a:gd name="T11" fmla="*/ 75 h 213"/>
                  <a:gd name="T12" fmla="*/ 216 w 182"/>
                  <a:gd name="T13" fmla="*/ 110 h 213"/>
                  <a:gd name="T14" fmla="*/ 216 w 182"/>
                  <a:gd name="T15" fmla="*/ 152 h 213"/>
                  <a:gd name="T16" fmla="*/ 207 w 182"/>
                  <a:gd name="T17" fmla="*/ 201 h 213"/>
                  <a:gd name="T18" fmla="*/ 202 w 182"/>
                  <a:gd name="T19" fmla="*/ 215 h 213"/>
                  <a:gd name="T20" fmla="*/ 196 w 182"/>
                  <a:gd name="T21" fmla="*/ 227 h 213"/>
                  <a:gd name="T22" fmla="*/ 189 w 182"/>
                  <a:gd name="T23" fmla="*/ 239 h 213"/>
                  <a:gd name="T24" fmla="*/ 180 w 182"/>
                  <a:gd name="T25" fmla="*/ 250 h 213"/>
                  <a:gd name="T26" fmla="*/ 168 w 182"/>
                  <a:gd name="T27" fmla="*/ 260 h 213"/>
                  <a:gd name="T28" fmla="*/ 158 w 182"/>
                  <a:gd name="T29" fmla="*/ 268 h 213"/>
                  <a:gd name="T30" fmla="*/ 147 w 182"/>
                  <a:gd name="T31" fmla="*/ 276 h 213"/>
                  <a:gd name="T32" fmla="*/ 132 w 182"/>
                  <a:gd name="T33" fmla="*/ 282 h 213"/>
                  <a:gd name="T34" fmla="*/ 118 w 182"/>
                  <a:gd name="T35" fmla="*/ 285 h 213"/>
                  <a:gd name="T36" fmla="*/ 104 w 182"/>
                  <a:gd name="T37" fmla="*/ 289 h 213"/>
                  <a:gd name="T38" fmla="*/ 88 w 182"/>
                  <a:gd name="T39" fmla="*/ 291 h 213"/>
                  <a:gd name="T40" fmla="*/ 71 w 182"/>
                  <a:gd name="T41" fmla="*/ 291 h 213"/>
                  <a:gd name="T42" fmla="*/ 53 w 182"/>
                  <a:gd name="T43" fmla="*/ 289 h 213"/>
                  <a:gd name="T44" fmla="*/ 36 w 182"/>
                  <a:gd name="T45" fmla="*/ 285 h 213"/>
                  <a:gd name="T46" fmla="*/ 17 w 182"/>
                  <a:gd name="T47" fmla="*/ 279 h 213"/>
                  <a:gd name="T48" fmla="*/ 0 w 182"/>
                  <a:gd name="T49" fmla="*/ 272 h 213"/>
                  <a:gd name="T50" fmla="*/ 16 w 182"/>
                  <a:gd name="T51" fmla="*/ 282 h 213"/>
                  <a:gd name="T52" fmla="*/ 32 w 182"/>
                  <a:gd name="T53" fmla="*/ 289 h 213"/>
                  <a:gd name="T54" fmla="*/ 48 w 182"/>
                  <a:gd name="T55" fmla="*/ 296 h 213"/>
                  <a:gd name="T56" fmla="*/ 62 w 182"/>
                  <a:gd name="T57" fmla="*/ 301 h 213"/>
                  <a:gd name="T58" fmla="*/ 76 w 182"/>
                  <a:gd name="T59" fmla="*/ 305 h 213"/>
                  <a:gd name="T60" fmla="*/ 91 w 182"/>
                  <a:gd name="T61" fmla="*/ 307 h 213"/>
                  <a:gd name="T62" fmla="*/ 105 w 182"/>
                  <a:gd name="T63" fmla="*/ 308 h 213"/>
                  <a:gd name="T64" fmla="*/ 119 w 182"/>
                  <a:gd name="T65" fmla="*/ 308 h 213"/>
                  <a:gd name="T66" fmla="*/ 131 w 182"/>
                  <a:gd name="T67" fmla="*/ 307 h 213"/>
                  <a:gd name="T68" fmla="*/ 144 w 182"/>
                  <a:gd name="T69" fmla="*/ 304 h 213"/>
                  <a:gd name="T70" fmla="*/ 155 w 182"/>
                  <a:gd name="T71" fmla="*/ 301 h 213"/>
                  <a:gd name="T72" fmla="*/ 167 w 182"/>
                  <a:gd name="T73" fmla="*/ 298 h 213"/>
                  <a:gd name="T74" fmla="*/ 177 w 182"/>
                  <a:gd name="T75" fmla="*/ 294 h 213"/>
                  <a:gd name="T76" fmla="*/ 187 w 182"/>
                  <a:gd name="T77" fmla="*/ 288 h 213"/>
                  <a:gd name="T78" fmla="*/ 196 w 182"/>
                  <a:gd name="T79" fmla="*/ 282 h 213"/>
                  <a:gd name="T80" fmla="*/ 204 w 182"/>
                  <a:gd name="T81" fmla="*/ 276 h 213"/>
                  <a:gd name="T82" fmla="*/ 227 w 182"/>
                  <a:gd name="T83" fmla="*/ 254 h 213"/>
                  <a:gd name="T84" fmla="*/ 243 w 182"/>
                  <a:gd name="T85" fmla="*/ 233 h 213"/>
                  <a:gd name="T86" fmla="*/ 253 w 182"/>
                  <a:gd name="T87" fmla="*/ 208 h 213"/>
                  <a:gd name="T88" fmla="*/ 258 w 182"/>
                  <a:gd name="T89" fmla="*/ 185 h 213"/>
                  <a:gd name="T90" fmla="*/ 261 w 182"/>
                  <a:gd name="T91" fmla="*/ 161 h 213"/>
                  <a:gd name="T92" fmla="*/ 261 w 182"/>
                  <a:gd name="T93" fmla="*/ 137 h 213"/>
                  <a:gd name="T94" fmla="*/ 262 w 182"/>
                  <a:gd name="T95" fmla="*/ 114 h 213"/>
                  <a:gd name="T96" fmla="*/ 249 w 182"/>
                  <a:gd name="T97" fmla="*/ 67 h 213"/>
                  <a:gd name="T98" fmla="*/ 225 w 182"/>
                  <a:gd name="T99" fmla="*/ 30 h 213"/>
                  <a:gd name="T100" fmla="*/ 217 w 182"/>
                  <a:gd name="T101" fmla="*/ 26 h 213"/>
                  <a:gd name="T102" fmla="*/ 212 w 182"/>
                  <a:gd name="T103" fmla="*/ 22 h 213"/>
                  <a:gd name="T104" fmla="*/ 204 w 182"/>
                  <a:gd name="T105" fmla="*/ 19 h 213"/>
                  <a:gd name="T106" fmla="*/ 199 w 182"/>
                  <a:gd name="T107" fmla="*/ 16 h 213"/>
                  <a:gd name="T108" fmla="*/ 190 w 182"/>
                  <a:gd name="T109" fmla="*/ 13 h 213"/>
                  <a:gd name="T110" fmla="*/ 181 w 182"/>
                  <a:gd name="T111" fmla="*/ 9 h 213"/>
                  <a:gd name="T112" fmla="*/ 171 w 182"/>
                  <a:gd name="T113" fmla="*/ 4 h 213"/>
                  <a:gd name="T114" fmla="*/ 157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68 w 128"/>
                  <a:gd name="T1" fmla="*/ 0 h 217"/>
                  <a:gd name="T2" fmla="*/ 76 w 128"/>
                  <a:gd name="T3" fmla="*/ 6 h 217"/>
                  <a:gd name="T4" fmla="*/ 84 w 128"/>
                  <a:gd name="T5" fmla="*/ 19 h 217"/>
                  <a:gd name="T6" fmla="*/ 89 w 128"/>
                  <a:gd name="T7" fmla="*/ 36 h 217"/>
                  <a:gd name="T8" fmla="*/ 93 w 128"/>
                  <a:gd name="T9" fmla="*/ 56 h 217"/>
                  <a:gd name="T10" fmla="*/ 92 w 128"/>
                  <a:gd name="T11" fmla="*/ 80 h 217"/>
                  <a:gd name="T12" fmla="*/ 84 w 128"/>
                  <a:gd name="T13" fmla="*/ 104 h 217"/>
                  <a:gd name="T14" fmla="*/ 68 w 128"/>
                  <a:gd name="T15" fmla="*/ 130 h 217"/>
                  <a:gd name="T16" fmla="*/ 44 w 128"/>
                  <a:gd name="T17" fmla="*/ 156 h 217"/>
                  <a:gd name="T18" fmla="*/ 36 w 128"/>
                  <a:gd name="T19" fmla="*/ 153 h 217"/>
                  <a:gd name="T20" fmla="*/ 28 w 128"/>
                  <a:gd name="T21" fmla="*/ 151 h 217"/>
                  <a:gd name="T22" fmla="*/ 19 w 128"/>
                  <a:gd name="T23" fmla="*/ 147 h 217"/>
                  <a:gd name="T24" fmla="*/ 12 w 128"/>
                  <a:gd name="T25" fmla="*/ 144 h 217"/>
                  <a:gd name="T26" fmla="*/ 6 w 128"/>
                  <a:gd name="T27" fmla="*/ 141 h 217"/>
                  <a:gd name="T28" fmla="*/ 1 w 128"/>
                  <a:gd name="T29" fmla="*/ 137 h 217"/>
                  <a:gd name="T30" fmla="*/ 0 w 128"/>
                  <a:gd name="T31" fmla="*/ 132 h 217"/>
                  <a:gd name="T32" fmla="*/ 1 w 128"/>
                  <a:gd name="T33" fmla="*/ 128 h 217"/>
                  <a:gd name="T34" fmla="*/ 9 w 128"/>
                  <a:gd name="T35" fmla="*/ 123 h 217"/>
                  <a:gd name="T36" fmla="*/ 21 w 128"/>
                  <a:gd name="T37" fmla="*/ 116 h 217"/>
                  <a:gd name="T38" fmla="*/ 33 w 128"/>
                  <a:gd name="T39" fmla="*/ 108 h 217"/>
                  <a:gd name="T40" fmla="*/ 46 w 128"/>
                  <a:gd name="T41" fmla="*/ 96 h 217"/>
                  <a:gd name="T42" fmla="*/ 57 w 128"/>
                  <a:gd name="T43" fmla="*/ 81 h 217"/>
                  <a:gd name="T44" fmla="*/ 66 w 128"/>
                  <a:gd name="T45" fmla="*/ 60 h 217"/>
                  <a:gd name="T46" fmla="*/ 70 w 128"/>
                  <a:gd name="T47" fmla="*/ 33 h 217"/>
                  <a:gd name="T48" fmla="*/ 68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54 w 117"/>
                  <a:gd name="T1" fmla="*/ 0 h 132"/>
                  <a:gd name="T2" fmla="*/ 0 w 117"/>
                  <a:gd name="T3" fmla="*/ 18 h 132"/>
                  <a:gd name="T4" fmla="*/ 2 w 117"/>
                  <a:gd name="T5" fmla="*/ 18 h 132"/>
                  <a:gd name="T6" fmla="*/ 10 w 117"/>
                  <a:gd name="T7" fmla="*/ 20 h 132"/>
                  <a:gd name="T8" fmla="*/ 21 w 117"/>
                  <a:gd name="T9" fmla="*/ 25 h 132"/>
                  <a:gd name="T10" fmla="*/ 33 w 117"/>
                  <a:gd name="T11" fmla="*/ 33 h 132"/>
                  <a:gd name="T12" fmla="*/ 48 w 117"/>
                  <a:gd name="T13" fmla="*/ 44 h 132"/>
                  <a:gd name="T14" fmla="*/ 61 w 117"/>
                  <a:gd name="T15" fmla="*/ 56 h 132"/>
                  <a:gd name="T16" fmla="*/ 74 w 117"/>
                  <a:gd name="T17" fmla="*/ 73 h 132"/>
                  <a:gd name="T18" fmla="*/ 84 w 117"/>
                  <a:gd name="T19" fmla="*/ 93 h 132"/>
                  <a:gd name="T20" fmla="*/ 85 w 117"/>
                  <a:gd name="T21" fmla="*/ 85 h 132"/>
                  <a:gd name="T22" fmla="*/ 84 w 117"/>
                  <a:gd name="T23" fmla="*/ 75 h 132"/>
                  <a:gd name="T24" fmla="*/ 78 w 117"/>
                  <a:gd name="T25" fmla="*/ 63 h 132"/>
                  <a:gd name="T26" fmla="*/ 72 w 117"/>
                  <a:gd name="T27" fmla="*/ 52 h 132"/>
                  <a:gd name="T28" fmla="*/ 65 w 117"/>
                  <a:gd name="T29" fmla="*/ 41 h 132"/>
                  <a:gd name="T30" fmla="*/ 57 w 117"/>
                  <a:gd name="T31" fmla="*/ 32 h 132"/>
                  <a:gd name="T32" fmla="*/ 49 w 117"/>
                  <a:gd name="T33" fmla="*/ 25 h 132"/>
                  <a:gd name="T34" fmla="*/ 42 w 117"/>
                  <a:gd name="T35" fmla="*/ 23 h 132"/>
                  <a:gd name="T36" fmla="*/ 50 w 117"/>
                  <a:gd name="T37" fmla="*/ 20 h 132"/>
                  <a:gd name="T38" fmla="*/ 57 w 117"/>
                  <a:gd name="T39" fmla="*/ 20 h 132"/>
                  <a:gd name="T40" fmla="*/ 65 w 117"/>
                  <a:gd name="T41" fmla="*/ 18 h 132"/>
                  <a:gd name="T42" fmla="*/ 71 w 117"/>
                  <a:gd name="T43" fmla="*/ 18 h 132"/>
                  <a:gd name="T44" fmla="*/ 76 w 117"/>
                  <a:gd name="T45" fmla="*/ 17 h 132"/>
                  <a:gd name="T46" fmla="*/ 79 w 117"/>
                  <a:gd name="T47" fmla="*/ 16 h 132"/>
                  <a:gd name="T48" fmla="*/ 82 w 117"/>
                  <a:gd name="T49" fmla="*/ 15 h 132"/>
                  <a:gd name="T50" fmla="*/ 83 w 117"/>
                  <a:gd name="T51" fmla="*/ 15 h 132"/>
                  <a:gd name="T52" fmla="*/ 54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>
                  <a:gd name="T0" fmla="*/ 21 w 29"/>
                  <a:gd name="T1" fmla="*/ 0 h 77"/>
                  <a:gd name="T2" fmla="*/ 17 w 29"/>
                  <a:gd name="T3" fmla="*/ 0 h 77"/>
                  <a:gd name="T4" fmla="*/ 12 w 29"/>
                  <a:gd name="T5" fmla="*/ 3 h 77"/>
                  <a:gd name="T6" fmla="*/ 7 w 29"/>
                  <a:gd name="T7" fmla="*/ 6 h 77"/>
                  <a:gd name="T8" fmla="*/ 3 w 29"/>
                  <a:gd name="T9" fmla="*/ 14 h 77"/>
                  <a:gd name="T10" fmla="*/ 1 w 29"/>
                  <a:gd name="T11" fmla="*/ 21 h 77"/>
                  <a:gd name="T12" fmla="*/ 0 w 29"/>
                  <a:gd name="T13" fmla="*/ 31 h 77"/>
                  <a:gd name="T14" fmla="*/ 2 w 29"/>
                  <a:gd name="T15" fmla="*/ 43 h 77"/>
                  <a:gd name="T16" fmla="*/ 8 w 29"/>
                  <a:gd name="T17" fmla="*/ 55 h 77"/>
                  <a:gd name="T18" fmla="*/ 11 w 29"/>
                  <a:gd name="T19" fmla="*/ 38 h 77"/>
                  <a:gd name="T20" fmla="*/ 14 w 29"/>
                  <a:gd name="T21" fmla="*/ 26 h 77"/>
                  <a:gd name="T22" fmla="*/ 17 w 29"/>
                  <a:gd name="T23" fmla="*/ 16 h 77"/>
                  <a:gd name="T24" fmla="*/ 21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8 w 207"/>
                    <a:gd name="T1" fmla="*/ 30 h 564"/>
                    <a:gd name="T2" fmla="*/ 4 w 207"/>
                    <a:gd name="T3" fmla="*/ 50 h 564"/>
                    <a:gd name="T4" fmla="*/ 2 w 207"/>
                    <a:gd name="T5" fmla="*/ 68 h 564"/>
                    <a:gd name="T6" fmla="*/ 0 w 207"/>
                    <a:gd name="T7" fmla="*/ 86 h 564"/>
                    <a:gd name="T8" fmla="*/ 0 w 207"/>
                    <a:gd name="T9" fmla="*/ 104 h 564"/>
                    <a:gd name="T10" fmla="*/ 2 w 207"/>
                    <a:gd name="T11" fmla="*/ 124 h 564"/>
                    <a:gd name="T12" fmla="*/ 5 w 207"/>
                    <a:gd name="T13" fmla="*/ 146 h 564"/>
                    <a:gd name="T14" fmla="*/ 11 w 207"/>
                    <a:gd name="T15" fmla="*/ 171 h 564"/>
                    <a:gd name="T16" fmla="*/ 20 w 207"/>
                    <a:gd name="T17" fmla="*/ 198 h 564"/>
                    <a:gd name="T18" fmla="*/ 30 w 207"/>
                    <a:gd name="T19" fmla="*/ 225 h 564"/>
                    <a:gd name="T20" fmla="*/ 42 w 207"/>
                    <a:gd name="T21" fmla="*/ 252 h 564"/>
                    <a:gd name="T22" fmla="*/ 57 w 207"/>
                    <a:gd name="T23" fmla="*/ 281 h 564"/>
                    <a:gd name="T24" fmla="*/ 73 w 207"/>
                    <a:gd name="T25" fmla="*/ 308 h 564"/>
                    <a:gd name="T26" fmla="*/ 91 w 207"/>
                    <a:gd name="T27" fmla="*/ 334 h 564"/>
                    <a:gd name="T28" fmla="*/ 108 w 207"/>
                    <a:gd name="T29" fmla="*/ 357 h 564"/>
                    <a:gd name="T30" fmla="*/ 126 w 207"/>
                    <a:gd name="T31" fmla="*/ 376 h 564"/>
                    <a:gd name="T32" fmla="*/ 143 w 207"/>
                    <a:gd name="T33" fmla="*/ 390 h 564"/>
                    <a:gd name="T34" fmla="*/ 111 w 207"/>
                    <a:gd name="T35" fmla="*/ 346 h 564"/>
                    <a:gd name="T36" fmla="*/ 88 w 207"/>
                    <a:gd name="T37" fmla="*/ 310 h 564"/>
                    <a:gd name="T38" fmla="*/ 71 w 207"/>
                    <a:gd name="T39" fmla="*/ 280 h 564"/>
                    <a:gd name="T40" fmla="*/ 60 w 207"/>
                    <a:gd name="T41" fmla="*/ 254 h 564"/>
                    <a:gd name="T42" fmla="*/ 52 w 207"/>
                    <a:gd name="T43" fmla="*/ 233 h 564"/>
                    <a:gd name="T44" fmla="*/ 47 w 207"/>
                    <a:gd name="T45" fmla="*/ 214 h 564"/>
                    <a:gd name="T46" fmla="*/ 44 w 207"/>
                    <a:gd name="T47" fmla="*/ 197 h 564"/>
                    <a:gd name="T48" fmla="*/ 39 w 207"/>
                    <a:gd name="T49" fmla="*/ 180 h 564"/>
                    <a:gd name="T50" fmla="*/ 30 w 207"/>
                    <a:gd name="T51" fmla="*/ 142 h 564"/>
                    <a:gd name="T52" fmla="*/ 28 w 207"/>
                    <a:gd name="T53" fmla="*/ 97 h 564"/>
                    <a:gd name="T54" fmla="*/ 30 w 207"/>
                    <a:gd name="T55" fmla="*/ 47 h 564"/>
                    <a:gd name="T56" fmla="*/ 35 w 207"/>
                    <a:gd name="T57" fmla="*/ 0 h 564"/>
                    <a:gd name="T58" fmla="*/ 8 w 207"/>
                    <a:gd name="T59" fmla="*/ 3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3 h 232"/>
                    <a:gd name="T2" fmla="*/ 10 w 47"/>
                    <a:gd name="T3" fmla="*/ 38 h 232"/>
                    <a:gd name="T4" fmla="*/ 15 w 47"/>
                    <a:gd name="T5" fmla="*/ 70 h 232"/>
                    <a:gd name="T6" fmla="*/ 17 w 47"/>
                    <a:gd name="T7" fmla="*/ 110 h 232"/>
                    <a:gd name="T8" fmla="*/ 13 w 47"/>
                    <a:gd name="T9" fmla="*/ 160 h 232"/>
                    <a:gd name="T10" fmla="*/ 32 w 47"/>
                    <a:gd name="T11" fmla="*/ 150 h 232"/>
                    <a:gd name="T12" fmla="*/ 33 w 47"/>
                    <a:gd name="T13" fmla="*/ 123 h 232"/>
                    <a:gd name="T14" fmla="*/ 33 w 47"/>
                    <a:gd name="T15" fmla="*/ 97 h 232"/>
                    <a:gd name="T16" fmla="*/ 32 w 47"/>
                    <a:gd name="T17" fmla="*/ 71 h 232"/>
                    <a:gd name="T18" fmla="*/ 29 w 47"/>
                    <a:gd name="T19" fmla="*/ 49 h 232"/>
                    <a:gd name="T20" fmla="*/ 25 w 47"/>
                    <a:gd name="T21" fmla="*/ 36 h 232"/>
                    <a:gd name="T22" fmla="*/ 20 w 47"/>
                    <a:gd name="T23" fmla="*/ 23 h 232"/>
                    <a:gd name="T24" fmla="*/ 15 w 47"/>
                    <a:gd name="T25" fmla="*/ 12 h 232"/>
                    <a:gd name="T26" fmla="*/ 9 w 47"/>
                    <a:gd name="T27" fmla="*/ 0 h 232"/>
                    <a:gd name="T28" fmla="*/ 0 w 47"/>
                    <a:gd name="T29" fmla="*/ 13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76" y="1723"/>
                  <a:ext cx="60" cy="28"/>
                </a:xfrm>
                <a:custGeom>
                  <a:avLst/>
                  <a:gdLst>
                    <a:gd name="T0" fmla="*/ 60 w 87"/>
                    <a:gd name="T1" fmla="*/ 15 h 40"/>
                    <a:gd name="T2" fmla="*/ 53 w 87"/>
                    <a:gd name="T3" fmla="*/ 12 h 40"/>
                    <a:gd name="T4" fmla="*/ 47 w 87"/>
                    <a:gd name="T5" fmla="*/ 8 h 40"/>
                    <a:gd name="T6" fmla="*/ 40 w 87"/>
                    <a:gd name="T7" fmla="*/ 5 h 40"/>
                    <a:gd name="T8" fmla="*/ 32 w 87"/>
                    <a:gd name="T9" fmla="*/ 4 h 40"/>
                    <a:gd name="T10" fmla="*/ 26 w 87"/>
                    <a:gd name="T11" fmla="*/ 2 h 40"/>
                    <a:gd name="T12" fmla="*/ 18 w 87"/>
                    <a:gd name="T13" fmla="*/ 1 h 40"/>
                    <a:gd name="T14" fmla="*/ 9 w 87"/>
                    <a:gd name="T15" fmla="*/ 0 h 40"/>
                    <a:gd name="T16" fmla="*/ 0 w 87"/>
                    <a:gd name="T17" fmla="*/ 1 h 40"/>
                    <a:gd name="T18" fmla="*/ 4 w 87"/>
                    <a:gd name="T19" fmla="*/ 4 h 40"/>
                    <a:gd name="T20" fmla="*/ 10 w 87"/>
                    <a:gd name="T21" fmla="*/ 7 h 40"/>
                    <a:gd name="T22" fmla="*/ 15 w 87"/>
                    <a:gd name="T23" fmla="*/ 10 h 40"/>
                    <a:gd name="T24" fmla="*/ 23 w 87"/>
                    <a:gd name="T25" fmla="*/ 13 h 40"/>
                    <a:gd name="T26" fmla="*/ 29 w 87"/>
                    <a:gd name="T27" fmla="*/ 15 h 40"/>
                    <a:gd name="T28" fmla="*/ 36 w 87"/>
                    <a:gd name="T29" fmla="*/ 19 h 40"/>
                    <a:gd name="T30" fmla="*/ 44 w 87"/>
                    <a:gd name="T31" fmla="*/ 23 h 40"/>
                    <a:gd name="T32" fmla="*/ 51 w 87"/>
                    <a:gd name="T33" fmla="*/ 28 h 40"/>
                    <a:gd name="T34" fmla="*/ 60 w 87"/>
                    <a:gd name="T35" fmla="*/ 1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6 w 109"/>
                <a:gd name="T3" fmla="*/ 1 h 156"/>
                <a:gd name="T4" fmla="*/ 22 w 109"/>
                <a:gd name="T5" fmla="*/ 5 h 156"/>
                <a:gd name="T6" fmla="*/ 45 w 109"/>
                <a:gd name="T7" fmla="*/ 13 h 156"/>
                <a:gd name="T8" fmla="*/ 70 w 109"/>
                <a:gd name="T9" fmla="*/ 26 h 156"/>
                <a:gd name="T10" fmla="*/ 94 w 109"/>
                <a:gd name="T11" fmla="*/ 47 h 156"/>
                <a:gd name="T12" fmla="*/ 116 w 109"/>
                <a:gd name="T13" fmla="*/ 76 h 156"/>
                <a:gd name="T14" fmla="*/ 130 w 109"/>
                <a:gd name="T15" fmla="*/ 116 h 156"/>
                <a:gd name="T16" fmla="*/ 132 w 109"/>
                <a:gd name="T17" fmla="*/ 167 h 156"/>
                <a:gd name="T18" fmla="*/ 127 w 109"/>
                <a:gd name="T19" fmla="*/ 167 h 156"/>
                <a:gd name="T20" fmla="*/ 120 w 109"/>
                <a:gd name="T21" fmla="*/ 167 h 156"/>
                <a:gd name="T22" fmla="*/ 113 w 109"/>
                <a:gd name="T23" fmla="*/ 167 h 156"/>
                <a:gd name="T24" fmla="*/ 105 w 109"/>
                <a:gd name="T25" fmla="*/ 165 h 156"/>
                <a:gd name="T26" fmla="*/ 98 w 109"/>
                <a:gd name="T27" fmla="*/ 164 h 156"/>
                <a:gd name="T28" fmla="*/ 90 w 109"/>
                <a:gd name="T29" fmla="*/ 161 h 156"/>
                <a:gd name="T30" fmla="*/ 80 w 109"/>
                <a:gd name="T31" fmla="*/ 155 h 156"/>
                <a:gd name="T32" fmla="*/ 70 w 109"/>
                <a:gd name="T33" fmla="*/ 149 h 156"/>
                <a:gd name="T34" fmla="*/ 64 w 109"/>
                <a:gd name="T35" fmla="*/ 135 h 156"/>
                <a:gd name="T36" fmla="*/ 64 w 109"/>
                <a:gd name="T37" fmla="*/ 119 h 156"/>
                <a:gd name="T38" fmla="*/ 68 w 109"/>
                <a:gd name="T39" fmla="*/ 103 h 156"/>
                <a:gd name="T40" fmla="*/ 71 w 109"/>
                <a:gd name="T41" fmla="*/ 86 h 156"/>
                <a:gd name="T42" fmla="*/ 68 w 109"/>
                <a:gd name="T43" fmla="*/ 66 h 156"/>
                <a:gd name="T44" fmla="*/ 58 w 109"/>
                <a:gd name="T45" fmla="*/ 46 h 156"/>
                <a:gd name="T46" fmla="*/ 38 w 109"/>
                <a:gd name="T47" fmla="*/ 25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7 w 54"/>
                <a:gd name="T5" fmla="*/ 3 h 40"/>
                <a:gd name="T6" fmla="*/ 16 w 54"/>
                <a:gd name="T7" fmla="*/ 9 h 40"/>
                <a:gd name="T8" fmla="*/ 26 w 54"/>
                <a:gd name="T9" fmla="*/ 13 h 40"/>
                <a:gd name="T10" fmla="*/ 35 w 54"/>
                <a:gd name="T11" fmla="*/ 16 h 40"/>
                <a:gd name="T12" fmla="*/ 46 w 54"/>
                <a:gd name="T13" fmla="*/ 18 h 40"/>
                <a:gd name="T14" fmla="*/ 56 w 54"/>
                <a:gd name="T15" fmla="*/ 19 h 40"/>
                <a:gd name="T16" fmla="*/ 66 w 54"/>
                <a:gd name="T17" fmla="*/ 17 h 40"/>
                <a:gd name="T18" fmla="*/ 65 w 54"/>
                <a:gd name="T19" fmla="*/ 27 h 40"/>
                <a:gd name="T20" fmla="*/ 61 w 54"/>
                <a:gd name="T21" fmla="*/ 35 h 40"/>
                <a:gd name="T22" fmla="*/ 54 w 54"/>
                <a:gd name="T23" fmla="*/ 41 h 40"/>
                <a:gd name="T24" fmla="*/ 45 w 54"/>
                <a:gd name="T25" fmla="*/ 43 h 40"/>
                <a:gd name="T26" fmla="*/ 34 w 54"/>
                <a:gd name="T27" fmla="*/ 42 h 40"/>
                <a:gd name="T28" fmla="*/ 23 w 54"/>
                <a:gd name="T29" fmla="*/ 34 h 40"/>
                <a:gd name="T30" fmla="*/ 12 w 54"/>
                <a:gd name="T31" fmla="*/ 22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6 h 237"/>
                <a:gd name="T4" fmla="*/ 4 w 257"/>
                <a:gd name="T5" fmla="*/ 52 h 237"/>
                <a:gd name="T6" fmla="*/ 8 w 257"/>
                <a:gd name="T7" fmla="*/ 78 h 237"/>
                <a:gd name="T8" fmla="*/ 15 w 257"/>
                <a:gd name="T9" fmla="*/ 101 h 237"/>
                <a:gd name="T10" fmla="*/ 24 w 257"/>
                <a:gd name="T11" fmla="*/ 123 h 237"/>
                <a:gd name="T12" fmla="*/ 36 w 257"/>
                <a:gd name="T13" fmla="*/ 146 h 237"/>
                <a:gd name="T14" fmla="*/ 51 w 257"/>
                <a:gd name="T15" fmla="*/ 166 h 237"/>
                <a:gd name="T16" fmla="*/ 68 w 257"/>
                <a:gd name="T17" fmla="*/ 184 h 237"/>
                <a:gd name="T18" fmla="*/ 90 w 257"/>
                <a:gd name="T19" fmla="*/ 201 h 237"/>
                <a:gd name="T20" fmla="*/ 115 w 257"/>
                <a:gd name="T21" fmla="*/ 215 h 237"/>
                <a:gd name="T22" fmla="*/ 142 w 257"/>
                <a:gd name="T23" fmla="*/ 226 h 237"/>
                <a:gd name="T24" fmla="*/ 175 w 257"/>
                <a:gd name="T25" fmla="*/ 236 h 237"/>
                <a:gd name="T26" fmla="*/ 211 w 257"/>
                <a:gd name="T27" fmla="*/ 242 h 237"/>
                <a:gd name="T28" fmla="*/ 252 w 257"/>
                <a:gd name="T29" fmla="*/ 245 h 237"/>
                <a:gd name="T30" fmla="*/ 294 w 257"/>
                <a:gd name="T31" fmla="*/ 244 h 237"/>
                <a:gd name="T32" fmla="*/ 344 w 257"/>
                <a:gd name="T33" fmla="*/ 240 h 237"/>
                <a:gd name="T34" fmla="*/ 300 w 257"/>
                <a:gd name="T35" fmla="*/ 235 h 237"/>
                <a:gd name="T36" fmla="*/ 261 w 257"/>
                <a:gd name="T37" fmla="*/ 227 h 237"/>
                <a:gd name="T38" fmla="*/ 228 w 257"/>
                <a:gd name="T39" fmla="*/ 219 h 237"/>
                <a:gd name="T40" fmla="*/ 198 w 257"/>
                <a:gd name="T41" fmla="*/ 211 h 237"/>
                <a:gd name="T42" fmla="*/ 171 w 257"/>
                <a:gd name="T43" fmla="*/ 200 h 237"/>
                <a:gd name="T44" fmla="*/ 150 w 257"/>
                <a:gd name="T45" fmla="*/ 188 h 237"/>
                <a:gd name="T46" fmla="*/ 130 w 257"/>
                <a:gd name="T47" fmla="*/ 175 h 237"/>
                <a:gd name="T48" fmla="*/ 112 w 257"/>
                <a:gd name="T49" fmla="*/ 160 h 237"/>
                <a:gd name="T50" fmla="*/ 96 w 257"/>
                <a:gd name="T51" fmla="*/ 146 h 237"/>
                <a:gd name="T52" fmla="*/ 82 w 257"/>
                <a:gd name="T53" fmla="*/ 129 h 237"/>
                <a:gd name="T54" fmla="*/ 70 w 257"/>
                <a:gd name="T55" fmla="*/ 111 h 237"/>
                <a:gd name="T56" fmla="*/ 58 w 257"/>
                <a:gd name="T57" fmla="*/ 91 h 237"/>
                <a:gd name="T58" fmla="*/ 44 w 257"/>
                <a:gd name="T59" fmla="*/ 71 h 237"/>
                <a:gd name="T60" fmla="*/ 31 w 257"/>
                <a:gd name="T61" fmla="*/ 49 h 237"/>
                <a:gd name="T62" fmla="*/ 16 w 257"/>
                <a:gd name="T63" fmla="*/ 25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104 w 124"/>
                <a:gd name="T1" fmla="*/ 0 h 110"/>
                <a:gd name="T2" fmla="*/ 167 w 124"/>
                <a:gd name="T3" fmla="*/ 113 h 110"/>
                <a:gd name="T4" fmla="*/ 162 w 124"/>
                <a:gd name="T5" fmla="*/ 112 h 110"/>
                <a:gd name="T6" fmla="*/ 144 w 124"/>
                <a:gd name="T7" fmla="*/ 110 h 110"/>
                <a:gd name="T8" fmla="*/ 120 w 124"/>
                <a:gd name="T9" fmla="*/ 106 h 110"/>
                <a:gd name="T10" fmla="*/ 92 w 124"/>
                <a:gd name="T11" fmla="*/ 104 h 110"/>
                <a:gd name="T12" fmla="*/ 61 w 124"/>
                <a:gd name="T13" fmla="*/ 101 h 110"/>
                <a:gd name="T14" fmla="*/ 34 w 124"/>
                <a:gd name="T15" fmla="*/ 102 h 110"/>
                <a:gd name="T16" fmla="*/ 12 w 124"/>
                <a:gd name="T17" fmla="*/ 107 h 110"/>
                <a:gd name="T18" fmla="*/ 0 w 124"/>
                <a:gd name="T19" fmla="*/ 115 h 110"/>
                <a:gd name="T20" fmla="*/ 5 w 124"/>
                <a:gd name="T21" fmla="*/ 102 h 110"/>
                <a:gd name="T22" fmla="*/ 11 w 124"/>
                <a:gd name="T23" fmla="*/ 93 h 110"/>
                <a:gd name="T24" fmla="*/ 22 w 124"/>
                <a:gd name="T25" fmla="*/ 86 h 110"/>
                <a:gd name="T26" fmla="*/ 34 w 124"/>
                <a:gd name="T27" fmla="*/ 79 h 110"/>
                <a:gd name="T28" fmla="*/ 48 w 124"/>
                <a:gd name="T29" fmla="*/ 75 h 110"/>
                <a:gd name="T30" fmla="*/ 63 w 124"/>
                <a:gd name="T31" fmla="*/ 74 h 110"/>
                <a:gd name="T32" fmla="*/ 79 w 124"/>
                <a:gd name="T33" fmla="*/ 74 h 110"/>
                <a:gd name="T34" fmla="*/ 97 w 124"/>
                <a:gd name="T35" fmla="*/ 77 h 110"/>
                <a:gd name="T36" fmla="*/ 98 w 124"/>
                <a:gd name="T37" fmla="*/ 74 h 110"/>
                <a:gd name="T38" fmla="*/ 94 w 124"/>
                <a:gd name="T39" fmla="*/ 59 h 110"/>
                <a:gd name="T40" fmla="*/ 90 w 124"/>
                <a:gd name="T41" fmla="*/ 40 h 110"/>
                <a:gd name="T42" fmla="*/ 88 w 124"/>
                <a:gd name="T43" fmla="*/ 31 h 110"/>
                <a:gd name="T44" fmla="*/ 85 w 124"/>
                <a:gd name="T45" fmla="*/ 31 h 110"/>
                <a:gd name="T46" fmla="*/ 82 w 124"/>
                <a:gd name="T47" fmla="*/ 30 h 110"/>
                <a:gd name="T48" fmla="*/ 79 w 124"/>
                <a:gd name="T49" fmla="*/ 27 h 110"/>
                <a:gd name="T50" fmla="*/ 77 w 124"/>
                <a:gd name="T51" fmla="*/ 24 h 110"/>
                <a:gd name="T52" fmla="*/ 77 w 124"/>
                <a:gd name="T53" fmla="*/ 20 h 110"/>
                <a:gd name="T54" fmla="*/ 79 w 124"/>
                <a:gd name="T55" fmla="*/ 15 h 110"/>
                <a:gd name="T56" fmla="*/ 89 w 124"/>
                <a:gd name="T57" fmla="*/ 8 h 110"/>
                <a:gd name="T58" fmla="*/ 104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7 w 109"/>
                <a:gd name="T3" fmla="*/ 1 h 156"/>
                <a:gd name="T4" fmla="*/ 24 w 109"/>
                <a:gd name="T5" fmla="*/ 5 h 156"/>
                <a:gd name="T6" fmla="*/ 50 w 109"/>
                <a:gd name="T7" fmla="*/ 12 h 156"/>
                <a:gd name="T8" fmla="*/ 78 w 109"/>
                <a:gd name="T9" fmla="*/ 25 h 156"/>
                <a:gd name="T10" fmla="*/ 105 w 109"/>
                <a:gd name="T11" fmla="*/ 45 h 156"/>
                <a:gd name="T12" fmla="*/ 129 w 109"/>
                <a:gd name="T13" fmla="*/ 73 h 156"/>
                <a:gd name="T14" fmla="*/ 144 w 109"/>
                <a:gd name="T15" fmla="*/ 111 h 156"/>
                <a:gd name="T16" fmla="*/ 147 w 109"/>
                <a:gd name="T17" fmla="*/ 160 h 156"/>
                <a:gd name="T18" fmla="*/ 142 w 109"/>
                <a:gd name="T19" fmla="*/ 160 h 156"/>
                <a:gd name="T20" fmla="*/ 134 w 109"/>
                <a:gd name="T21" fmla="*/ 160 h 156"/>
                <a:gd name="T22" fmla="*/ 125 w 109"/>
                <a:gd name="T23" fmla="*/ 160 h 156"/>
                <a:gd name="T24" fmla="*/ 117 w 109"/>
                <a:gd name="T25" fmla="*/ 158 h 156"/>
                <a:gd name="T26" fmla="*/ 109 w 109"/>
                <a:gd name="T27" fmla="*/ 157 h 156"/>
                <a:gd name="T28" fmla="*/ 100 w 109"/>
                <a:gd name="T29" fmla="*/ 154 h 156"/>
                <a:gd name="T30" fmla="*/ 89 w 109"/>
                <a:gd name="T31" fmla="*/ 149 h 156"/>
                <a:gd name="T32" fmla="*/ 78 w 109"/>
                <a:gd name="T33" fmla="*/ 143 h 156"/>
                <a:gd name="T34" fmla="*/ 71 w 109"/>
                <a:gd name="T35" fmla="*/ 129 h 156"/>
                <a:gd name="T36" fmla="*/ 71 w 109"/>
                <a:gd name="T37" fmla="*/ 114 h 156"/>
                <a:gd name="T38" fmla="*/ 76 w 109"/>
                <a:gd name="T39" fmla="*/ 98 h 156"/>
                <a:gd name="T40" fmla="*/ 80 w 109"/>
                <a:gd name="T41" fmla="*/ 82 h 156"/>
                <a:gd name="T42" fmla="*/ 76 w 109"/>
                <a:gd name="T43" fmla="*/ 64 h 156"/>
                <a:gd name="T44" fmla="*/ 65 w 109"/>
                <a:gd name="T45" fmla="*/ 44 h 156"/>
                <a:gd name="T46" fmla="*/ 42 w 109"/>
                <a:gd name="T47" fmla="*/ 24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42 w 46"/>
                <a:gd name="T1" fmla="*/ 0 h 94"/>
                <a:gd name="T2" fmla="*/ 27 w 46"/>
                <a:gd name="T3" fmla="*/ 39 h 94"/>
                <a:gd name="T4" fmla="*/ 20 w 46"/>
                <a:gd name="T5" fmla="*/ 64 h 94"/>
                <a:gd name="T6" fmla="*/ 15 w 46"/>
                <a:gd name="T7" fmla="*/ 82 h 94"/>
                <a:gd name="T8" fmla="*/ 0 w 46"/>
                <a:gd name="T9" fmla="*/ 97 h 94"/>
                <a:gd name="T10" fmla="*/ 16 w 46"/>
                <a:gd name="T11" fmla="*/ 91 h 94"/>
                <a:gd name="T12" fmla="*/ 31 w 46"/>
                <a:gd name="T13" fmla="*/ 83 h 94"/>
                <a:gd name="T14" fmla="*/ 43 w 46"/>
                <a:gd name="T15" fmla="*/ 71 h 94"/>
                <a:gd name="T16" fmla="*/ 54 w 46"/>
                <a:gd name="T17" fmla="*/ 59 h 94"/>
                <a:gd name="T18" fmla="*/ 61 w 46"/>
                <a:gd name="T19" fmla="*/ 45 h 94"/>
                <a:gd name="T20" fmla="*/ 62 w 46"/>
                <a:gd name="T21" fmla="*/ 31 h 94"/>
                <a:gd name="T22" fmla="*/ 57 w 46"/>
                <a:gd name="T23" fmla="*/ 15 h 94"/>
                <a:gd name="T24" fmla="*/ 42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8 w 54"/>
                <a:gd name="T5" fmla="*/ 3 h 40"/>
                <a:gd name="T6" fmla="*/ 17 w 54"/>
                <a:gd name="T7" fmla="*/ 8 h 40"/>
                <a:gd name="T8" fmla="*/ 28 w 54"/>
                <a:gd name="T9" fmla="*/ 12 h 40"/>
                <a:gd name="T10" fmla="*/ 39 w 54"/>
                <a:gd name="T11" fmla="*/ 15 h 40"/>
                <a:gd name="T12" fmla="*/ 51 w 54"/>
                <a:gd name="T13" fmla="*/ 17 h 40"/>
                <a:gd name="T14" fmla="*/ 61 w 54"/>
                <a:gd name="T15" fmla="*/ 18 h 40"/>
                <a:gd name="T16" fmla="*/ 72 w 54"/>
                <a:gd name="T17" fmla="*/ 16 h 40"/>
                <a:gd name="T18" fmla="*/ 71 w 54"/>
                <a:gd name="T19" fmla="*/ 26 h 40"/>
                <a:gd name="T20" fmla="*/ 67 w 54"/>
                <a:gd name="T21" fmla="*/ 34 h 40"/>
                <a:gd name="T22" fmla="*/ 59 w 54"/>
                <a:gd name="T23" fmla="*/ 39 h 40"/>
                <a:gd name="T24" fmla="*/ 49 w 54"/>
                <a:gd name="T25" fmla="*/ 41 h 40"/>
                <a:gd name="T26" fmla="*/ 37 w 54"/>
                <a:gd name="T27" fmla="*/ 40 h 40"/>
                <a:gd name="T28" fmla="*/ 25 w 54"/>
                <a:gd name="T29" fmla="*/ 33 h 40"/>
                <a:gd name="T30" fmla="*/ 13 w 54"/>
                <a:gd name="T31" fmla="*/ 21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22 w 596"/>
                <a:gd name="T1" fmla="*/ 381 h 666"/>
                <a:gd name="T2" fmla="*/ 8 w 596"/>
                <a:gd name="T3" fmla="*/ 351 h 666"/>
                <a:gd name="T4" fmla="*/ 0 w 596"/>
                <a:gd name="T5" fmla="*/ 298 h 666"/>
                <a:gd name="T6" fmla="*/ 5 w 596"/>
                <a:gd name="T7" fmla="*/ 229 h 666"/>
                <a:gd name="T8" fmla="*/ 34 w 596"/>
                <a:gd name="T9" fmla="*/ 156 h 666"/>
                <a:gd name="T10" fmla="*/ 93 w 596"/>
                <a:gd name="T11" fmla="*/ 87 h 666"/>
                <a:gd name="T12" fmla="*/ 192 w 596"/>
                <a:gd name="T13" fmla="*/ 32 h 666"/>
                <a:gd name="T14" fmla="*/ 333 w 596"/>
                <a:gd name="T15" fmla="*/ 2 h 666"/>
                <a:gd name="T16" fmla="*/ 513 w 596"/>
                <a:gd name="T17" fmla="*/ 9 h 666"/>
                <a:gd name="T18" fmla="*/ 653 w 596"/>
                <a:gd name="T19" fmla="*/ 70 h 666"/>
                <a:gd name="T20" fmla="*/ 747 w 596"/>
                <a:gd name="T21" fmla="*/ 170 h 666"/>
                <a:gd name="T22" fmla="*/ 797 w 596"/>
                <a:gd name="T23" fmla="*/ 293 h 666"/>
                <a:gd name="T24" fmla="*/ 803 w 596"/>
                <a:gd name="T25" fmla="*/ 421 h 666"/>
                <a:gd name="T26" fmla="*/ 764 w 596"/>
                <a:gd name="T27" fmla="*/ 541 h 666"/>
                <a:gd name="T28" fmla="*/ 684 w 596"/>
                <a:gd name="T29" fmla="*/ 633 h 666"/>
                <a:gd name="T30" fmla="*/ 563 w 596"/>
                <a:gd name="T31" fmla="*/ 683 h 666"/>
                <a:gd name="T32" fmla="*/ 525 w 596"/>
                <a:gd name="T33" fmla="*/ 679 h 666"/>
                <a:gd name="T34" fmla="*/ 595 w 596"/>
                <a:gd name="T35" fmla="*/ 636 h 666"/>
                <a:gd name="T36" fmla="*/ 650 w 596"/>
                <a:gd name="T37" fmla="*/ 560 h 666"/>
                <a:gd name="T38" fmla="*/ 687 w 596"/>
                <a:gd name="T39" fmla="*/ 468 h 666"/>
                <a:gd name="T40" fmla="*/ 701 w 596"/>
                <a:gd name="T41" fmla="*/ 366 h 666"/>
                <a:gd name="T42" fmla="*/ 693 w 596"/>
                <a:gd name="T43" fmla="*/ 266 h 666"/>
                <a:gd name="T44" fmla="*/ 654 w 596"/>
                <a:gd name="T45" fmla="*/ 179 h 666"/>
                <a:gd name="T46" fmla="*/ 584 w 596"/>
                <a:gd name="T47" fmla="*/ 115 h 666"/>
                <a:gd name="T48" fmla="*/ 460 w 596"/>
                <a:gd name="T49" fmla="*/ 77 h 666"/>
                <a:gd name="T50" fmla="*/ 332 w 596"/>
                <a:gd name="T51" fmla="*/ 63 h 666"/>
                <a:gd name="T52" fmla="*/ 235 w 596"/>
                <a:gd name="T53" fmla="*/ 73 h 666"/>
                <a:gd name="T54" fmla="*/ 163 w 596"/>
                <a:gd name="T55" fmla="*/ 104 h 666"/>
                <a:gd name="T56" fmla="*/ 113 w 596"/>
                <a:gd name="T57" fmla="*/ 153 h 666"/>
                <a:gd name="T58" fmla="*/ 77 w 596"/>
                <a:gd name="T59" fmla="*/ 212 h 666"/>
                <a:gd name="T60" fmla="*/ 54 w 596"/>
                <a:gd name="T61" fmla="*/ 280 h 666"/>
                <a:gd name="T62" fmla="*/ 38 w 596"/>
                <a:gd name="T63" fmla="*/ 349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</p:grpSp>
      <p:sp>
        <p:nvSpPr>
          <p:cNvPr id="14750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750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14750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14750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722A58-13E4-4B8C-A4A8-C0F0F0E9F814}" type="slidenum">
              <a:rPr lang="it-IT">
                <a:solidFill>
                  <a:srgbClr val="00669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072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66 w 217"/>
                  <a:gd name="T1" fmla="*/ 303 h 210"/>
                  <a:gd name="T2" fmla="*/ 53 w 217"/>
                  <a:gd name="T3" fmla="*/ 286 h 210"/>
                  <a:gd name="T4" fmla="*/ 38 w 217"/>
                  <a:gd name="T5" fmla="*/ 261 h 210"/>
                  <a:gd name="T6" fmla="*/ 22 w 217"/>
                  <a:gd name="T7" fmla="*/ 229 h 210"/>
                  <a:gd name="T8" fmla="*/ 7 w 217"/>
                  <a:gd name="T9" fmla="*/ 195 h 210"/>
                  <a:gd name="T10" fmla="*/ 0 w 217"/>
                  <a:gd name="T11" fmla="*/ 157 h 210"/>
                  <a:gd name="T12" fmla="*/ 1 w 217"/>
                  <a:gd name="T13" fmla="*/ 118 h 210"/>
                  <a:gd name="T14" fmla="*/ 13 w 217"/>
                  <a:gd name="T15" fmla="*/ 82 h 210"/>
                  <a:gd name="T16" fmla="*/ 39 w 217"/>
                  <a:gd name="T17" fmla="*/ 51 h 210"/>
                  <a:gd name="T18" fmla="*/ 65 w 217"/>
                  <a:gd name="T19" fmla="*/ 32 h 210"/>
                  <a:gd name="T20" fmla="*/ 87 w 217"/>
                  <a:gd name="T21" fmla="*/ 17 h 210"/>
                  <a:gd name="T22" fmla="*/ 104 w 217"/>
                  <a:gd name="T23" fmla="*/ 10 h 210"/>
                  <a:gd name="T24" fmla="*/ 117 w 217"/>
                  <a:gd name="T25" fmla="*/ 7 h 210"/>
                  <a:gd name="T26" fmla="*/ 127 w 217"/>
                  <a:gd name="T27" fmla="*/ 7 h 210"/>
                  <a:gd name="T28" fmla="*/ 150 w 217"/>
                  <a:gd name="T29" fmla="*/ 0 h 210"/>
                  <a:gd name="T30" fmla="*/ 213 w 217"/>
                  <a:gd name="T31" fmla="*/ 12 h 210"/>
                  <a:gd name="T32" fmla="*/ 231 w 217"/>
                  <a:gd name="T33" fmla="*/ 17 h 210"/>
                  <a:gd name="T34" fmla="*/ 248 w 217"/>
                  <a:gd name="T35" fmla="*/ 22 h 210"/>
                  <a:gd name="T36" fmla="*/ 263 w 217"/>
                  <a:gd name="T37" fmla="*/ 27 h 210"/>
                  <a:gd name="T38" fmla="*/ 274 w 217"/>
                  <a:gd name="T39" fmla="*/ 33 h 210"/>
                  <a:gd name="T40" fmla="*/ 286 w 217"/>
                  <a:gd name="T41" fmla="*/ 39 h 210"/>
                  <a:gd name="T42" fmla="*/ 296 w 217"/>
                  <a:gd name="T43" fmla="*/ 46 h 210"/>
                  <a:gd name="T44" fmla="*/ 304 w 217"/>
                  <a:gd name="T45" fmla="*/ 55 h 210"/>
                  <a:gd name="T46" fmla="*/ 313 w 217"/>
                  <a:gd name="T47" fmla="*/ 65 h 210"/>
                  <a:gd name="T48" fmla="*/ 296 w 217"/>
                  <a:gd name="T49" fmla="*/ 58 h 210"/>
                  <a:gd name="T50" fmla="*/ 280 w 217"/>
                  <a:gd name="T51" fmla="*/ 52 h 210"/>
                  <a:gd name="T52" fmla="*/ 264 w 217"/>
                  <a:gd name="T53" fmla="*/ 48 h 210"/>
                  <a:gd name="T54" fmla="*/ 248 w 217"/>
                  <a:gd name="T55" fmla="*/ 43 h 210"/>
                  <a:gd name="T56" fmla="*/ 235 w 217"/>
                  <a:gd name="T57" fmla="*/ 39 h 210"/>
                  <a:gd name="T58" fmla="*/ 221 w 217"/>
                  <a:gd name="T59" fmla="*/ 38 h 210"/>
                  <a:gd name="T60" fmla="*/ 206 w 217"/>
                  <a:gd name="T61" fmla="*/ 35 h 210"/>
                  <a:gd name="T62" fmla="*/ 193 w 217"/>
                  <a:gd name="T63" fmla="*/ 35 h 210"/>
                  <a:gd name="T64" fmla="*/ 180 w 217"/>
                  <a:gd name="T65" fmla="*/ 35 h 210"/>
                  <a:gd name="T66" fmla="*/ 167 w 217"/>
                  <a:gd name="T67" fmla="*/ 36 h 210"/>
                  <a:gd name="T68" fmla="*/ 154 w 217"/>
                  <a:gd name="T69" fmla="*/ 39 h 210"/>
                  <a:gd name="T70" fmla="*/ 143 w 217"/>
                  <a:gd name="T71" fmla="*/ 42 h 210"/>
                  <a:gd name="T72" fmla="*/ 131 w 217"/>
                  <a:gd name="T73" fmla="*/ 48 h 210"/>
                  <a:gd name="T74" fmla="*/ 118 w 217"/>
                  <a:gd name="T75" fmla="*/ 52 h 210"/>
                  <a:gd name="T76" fmla="*/ 107 w 217"/>
                  <a:gd name="T77" fmla="*/ 59 h 210"/>
                  <a:gd name="T78" fmla="*/ 95 w 217"/>
                  <a:gd name="T79" fmla="*/ 66 h 210"/>
                  <a:gd name="T80" fmla="*/ 75 w 217"/>
                  <a:gd name="T81" fmla="*/ 88 h 210"/>
                  <a:gd name="T82" fmla="*/ 61 w 217"/>
                  <a:gd name="T83" fmla="*/ 115 h 210"/>
                  <a:gd name="T84" fmla="*/ 53 w 217"/>
                  <a:gd name="T85" fmla="*/ 149 h 210"/>
                  <a:gd name="T86" fmla="*/ 50 w 217"/>
                  <a:gd name="T87" fmla="*/ 182 h 210"/>
                  <a:gd name="T88" fmla="*/ 50 w 217"/>
                  <a:gd name="T89" fmla="*/ 218 h 210"/>
                  <a:gd name="T90" fmla="*/ 55 w 217"/>
                  <a:gd name="T91" fmla="*/ 251 h 210"/>
                  <a:gd name="T92" fmla="*/ 59 w 217"/>
                  <a:gd name="T93" fmla="*/ 280 h 210"/>
                  <a:gd name="T94" fmla="*/ 66 w 217"/>
                  <a:gd name="T95" fmla="*/ 303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57 w 182"/>
                  <a:gd name="T1" fmla="*/ 0 h 213"/>
                  <a:gd name="T2" fmla="*/ 161 w 182"/>
                  <a:gd name="T3" fmla="*/ 3 h 213"/>
                  <a:gd name="T4" fmla="*/ 170 w 182"/>
                  <a:gd name="T5" fmla="*/ 12 h 213"/>
                  <a:gd name="T6" fmla="*/ 183 w 182"/>
                  <a:gd name="T7" fmla="*/ 26 h 213"/>
                  <a:gd name="T8" fmla="*/ 197 w 182"/>
                  <a:gd name="T9" fmla="*/ 48 h 213"/>
                  <a:gd name="T10" fmla="*/ 209 w 182"/>
                  <a:gd name="T11" fmla="*/ 75 h 213"/>
                  <a:gd name="T12" fmla="*/ 216 w 182"/>
                  <a:gd name="T13" fmla="*/ 110 h 213"/>
                  <a:gd name="T14" fmla="*/ 216 w 182"/>
                  <a:gd name="T15" fmla="*/ 152 h 213"/>
                  <a:gd name="T16" fmla="*/ 207 w 182"/>
                  <a:gd name="T17" fmla="*/ 201 h 213"/>
                  <a:gd name="T18" fmla="*/ 202 w 182"/>
                  <a:gd name="T19" fmla="*/ 215 h 213"/>
                  <a:gd name="T20" fmla="*/ 196 w 182"/>
                  <a:gd name="T21" fmla="*/ 227 h 213"/>
                  <a:gd name="T22" fmla="*/ 189 w 182"/>
                  <a:gd name="T23" fmla="*/ 239 h 213"/>
                  <a:gd name="T24" fmla="*/ 180 w 182"/>
                  <a:gd name="T25" fmla="*/ 250 h 213"/>
                  <a:gd name="T26" fmla="*/ 168 w 182"/>
                  <a:gd name="T27" fmla="*/ 260 h 213"/>
                  <a:gd name="T28" fmla="*/ 158 w 182"/>
                  <a:gd name="T29" fmla="*/ 268 h 213"/>
                  <a:gd name="T30" fmla="*/ 147 w 182"/>
                  <a:gd name="T31" fmla="*/ 276 h 213"/>
                  <a:gd name="T32" fmla="*/ 132 w 182"/>
                  <a:gd name="T33" fmla="*/ 282 h 213"/>
                  <a:gd name="T34" fmla="*/ 118 w 182"/>
                  <a:gd name="T35" fmla="*/ 285 h 213"/>
                  <a:gd name="T36" fmla="*/ 104 w 182"/>
                  <a:gd name="T37" fmla="*/ 289 h 213"/>
                  <a:gd name="T38" fmla="*/ 88 w 182"/>
                  <a:gd name="T39" fmla="*/ 291 h 213"/>
                  <a:gd name="T40" fmla="*/ 71 w 182"/>
                  <a:gd name="T41" fmla="*/ 291 h 213"/>
                  <a:gd name="T42" fmla="*/ 53 w 182"/>
                  <a:gd name="T43" fmla="*/ 289 h 213"/>
                  <a:gd name="T44" fmla="*/ 36 w 182"/>
                  <a:gd name="T45" fmla="*/ 285 h 213"/>
                  <a:gd name="T46" fmla="*/ 17 w 182"/>
                  <a:gd name="T47" fmla="*/ 279 h 213"/>
                  <a:gd name="T48" fmla="*/ 0 w 182"/>
                  <a:gd name="T49" fmla="*/ 272 h 213"/>
                  <a:gd name="T50" fmla="*/ 16 w 182"/>
                  <a:gd name="T51" fmla="*/ 282 h 213"/>
                  <a:gd name="T52" fmla="*/ 32 w 182"/>
                  <a:gd name="T53" fmla="*/ 289 h 213"/>
                  <a:gd name="T54" fmla="*/ 48 w 182"/>
                  <a:gd name="T55" fmla="*/ 296 h 213"/>
                  <a:gd name="T56" fmla="*/ 62 w 182"/>
                  <a:gd name="T57" fmla="*/ 301 h 213"/>
                  <a:gd name="T58" fmla="*/ 76 w 182"/>
                  <a:gd name="T59" fmla="*/ 305 h 213"/>
                  <a:gd name="T60" fmla="*/ 91 w 182"/>
                  <a:gd name="T61" fmla="*/ 307 h 213"/>
                  <a:gd name="T62" fmla="*/ 105 w 182"/>
                  <a:gd name="T63" fmla="*/ 308 h 213"/>
                  <a:gd name="T64" fmla="*/ 119 w 182"/>
                  <a:gd name="T65" fmla="*/ 308 h 213"/>
                  <a:gd name="T66" fmla="*/ 131 w 182"/>
                  <a:gd name="T67" fmla="*/ 307 h 213"/>
                  <a:gd name="T68" fmla="*/ 144 w 182"/>
                  <a:gd name="T69" fmla="*/ 304 h 213"/>
                  <a:gd name="T70" fmla="*/ 155 w 182"/>
                  <a:gd name="T71" fmla="*/ 301 h 213"/>
                  <a:gd name="T72" fmla="*/ 167 w 182"/>
                  <a:gd name="T73" fmla="*/ 298 h 213"/>
                  <a:gd name="T74" fmla="*/ 177 w 182"/>
                  <a:gd name="T75" fmla="*/ 294 h 213"/>
                  <a:gd name="T76" fmla="*/ 187 w 182"/>
                  <a:gd name="T77" fmla="*/ 288 h 213"/>
                  <a:gd name="T78" fmla="*/ 196 w 182"/>
                  <a:gd name="T79" fmla="*/ 282 h 213"/>
                  <a:gd name="T80" fmla="*/ 204 w 182"/>
                  <a:gd name="T81" fmla="*/ 276 h 213"/>
                  <a:gd name="T82" fmla="*/ 227 w 182"/>
                  <a:gd name="T83" fmla="*/ 254 h 213"/>
                  <a:gd name="T84" fmla="*/ 243 w 182"/>
                  <a:gd name="T85" fmla="*/ 233 h 213"/>
                  <a:gd name="T86" fmla="*/ 253 w 182"/>
                  <a:gd name="T87" fmla="*/ 208 h 213"/>
                  <a:gd name="T88" fmla="*/ 258 w 182"/>
                  <a:gd name="T89" fmla="*/ 185 h 213"/>
                  <a:gd name="T90" fmla="*/ 261 w 182"/>
                  <a:gd name="T91" fmla="*/ 161 h 213"/>
                  <a:gd name="T92" fmla="*/ 261 w 182"/>
                  <a:gd name="T93" fmla="*/ 137 h 213"/>
                  <a:gd name="T94" fmla="*/ 262 w 182"/>
                  <a:gd name="T95" fmla="*/ 114 h 213"/>
                  <a:gd name="T96" fmla="*/ 249 w 182"/>
                  <a:gd name="T97" fmla="*/ 67 h 213"/>
                  <a:gd name="T98" fmla="*/ 225 w 182"/>
                  <a:gd name="T99" fmla="*/ 30 h 213"/>
                  <a:gd name="T100" fmla="*/ 217 w 182"/>
                  <a:gd name="T101" fmla="*/ 26 h 213"/>
                  <a:gd name="T102" fmla="*/ 212 w 182"/>
                  <a:gd name="T103" fmla="*/ 22 h 213"/>
                  <a:gd name="T104" fmla="*/ 204 w 182"/>
                  <a:gd name="T105" fmla="*/ 19 h 213"/>
                  <a:gd name="T106" fmla="*/ 199 w 182"/>
                  <a:gd name="T107" fmla="*/ 16 h 213"/>
                  <a:gd name="T108" fmla="*/ 190 w 182"/>
                  <a:gd name="T109" fmla="*/ 13 h 213"/>
                  <a:gd name="T110" fmla="*/ 181 w 182"/>
                  <a:gd name="T111" fmla="*/ 9 h 213"/>
                  <a:gd name="T112" fmla="*/ 171 w 182"/>
                  <a:gd name="T113" fmla="*/ 4 h 213"/>
                  <a:gd name="T114" fmla="*/ 157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68 w 128"/>
                  <a:gd name="T1" fmla="*/ 0 h 217"/>
                  <a:gd name="T2" fmla="*/ 76 w 128"/>
                  <a:gd name="T3" fmla="*/ 6 h 217"/>
                  <a:gd name="T4" fmla="*/ 84 w 128"/>
                  <a:gd name="T5" fmla="*/ 19 h 217"/>
                  <a:gd name="T6" fmla="*/ 89 w 128"/>
                  <a:gd name="T7" fmla="*/ 36 h 217"/>
                  <a:gd name="T8" fmla="*/ 93 w 128"/>
                  <a:gd name="T9" fmla="*/ 56 h 217"/>
                  <a:gd name="T10" fmla="*/ 92 w 128"/>
                  <a:gd name="T11" fmla="*/ 80 h 217"/>
                  <a:gd name="T12" fmla="*/ 84 w 128"/>
                  <a:gd name="T13" fmla="*/ 104 h 217"/>
                  <a:gd name="T14" fmla="*/ 68 w 128"/>
                  <a:gd name="T15" fmla="*/ 130 h 217"/>
                  <a:gd name="T16" fmla="*/ 44 w 128"/>
                  <a:gd name="T17" fmla="*/ 156 h 217"/>
                  <a:gd name="T18" fmla="*/ 36 w 128"/>
                  <a:gd name="T19" fmla="*/ 153 h 217"/>
                  <a:gd name="T20" fmla="*/ 28 w 128"/>
                  <a:gd name="T21" fmla="*/ 151 h 217"/>
                  <a:gd name="T22" fmla="*/ 19 w 128"/>
                  <a:gd name="T23" fmla="*/ 147 h 217"/>
                  <a:gd name="T24" fmla="*/ 12 w 128"/>
                  <a:gd name="T25" fmla="*/ 144 h 217"/>
                  <a:gd name="T26" fmla="*/ 6 w 128"/>
                  <a:gd name="T27" fmla="*/ 141 h 217"/>
                  <a:gd name="T28" fmla="*/ 1 w 128"/>
                  <a:gd name="T29" fmla="*/ 137 h 217"/>
                  <a:gd name="T30" fmla="*/ 0 w 128"/>
                  <a:gd name="T31" fmla="*/ 132 h 217"/>
                  <a:gd name="T32" fmla="*/ 1 w 128"/>
                  <a:gd name="T33" fmla="*/ 128 h 217"/>
                  <a:gd name="T34" fmla="*/ 9 w 128"/>
                  <a:gd name="T35" fmla="*/ 123 h 217"/>
                  <a:gd name="T36" fmla="*/ 21 w 128"/>
                  <a:gd name="T37" fmla="*/ 116 h 217"/>
                  <a:gd name="T38" fmla="*/ 33 w 128"/>
                  <a:gd name="T39" fmla="*/ 108 h 217"/>
                  <a:gd name="T40" fmla="*/ 46 w 128"/>
                  <a:gd name="T41" fmla="*/ 96 h 217"/>
                  <a:gd name="T42" fmla="*/ 57 w 128"/>
                  <a:gd name="T43" fmla="*/ 81 h 217"/>
                  <a:gd name="T44" fmla="*/ 66 w 128"/>
                  <a:gd name="T45" fmla="*/ 60 h 217"/>
                  <a:gd name="T46" fmla="*/ 70 w 128"/>
                  <a:gd name="T47" fmla="*/ 33 h 217"/>
                  <a:gd name="T48" fmla="*/ 68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54 w 117"/>
                  <a:gd name="T1" fmla="*/ 0 h 132"/>
                  <a:gd name="T2" fmla="*/ 0 w 117"/>
                  <a:gd name="T3" fmla="*/ 18 h 132"/>
                  <a:gd name="T4" fmla="*/ 2 w 117"/>
                  <a:gd name="T5" fmla="*/ 18 h 132"/>
                  <a:gd name="T6" fmla="*/ 10 w 117"/>
                  <a:gd name="T7" fmla="*/ 20 h 132"/>
                  <a:gd name="T8" fmla="*/ 21 w 117"/>
                  <a:gd name="T9" fmla="*/ 25 h 132"/>
                  <a:gd name="T10" fmla="*/ 33 w 117"/>
                  <a:gd name="T11" fmla="*/ 33 h 132"/>
                  <a:gd name="T12" fmla="*/ 48 w 117"/>
                  <a:gd name="T13" fmla="*/ 44 h 132"/>
                  <a:gd name="T14" fmla="*/ 61 w 117"/>
                  <a:gd name="T15" fmla="*/ 56 h 132"/>
                  <a:gd name="T16" fmla="*/ 74 w 117"/>
                  <a:gd name="T17" fmla="*/ 73 h 132"/>
                  <a:gd name="T18" fmla="*/ 84 w 117"/>
                  <a:gd name="T19" fmla="*/ 93 h 132"/>
                  <a:gd name="T20" fmla="*/ 85 w 117"/>
                  <a:gd name="T21" fmla="*/ 85 h 132"/>
                  <a:gd name="T22" fmla="*/ 84 w 117"/>
                  <a:gd name="T23" fmla="*/ 75 h 132"/>
                  <a:gd name="T24" fmla="*/ 78 w 117"/>
                  <a:gd name="T25" fmla="*/ 63 h 132"/>
                  <a:gd name="T26" fmla="*/ 72 w 117"/>
                  <a:gd name="T27" fmla="*/ 52 h 132"/>
                  <a:gd name="T28" fmla="*/ 65 w 117"/>
                  <a:gd name="T29" fmla="*/ 41 h 132"/>
                  <a:gd name="T30" fmla="*/ 57 w 117"/>
                  <a:gd name="T31" fmla="*/ 32 h 132"/>
                  <a:gd name="T32" fmla="*/ 49 w 117"/>
                  <a:gd name="T33" fmla="*/ 25 h 132"/>
                  <a:gd name="T34" fmla="*/ 42 w 117"/>
                  <a:gd name="T35" fmla="*/ 23 h 132"/>
                  <a:gd name="T36" fmla="*/ 50 w 117"/>
                  <a:gd name="T37" fmla="*/ 20 h 132"/>
                  <a:gd name="T38" fmla="*/ 57 w 117"/>
                  <a:gd name="T39" fmla="*/ 20 h 132"/>
                  <a:gd name="T40" fmla="*/ 65 w 117"/>
                  <a:gd name="T41" fmla="*/ 18 h 132"/>
                  <a:gd name="T42" fmla="*/ 71 w 117"/>
                  <a:gd name="T43" fmla="*/ 18 h 132"/>
                  <a:gd name="T44" fmla="*/ 76 w 117"/>
                  <a:gd name="T45" fmla="*/ 17 h 132"/>
                  <a:gd name="T46" fmla="*/ 79 w 117"/>
                  <a:gd name="T47" fmla="*/ 16 h 132"/>
                  <a:gd name="T48" fmla="*/ 82 w 117"/>
                  <a:gd name="T49" fmla="*/ 15 h 132"/>
                  <a:gd name="T50" fmla="*/ 83 w 117"/>
                  <a:gd name="T51" fmla="*/ 15 h 132"/>
                  <a:gd name="T52" fmla="*/ 54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>
                  <a:gd name="T0" fmla="*/ 21 w 29"/>
                  <a:gd name="T1" fmla="*/ 0 h 77"/>
                  <a:gd name="T2" fmla="*/ 17 w 29"/>
                  <a:gd name="T3" fmla="*/ 0 h 77"/>
                  <a:gd name="T4" fmla="*/ 12 w 29"/>
                  <a:gd name="T5" fmla="*/ 3 h 77"/>
                  <a:gd name="T6" fmla="*/ 7 w 29"/>
                  <a:gd name="T7" fmla="*/ 6 h 77"/>
                  <a:gd name="T8" fmla="*/ 3 w 29"/>
                  <a:gd name="T9" fmla="*/ 14 h 77"/>
                  <a:gd name="T10" fmla="*/ 1 w 29"/>
                  <a:gd name="T11" fmla="*/ 21 h 77"/>
                  <a:gd name="T12" fmla="*/ 0 w 29"/>
                  <a:gd name="T13" fmla="*/ 31 h 77"/>
                  <a:gd name="T14" fmla="*/ 2 w 29"/>
                  <a:gd name="T15" fmla="*/ 43 h 77"/>
                  <a:gd name="T16" fmla="*/ 8 w 29"/>
                  <a:gd name="T17" fmla="*/ 55 h 77"/>
                  <a:gd name="T18" fmla="*/ 11 w 29"/>
                  <a:gd name="T19" fmla="*/ 38 h 77"/>
                  <a:gd name="T20" fmla="*/ 14 w 29"/>
                  <a:gd name="T21" fmla="*/ 26 h 77"/>
                  <a:gd name="T22" fmla="*/ 17 w 29"/>
                  <a:gd name="T23" fmla="*/ 16 h 77"/>
                  <a:gd name="T24" fmla="*/ 21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8 w 207"/>
                    <a:gd name="T1" fmla="*/ 30 h 564"/>
                    <a:gd name="T2" fmla="*/ 4 w 207"/>
                    <a:gd name="T3" fmla="*/ 50 h 564"/>
                    <a:gd name="T4" fmla="*/ 2 w 207"/>
                    <a:gd name="T5" fmla="*/ 68 h 564"/>
                    <a:gd name="T6" fmla="*/ 0 w 207"/>
                    <a:gd name="T7" fmla="*/ 86 h 564"/>
                    <a:gd name="T8" fmla="*/ 0 w 207"/>
                    <a:gd name="T9" fmla="*/ 104 h 564"/>
                    <a:gd name="T10" fmla="*/ 2 w 207"/>
                    <a:gd name="T11" fmla="*/ 124 h 564"/>
                    <a:gd name="T12" fmla="*/ 5 w 207"/>
                    <a:gd name="T13" fmla="*/ 146 h 564"/>
                    <a:gd name="T14" fmla="*/ 11 w 207"/>
                    <a:gd name="T15" fmla="*/ 171 h 564"/>
                    <a:gd name="T16" fmla="*/ 20 w 207"/>
                    <a:gd name="T17" fmla="*/ 198 h 564"/>
                    <a:gd name="T18" fmla="*/ 30 w 207"/>
                    <a:gd name="T19" fmla="*/ 225 h 564"/>
                    <a:gd name="T20" fmla="*/ 42 w 207"/>
                    <a:gd name="T21" fmla="*/ 252 h 564"/>
                    <a:gd name="T22" fmla="*/ 57 w 207"/>
                    <a:gd name="T23" fmla="*/ 281 h 564"/>
                    <a:gd name="T24" fmla="*/ 73 w 207"/>
                    <a:gd name="T25" fmla="*/ 308 h 564"/>
                    <a:gd name="T26" fmla="*/ 91 w 207"/>
                    <a:gd name="T27" fmla="*/ 334 h 564"/>
                    <a:gd name="T28" fmla="*/ 108 w 207"/>
                    <a:gd name="T29" fmla="*/ 357 h 564"/>
                    <a:gd name="T30" fmla="*/ 126 w 207"/>
                    <a:gd name="T31" fmla="*/ 376 h 564"/>
                    <a:gd name="T32" fmla="*/ 143 w 207"/>
                    <a:gd name="T33" fmla="*/ 390 h 564"/>
                    <a:gd name="T34" fmla="*/ 111 w 207"/>
                    <a:gd name="T35" fmla="*/ 346 h 564"/>
                    <a:gd name="T36" fmla="*/ 88 w 207"/>
                    <a:gd name="T37" fmla="*/ 310 h 564"/>
                    <a:gd name="T38" fmla="*/ 71 w 207"/>
                    <a:gd name="T39" fmla="*/ 280 h 564"/>
                    <a:gd name="T40" fmla="*/ 60 w 207"/>
                    <a:gd name="T41" fmla="*/ 254 h 564"/>
                    <a:gd name="T42" fmla="*/ 52 w 207"/>
                    <a:gd name="T43" fmla="*/ 233 h 564"/>
                    <a:gd name="T44" fmla="*/ 47 w 207"/>
                    <a:gd name="T45" fmla="*/ 214 h 564"/>
                    <a:gd name="T46" fmla="*/ 44 w 207"/>
                    <a:gd name="T47" fmla="*/ 197 h 564"/>
                    <a:gd name="T48" fmla="*/ 39 w 207"/>
                    <a:gd name="T49" fmla="*/ 180 h 564"/>
                    <a:gd name="T50" fmla="*/ 30 w 207"/>
                    <a:gd name="T51" fmla="*/ 142 h 564"/>
                    <a:gd name="T52" fmla="*/ 28 w 207"/>
                    <a:gd name="T53" fmla="*/ 97 h 564"/>
                    <a:gd name="T54" fmla="*/ 30 w 207"/>
                    <a:gd name="T55" fmla="*/ 47 h 564"/>
                    <a:gd name="T56" fmla="*/ 35 w 207"/>
                    <a:gd name="T57" fmla="*/ 0 h 564"/>
                    <a:gd name="T58" fmla="*/ 8 w 207"/>
                    <a:gd name="T59" fmla="*/ 3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3 h 232"/>
                    <a:gd name="T2" fmla="*/ 10 w 47"/>
                    <a:gd name="T3" fmla="*/ 38 h 232"/>
                    <a:gd name="T4" fmla="*/ 15 w 47"/>
                    <a:gd name="T5" fmla="*/ 70 h 232"/>
                    <a:gd name="T6" fmla="*/ 17 w 47"/>
                    <a:gd name="T7" fmla="*/ 110 h 232"/>
                    <a:gd name="T8" fmla="*/ 13 w 47"/>
                    <a:gd name="T9" fmla="*/ 160 h 232"/>
                    <a:gd name="T10" fmla="*/ 32 w 47"/>
                    <a:gd name="T11" fmla="*/ 150 h 232"/>
                    <a:gd name="T12" fmla="*/ 33 w 47"/>
                    <a:gd name="T13" fmla="*/ 123 h 232"/>
                    <a:gd name="T14" fmla="*/ 33 w 47"/>
                    <a:gd name="T15" fmla="*/ 97 h 232"/>
                    <a:gd name="T16" fmla="*/ 32 w 47"/>
                    <a:gd name="T17" fmla="*/ 71 h 232"/>
                    <a:gd name="T18" fmla="*/ 29 w 47"/>
                    <a:gd name="T19" fmla="*/ 49 h 232"/>
                    <a:gd name="T20" fmla="*/ 25 w 47"/>
                    <a:gd name="T21" fmla="*/ 36 h 232"/>
                    <a:gd name="T22" fmla="*/ 20 w 47"/>
                    <a:gd name="T23" fmla="*/ 23 h 232"/>
                    <a:gd name="T24" fmla="*/ 15 w 47"/>
                    <a:gd name="T25" fmla="*/ 12 h 232"/>
                    <a:gd name="T26" fmla="*/ 9 w 47"/>
                    <a:gd name="T27" fmla="*/ 0 h 232"/>
                    <a:gd name="T28" fmla="*/ 0 w 47"/>
                    <a:gd name="T29" fmla="*/ 13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76" y="1723"/>
                  <a:ext cx="60" cy="28"/>
                </a:xfrm>
                <a:custGeom>
                  <a:avLst/>
                  <a:gdLst>
                    <a:gd name="T0" fmla="*/ 60 w 87"/>
                    <a:gd name="T1" fmla="*/ 15 h 40"/>
                    <a:gd name="T2" fmla="*/ 53 w 87"/>
                    <a:gd name="T3" fmla="*/ 12 h 40"/>
                    <a:gd name="T4" fmla="*/ 47 w 87"/>
                    <a:gd name="T5" fmla="*/ 8 h 40"/>
                    <a:gd name="T6" fmla="*/ 40 w 87"/>
                    <a:gd name="T7" fmla="*/ 5 h 40"/>
                    <a:gd name="T8" fmla="*/ 32 w 87"/>
                    <a:gd name="T9" fmla="*/ 4 h 40"/>
                    <a:gd name="T10" fmla="*/ 26 w 87"/>
                    <a:gd name="T11" fmla="*/ 2 h 40"/>
                    <a:gd name="T12" fmla="*/ 18 w 87"/>
                    <a:gd name="T13" fmla="*/ 1 h 40"/>
                    <a:gd name="T14" fmla="*/ 9 w 87"/>
                    <a:gd name="T15" fmla="*/ 0 h 40"/>
                    <a:gd name="T16" fmla="*/ 0 w 87"/>
                    <a:gd name="T17" fmla="*/ 1 h 40"/>
                    <a:gd name="T18" fmla="*/ 4 w 87"/>
                    <a:gd name="T19" fmla="*/ 4 h 40"/>
                    <a:gd name="T20" fmla="*/ 10 w 87"/>
                    <a:gd name="T21" fmla="*/ 7 h 40"/>
                    <a:gd name="T22" fmla="*/ 15 w 87"/>
                    <a:gd name="T23" fmla="*/ 10 h 40"/>
                    <a:gd name="T24" fmla="*/ 23 w 87"/>
                    <a:gd name="T25" fmla="*/ 13 h 40"/>
                    <a:gd name="T26" fmla="*/ 29 w 87"/>
                    <a:gd name="T27" fmla="*/ 15 h 40"/>
                    <a:gd name="T28" fmla="*/ 36 w 87"/>
                    <a:gd name="T29" fmla="*/ 19 h 40"/>
                    <a:gd name="T30" fmla="*/ 44 w 87"/>
                    <a:gd name="T31" fmla="*/ 23 h 40"/>
                    <a:gd name="T32" fmla="*/ 51 w 87"/>
                    <a:gd name="T33" fmla="*/ 28 h 40"/>
                    <a:gd name="T34" fmla="*/ 60 w 87"/>
                    <a:gd name="T35" fmla="*/ 1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6 w 109"/>
                <a:gd name="T3" fmla="*/ 1 h 156"/>
                <a:gd name="T4" fmla="*/ 22 w 109"/>
                <a:gd name="T5" fmla="*/ 5 h 156"/>
                <a:gd name="T6" fmla="*/ 45 w 109"/>
                <a:gd name="T7" fmla="*/ 13 h 156"/>
                <a:gd name="T8" fmla="*/ 70 w 109"/>
                <a:gd name="T9" fmla="*/ 26 h 156"/>
                <a:gd name="T10" fmla="*/ 94 w 109"/>
                <a:gd name="T11" fmla="*/ 47 h 156"/>
                <a:gd name="T12" fmla="*/ 116 w 109"/>
                <a:gd name="T13" fmla="*/ 76 h 156"/>
                <a:gd name="T14" fmla="*/ 130 w 109"/>
                <a:gd name="T15" fmla="*/ 116 h 156"/>
                <a:gd name="T16" fmla="*/ 132 w 109"/>
                <a:gd name="T17" fmla="*/ 167 h 156"/>
                <a:gd name="T18" fmla="*/ 127 w 109"/>
                <a:gd name="T19" fmla="*/ 167 h 156"/>
                <a:gd name="T20" fmla="*/ 120 w 109"/>
                <a:gd name="T21" fmla="*/ 167 h 156"/>
                <a:gd name="T22" fmla="*/ 113 w 109"/>
                <a:gd name="T23" fmla="*/ 167 h 156"/>
                <a:gd name="T24" fmla="*/ 105 w 109"/>
                <a:gd name="T25" fmla="*/ 165 h 156"/>
                <a:gd name="T26" fmla="*/ 98 w 109"/>
                <a:gd name="T27" fmla="*/ 164 h 156"/>
                <a:gd name="T28" fmla="*/ 90 w 109"/>
                <a:gd name="T29" fmla="*/ 161 h 156"/>
                <a:gd name="T30" fmla="*/ 80 w 109"/>
                <a:gd name="T31" fmla="*/ 155 h 156"/>
                <a:gd name="T32" fmla="*/ 70 w 109"/>
                <a:gd name="T33" fmla="*/ 149 h 156"/>
                <a:gd name="T34" fmla="*/ 64 w 109"/>
                <a:gd name="T35" fmla="*/ 135 h 156"/>
                <a:gd name="T36" fmla="*/ 64 w 109"/>
                <a:gd name="T37" fmla="*/ 119 h 156"/>
                <a:gd name="T38" fmla="*/ 68 w 109"/>
                <a:gd name="T39" fmla="*/ 103 h 156"/>
                <a:gd name="T40" fmla="*/ 71 w 109"/>
                <a:gd name="T41" fmla="*/ 86 h 156"/>
                <a:gd name="T42" fmla="*/ 68 w 109"/>
                <a:gd name="T43" fmla="*/ 66 h 156"/>
                <a:gd name="T44" fmla="*/ 58 w 109"/>
                <a:gd name="T45" fmla="*/ 46 h 156"/>
                <a:gd name="T46" fmla="*/ 38 w 109"/>
                <a:gd name="T47" fmla="*/ 25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7 w 54"/>
                <a:gd name="T5" fmla="*/ 3 h 40"/>
                <a:gd name="T6" fmla="*/ 16 w 54"/>
                <a:gd name="T7" fmla="*/ 9 h 40"/>
                <a:gd name="T8" fmla="*/ 26 w 54"/>
                <a:gd name="T9" fmla="*/ 13 h 40"/>
                <a:gd name="T10" fmla="*/ 35 w 54"/>
                <a:gd name="T11" fmla="*/ 16 h 40"/>
                <a:gd name="T12" fmla="*/ 46 w 54"/>
                <a:gd name="T13" fmla="*/ 18 h 40"/>
                <a:gd name="T14" fmla="*/ 56 w 54"/>
                <a:gd name="T15" fmla="*/ 19 h 40"/>
                <a:gd name="T16" fmla="*/ 66 w 54"/>
                <a:gd name="T17" fmla="*/ 17 h 40"/>
                <a:gd name="T18" fmla="*/ 65 w 54"/>
                <a:gd name="T19" fmla="*/ 27 h 40"/>
                <a:gd name="T20" fmla="*/ 61 w 54"/>
                <a:gd name="T21" fmla="*/ 35 h 40"/>
                <a:gd name="T22" fmla="*/ 54 w 54"/>
                <a:gd name="T23" fmla="*/ 41 h 40"/>
                <a:gd name="T24" fmla="*/ 45 w 54"/>
                <a:gd name="T25" fmla="*/ 43 h 40"/>
                <a:gd name="T26" fmla="*/ 34 w 54"/>
                <a:gd name="T27" fmla="*/ 42 h 40"/>
                <a:gd name="T28" fmla="*/ 23 w 54"/>
                <a:gd name="T29" fmla="*/ 34 h 40"/>
                <a:gd name="T30" fmla="*/ 12 w 54"/>
                <a:gd name="T31" fmla="*/ 22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6 h 237"/>
                <a:gd name="T4" fmla="*/ 4 w 257"/>
                <a:gd name="T5" fmla="*/ 52 h 237"/>
                <a:gd name="T6" fmla="*/ 8 w 257"/>
                <a:gd name="T7" fmla="*/ 78 h 237"/>
                <a:gd name="T8" fmla="*/ 15 w 257"/>
                <a:gd name="T9" fmla="*/ 101 h 237"/>
                <a:gd name="T10" fmla="*/ 24 w 257"/>
                <a:gd name="T11" fmla="*/ 123 h 237"/>
                <a:gd name="T12" fmla="*/ 36 w 257"/>
                <a:gd name="T13" fmla="*/ 146 h 237"/>
                <a:gd name="T14" fmla="*/ 51 w 257"/>
                <a:gd name="T15" fmla="*/ 166 h 237"/>
                <a:gd name="T16" fmla="*/ 68 w 257"/>
                <a:gd name="T17" fmla="*/ 184 h 237"/>
                <a:gd name="T18" fmla="*/ 90 w 257"/>
                <a:gd name="T19" fmla="*/ 201 h 237"/>
                <a:gd name="T20" fmla="*/ 115 w 257"/>
                <a:gd name="T21" fmla="*/ 215 h 237"/>
                <a:gd name="T22" fmla="*/ 142 w 257"/>
                <a:gd name="T23" fmla="*/ 226 h 237"/>
                <a:gd name="T24" fmla="*/ 175 w 257"/>
                <a:gd name="T25" fmla="*/ 236 h 237"/>
                <a:gd name="T26" fmla="*/ 211 w 257"/>
                <a:gd name="T27" fmla="*/ 242 h 237"/>
                <a:gd name="T28" fmla="*/ 252 w 257"/>
                <a:gd name="T29" fmla="*/ 245 h 237"/>
                <a:gd name="T30" fmla="*/ 294 w 257"/>
                <a:gd name="T31" fmla="*/ 244 h 237"/>
                <a:gd name="T32" fmla="*/ 344 w 257"/>
                <a:gd name="T33" fmla="*/ 240 h 237"/>
                <a:gd name="T34" fmla="*/ 300 w 257"/>
                <a:gd name="T35" fmla="*/ 235 h 237"/>
                <a:gd name="T36" fmla="*/ 261 w 257"/>
                <a:gd name="T37" fmla="*/ 227 h 237"/>
                <a:gd name="T38" fmla="*/ 228 w 257"/>
                <a:gd name="T39" fmla="*/ 219 h 237"/>
                <a:gd name="T40" fmla="*/ 198 w 257"/>
                <a:gd name="T41" fmla="*/ 211 h 237"/>
                <a:gd name="T42" fmla="*/ 171 w 257"/>
                <a:gd name="T43" fmla="*/ 200 h 237"/>
                <a:gd name="T44" fmla="*/ 150 w 257"/>
                <a:gd name="T45" fmla="*/ 188 h 237"/>
                <a:gd name="T46" fmla="*/ 130 w 257"/>
                <a:gd name="T47" fmla="*/ 175 h 237"/>
                <a:gd name="T48" fmla="*/ 112 w 257"/>
                <a:gd name="T49" fmla="*/ 160 h 237"/>
                <a:gd name="T50" fmla="*/ 96 w 257"/>
                <a:gd name="T51" fmla="*/ 146 h 237"/>
                <a:gd name="T52" fmla="*/ 82 w 257"/>
                <a:gd name="T53" fmla="*/ 129 h 237"/>
                <a:gd name="T54" fmla="*/ 70 w 257"/>
                <a:gd name="T55" fmla="*/ 111 h 237"/>
                <a:gd name="T56" fmla="*/ 58 w 257"/>
                <a:gd name="T57" fmla="*/ 91 h 237"/>
                <a:gd name="T58" fmla="*/ 44 w 257"/>
                <a:gd name="T59" fmla="*/ 71 h 237"/>
                <a:gd name="T60" fmla="*/ 31 w 257"/>
                <a:gd name="T61" fmla="*/ 49 h 237"/>
                <a:gd name="T62" fmla="*/ 16 w 257"/>
                <a:gd name="T63" fmla="*/ 25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104 w 124"/>
                <a:gd name="T1" fmla="*/ 0 h 110"/>
                <a:gd name="T2" fmla="*/ 167 w 124"/>
                <a:gd name="T3" fmla="*/ 113 h 110"/>
                <a:gd name="T4" fmla="*/ 162 w 124"/>
                <a:gd name="T5" fmla="*/ 112 h 110"/>
                <a:gd name="T6" fmla="*/ 144 w 124"/>
                <a:gd name="T7" fmla="*/ 110 h 110"/>
                <a:gd name="T8" fmla="*/ 120 w 124"/>
                <a:gd name="T9" fmla="*/ 106 h 110"/>
                <a:gd name="T10" fmla="*/ 92 w 124"/>
                <a:gd name="T11" fmla="*/ 104 h 110"/>
                <a:gd name="T12" fmla="*/ 61 w 124"/>
                <a:gd name="T13" fmla="*/ 101 h 110"/>
                <a:gd name="T14" fmla="*/ 34 w 124"/>
                <a:gd name="T15" fmla="*/ 102 h 110"/>
                <a:gd name="T16" fmla="*/ 12 w 124"/>
                <a:gd name="T17" fmla="*/ 107 h 110"/>
                <a:gd name="T18" fmla="*/ 0 w 124"/>
                <a:gd name="T19" fmla="*/ 115 h 110"/>
                <a:gd name="T20" fmla="*/ 5 w 124"/>
                <a:gd name="T21" fmla="*/ 102 h 110"/>
                <a:gd name="T22" fmla="*/ 11 w 124"/>
                <a:gd name="T23" fmla="*/ 93 h 110"/>
                <a:gd name="T24" fmla="*/ 22 w 124"/>
                <a:gd name="T25" fmla="*/ 86 h 110"/>
                <a:gd name="T26" fmla="*/ 34 w 124"/>
                <a:gd name="T27" fmla="*/ 79 h 110"/>
                <a:gd name="T28" fmla="*/ 48 w 124"/>
                <a:gd name="T29" fmla="*/ 75 h 110"/>
                <a:gd name="T30" fmla="*/ 63 w 124"/>
                <a:gd name="T31" fmla="*/ 74 h 110"/>
                <a:gd name="T32" fmla="*/ 79 w 124"/>
                <a:gd name="T33" fmla="*/ 74 h 110"/>
                <a:gd name="T34" fmla="*/ 97 w 124"/>
                <a:gd name="T35" fmla="*/ 77 h 110"/>
                <a:gd name="T36" fmla="*/ 98 w 124"/>
                <a:gd name="T37" fmla="*/ 74 h 110"/>
                <a:gd name="T38" fmla="*/ 94 w 124"/>
                <a:gd name="T39" fmla="*/ 59 h 110"/>
                <a:gd name="T40" fmla="*/ 90 w 124"/>
                <a:gd name="T41" fmla="*/ 40 h 110"/>
                <a:gd name="T42" fmla="*/ 88 w 124"/>
                <a:gd name="T43" fmla="*/ 31 h 110"/>
                <a:gd name="T44" fmla="*/ 85 w 124"/>
                <a:gd name="T45" fmla="*/ 31 h 110"/>
                <a:gd name="T46" fmla="*/ 82 w 124"/>
                <a:gd name="T47" fmla="*/ 30 h 110"/>
                <a:gd name="T48" fmla="*/ 79 w 124"/>
                <a:gd name="T49" fmla="*/ 27 h 110"/>
                <a:gd name="T50" fmla="*/ 77 w 124"/>
                <a:gd name="T51" fmla="*/ 24 h 110"/>
                <a:gd name="T52" fmla="*/ 77 w 124"/>
                <a:gd name="T53" fmla="*/ 20 h 110"/>
                <a:gd name="T54" fmla="*/ 79 w 124"/>
                <a:gd name="T55" fmla="*/ 15 h 110"/>
                <a:gd name="T56" fmla="*/ 89 w 124"/>
                <a:gd name="T57" fmla="*/ 8 h 110"/>
                <a:gd name="T58" fmla="*/ 104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7 w 109"/>
                <a:gd name="T3" fmla="*/ 1 h 156"/>
                <a:gd name="T4" fmla="*/ 24 w 109"/>
                <a:gd name="T5" fmla="*/ 5 h 156"/>
                <a:gd name="T6" fmla="*/ 50 w 109"/>
                <a:gd name="T7" fmla="*/ 12 h 156"/>
                <a:gd name="T8" fmla="*/ 78 w 109"/>
                <a:gd name="T9" fmla="*/ 25 h 156"/>
                <a:gd name="T10" fmla="*/ 105 w 109"/>
                <a:gd name="T11" fmla="*/ 45 h 156"/>
                <a:gd name="T12" fmla="*/ 129 w 109"/>
                <a:gd name="T13" fmla="*/ 73 h 156"/>
                <a:gd name="T14" fmla="*/ 144 w 109"/>
                <a:gd name="T15" fmla="*/ 111 h 156"/>
                <a:gd name="T16" fmla="*/ 147 w 109"/>
                <a:gd name="T17" fmla="*/ 160 h 156"/>
                <a:gd name="T18" fmla="*/ 142 w 109"/>
                <a:gd name="T19" fmla="*/ 160 h 156"/>
                <a:gd name="T20" fmla="*/ 134 w 109"/>
                <a:gd name="T21" fmla="*/ 160 h 156"/>
                <a:gd name="T22" fmla="*/ 125 w 109"/>
                <a:gd name="T23" fmla="*/ 160 h 156"/>
                <a:gd name="T24" fmla="*/ 117 w 109"/>
                <a:gd name="T25" fmla="*/ 158 h 156"/>
                <a:gd name="T26" fmla="*/ 109 w 109"/>
                <a:gd name="T27" fmla="*/ 157 h 156"/>
                <a:gd name="T28" fmla="*/ 100 w 109"/>
                <a:gd name="T29" fmla="*/ 154 h 156"/>
                <a:gd name="T30" fmla="*/ 89 w 109"/>
                <a:gd name="T31" fmla="*/ 149 h 156"/>
                <a:gd name="T32" fmla="*/ 78 w 109"/>
                <a:gd name="T33" fmla="*/ 143 h 156"/>
                <a:gd name="T34" fmla="*/ 71 w 109"/>
                <a:gd name="T35" fmla="*/ 129 h 156"/>
                <a:gd name="T36" fmla="*/ 71 w 109"/>
                <a:gd name="T37" fmla="*/ 114 h 156"/>
                <a:gd name="T38" fmla="*/ 76 w 109"/>
                <a:gd name="T39" fmla="*/ 98 h 156"/>
                <a:gd name="T40" fmla="*/ 80 w 109"/>
                <a:gd name="T41" fmla="*/ 82 h 156"/>
                <a:gd name="T42" fmla="*/ 76 w 109"/>
                <a:gd name="T43" fmla="*/ 64 h 156"/>
                <a:gd name="T44" fmla="*/ 65 w 109"/>
                <a:gd name="T45" fmla="*/ 44 h 156"/>
                <a:gd name="T46" fmla="*/ 42 w 109"/>
                <a:gd name="T47" fmla="*/ 24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42 w 46"/>
                <a:gd name="T1" fmla="*/ 0 h 94"/>
                <a:gd name="T2" fmla="*/ 27 w 46"/>
                <a:gd name="T3" fmla="*/ 39 h 94"/>
                <a:gd name="T4" fmla="*/ 20 w 46"/>
                <a:gd name="T5" fmla="*/ 64 h 94"/>
                <a:gd name="T6" fmla="*/ 15 w 46"/>
                <a:gd name="T7" fmla="*/ 82 h 94"/>
                <a:gd name="T8" fmla="*/ 0 w 46"/>
                <a:gd name="T9" fmla="*/ 97 h 94"/>
                <a:gd name="T10" fmla="*/ 16 w 46"/>
                <a:gd name="T11" fmla="*/ 91 h 94"/>
                <a:gd name="T12" fmla="*/ 31 w 46"/>
                <a:gd name="T13" fmla="*/ 83 h 94"/>
                <a:gd name="T14" fmla="*/ 43 w 46"/>
                <a:gd name="T15" fmla="*/ 71 h 94"/>
                <a:gd name="T16" fmla="*/ 54 w 46"/>
                <a:gd name="T17" fmla="*/ 59 h 94"/>
                <a:gd name="T18" fmla="*/ 61 w 46"/>
                <a:gd name="T19" fmla="*/ 45 h 94"/>
                <a:gd name="T20" fmla="*/ 62 w 46"/>
                <a:gd name="T21" fmla="*/ 31 h 94"/>
                <a:gd name="T22" fmla="*/ 57 w 46"/>
                <a:gd name="T23" fmla="*/ 15 h 94"/>
                <a:gd name="T24" fmla="*/ 42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8 w 54"/>
                <a:gd name="T5" fmla="*/ 3 h 40"/>
                <a:gd name="T6" fmla="*/ 17 w 54"/>
                <a:gd name="T7" fmla="*/ 8 h 40"/>
                <a:gd name="T8" fmla="*/ 28 w 54"/>
                <a:gd name="T9" fmla="*/ 12 h 40"/>
                <a:gd name="T10" fmla="*/ 39 w 54"/>
                <a:gd name="T11" fmla="*/ 15 h 40"/>
                <a:gd name="T12" fmla="*/ 51 w 54"/>
                <a:gd name="T13" fmla="*/ 17 h 40"/>
                <a:gd name="T14" fmla="*/ 61 w 54"/>
                <a:gd name="T15" fmla="*/ 18 h 40"/>
                <a:gd name="T16" fmla="*/ 72 w 54"/>
                <a:gd name="T17" fmla="*/ 16 h 40"/>
                <a:gd name="T18" fmla="*/ 71 w 54"/>
                <a:gd name="T19" fmla="*/ 26 h 40"/>
                <a:gd name="T20" fmla="*/ 67 w 54"/>
                <a:gd name="T21" fmla="*/ 34 h 40"/>
                <a:gd name="T22" fmla="*/ 59 w 54"/>
                <a:gd name="T23" fmla="*/ 39 h 40"/>
                <a:gd name="T24" fmla="*/ 49 w 54"/>
                <a:gd name="T25" fmla="*/ 41 h 40"/>
                <a:gd name="T26" fmla="*/ 37 w 54"/>
                <a:gd name="T27" fmla="*/ 40 h 40"/>
                <a:gd name="T28" fmla="*/ 25 w 54"/>
                <a:gd name="T29" fmla="*/ 33 h 40"/>
                <a:gd name="T30" fmla="*/ 13 w 54"/>
                <a:gd name="T31" fmla="*/ 21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22 w 596"/>
                <a:gd name="T1" fmla="*/ 381 h 666"/>
                <a:gd name="T2" fmla="*/ 8 w 596"/>
                <a:gd name="T3" fmla="*/ 351 h 666"/>
                <a:gd name="T4" fmla="*/ 0 w 596"/>
                <a:gd name="T5" fmla="*/ 298 h 666"/>
                <a:gd name="T6" fmla="*/ 5 w 596"/>
                <a:gd name="T7" fmla="*/ 229 h 666"/>
                <a:gd name="T8" fmla="*/ 34 w 596"/>
                <a:gd name="T9" fmla="*/ 156 h 666"/>
                <a:gd name="T10" fmla="*/ 93 w 596"/>
                <a:gd name="T11" fmla="*/ 87 h 666"/>
                <a:gd name="T12" fmla="*/ 192 w 596"/>
                <a:gd name="T13" fmla="*/ 32 h 666"/>
                <a:gd name="T14" fmla="*/ 333 w 596"/>
                <a:gd name="T15" fmla="*/ 2 h 666"/>
                <a:gd name="T16" fmla="*/ 513 w 596"/>
                <a:gd name="T17" fmla="*/ 9 h 666"/>
                <a:gd name="T18" fmla="*/ 653 w 596"/>
                <a:gd name="T19" fmla="*/ 70 h 666"/>
                <a:gd name="T20" fmla="*/ 747 w 596"/>
                <a:gd name="T21" fmla="*/ 170 h 666"/>
                <a:gd name="T22" fmla="*/ 797 w 596"/>
                <a:gd name="T23" fmla="*/ 293 h 666"/>
                <a:gd name="T24" fmla="*/ 803 w 596"/>
                <a:gd name="T25" fmla="*/ 421 h 666"/>
                <a:gd name="T26" fmla="*/ 764 w 596"/>
                <a:gd name="T27" fmla="*/ 541 h 666"/>
                <a:gd name="T28" fmla="*/ 684 w 596"/>
                <a:gd name="T29" fmla="*/ 633 h 666"/>
                <a:gd name="T30" fmla="*/ 563 w 596"/>
                <a:gd name="T31" fmla="*/ 683 h 666"/>
                <a:gd name="T32" fmla="*/ 525 w 596"/>
                <a:gd name="T33" fmla="*/ 679 h 666"/>
                <a:gd name="T34" fmla="*/ 595 w 596"/>
                <a:gd name="T35" fmla="*/ 636 h 666"/>
                <a:gd name="T36" fmla="*/ 650 w 596"/>
                <a:gd name="T37" fmla="*/ 560 h 666"/>
                <a:gd name="T38" fmla="*/ 687 w 596"/>
                <a:gd name="T39" fmla="*/ 468 h 666"/>
                <a:gd name="T40" fmla="*/ 701 w 596"/>
                <a:gd name="T41" fmla="*/ 366 h 666"/>
                <a:gd name="T42" fmla="*/ 693 w 596"/>
                <a:gd name="T43" fmla="*/ 266 h 666"/>
                <a:gd name="T44" fmla="*/ 654 w 596"/>
                <a:gd name="T45" fmla="*/ 179 h 666"/>
                <a:gd name="T46" fmla="*/ 584 w 596"/>
                <a:gd name="T47" fmla="*/ 115 h 666"/>
                <a:gd name="T48" fmla="*/ 460 w 596"/>
                <a:gd name="T49" fmla="*/ 77 h 666"/>
                <a:gd name="T50" fmla="*/ 332 w 596"/>
                <a:gd name="T51" fmla="*/ 63 h 666"/>
                <a:gd name="T52" fmla="*/ 235 w 596"/>
                <a:gd name="T53" fmla="*/ 73 h 666"/>
                <a:gd name="T54" fmla="*/ 163 w 596"/>
                <a:gd name="T55" fmla="*/ 104 h 666"/>
                <a:gd name="T56" fmla="*/ 113 w 596"/>
                <a:gd name="T57" fmla="*/ 153 h 666"/>
                <a:gd name="T58" fmla="*/ 77 w 596"/>
                <a:gd name="T59" fmla="*/ 212 h 666"/>
                <a:gd name="T60" fmla="*/ 54 w 596"/>
                <a:gd name="T61" fmla="*/ 280 h 666"/>
                <a:gd name="T62" fmla="*/ 38 w 596"/>
                <a:gd name="T63" fmla="*/ 349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</p:grpSp>
      <p:sp>
        <p:nvSpPr>
          <p:cNvPr id="14750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750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14750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14750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722A58-13E4-4B8C-A4A8-C0F0F0E9F814}" type="slidenum">
              <a:rPr lang="it-IT">
                <a:solidFill>
                  <a:srgbClr val="00669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331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66 w 217"/>
                  <a:gd name="T1" fmla="*/ 303 h 210"/>
                  <a:gd name="T2" fmla="*/ 53 w 217"/>
                  <a:gd name="T3" fmla="*/ 286 h 210"/>
                  <a:gd name="T4" fmla="*/ 38 w 217"/>
                  <a:gd name="T5" fmla="*/ 261 h 210"/>
                  <a:gd name="T6" fmla="*/ 22 w 217"/>
                  <a:gd name="T7" fmla="*/ 229 h 210"/>
                  <a:gd name="T8" fmla="*/ 7 w 217"/>
                  <a:gd name="T9" fmla="*/ 195 h 210"/>
                  <a:gd name="T10" fmla="*/ 0 w 217"/>
                  <a:gd name="T11" fmla="*/ 157 h 210"/>
                  <a:gd name="T12" fmla="*/ 1 w 217"/>
                  <a:gd name="T13" fmla="*/ 118 h 210"/>
                  <a:gd name="T14" fmla="*/ 13 w 217"/>
                  <a:gd name="T15" fmla="*/ 82 h 210"/>
                  <a:gd name="T16" fmla="*/ 39 w 217"/>
                  <a:gd name="T17" fmla="*/ 51 h 210"/>
                  <a:gd name="T18" fmla="*/ 65 w 217"/>
                  <a:gd name="T19" fmla="*/ 32 h 210"/>
                  <a:gd name="T20" fmla="*/ 87 w 217"/>
                  <a:gd name="T21" fmla="*/ 17 h 210"/>
                  <a:gd name="T22" fmla="*/ 104 w 217"/>
                  <a:gd name="T23" fmla="*/ 10 h 210"/>
                  <a:gd name="T24" fmla="*/ 117 w 217"/>
                  <a:gd name="T25" fmla="*/ 7 h 210"/>
                  <a:gd name="T26" fmla="*/ 127 w 217"/>
                  <a:gd name="T27" fmla="*/ 7 h 210"/>
                  <a:gd name="T28" fmla="*/ 150 w 217"/>
                  <a:gd name="T29" fmla="*/ 0 h 210"/>
                  <a:gd name="T30" fmla="*/ 213 w 217"/>
                  <a:gd name="T31" fmla="*/ 12 h 210"/>
                  <a:gd name="T32" fmla="*/ 231 w 217"/>
                  <a:gd name="T33" fmla="*/ 17 h 210"/>
                  <a:gd name="T34" fmla="*/ 248 w 217"/>
                  <a:gd name="T35" fmla="*/ 22 h 210"/>
                  <a:gd name="T36" fmla="*/ 263 w 217"/>
                  <a:gd name="T37" fmla="*/ 27 h 210"/>
                  <a:gd name="T38" fmla="*/ 274 w 217"/>
                  <a:gd name="T39" fmla="*/ 33 h 210"/>
                  <a:gd name="T40" fmla="*/ 286 w 217"/>
                  <a:gd name="T41" fmla="*/ 39 h 210"/>
                  <a:gd name="T42" fmla="*/ 296 w 217"/>
                  <a:gd name="T43" fmla="*/ 46 h 210"/>
                  <a:gd name="T44" fmla="*/ 304 w 217"/>
                  <a:gd name="T45" fmla="*/ 55 h 210"/>
                  <a:gd name="T46" fmla="*/ 313 w 217"/>
                  <a:gd name="T47" fmla="*/ 65 h 210"/>
                  <a:gd name="T48" fmla="*/ 296 w 217"/>
                  <a:gd name="T49" fmla="*/ 58 h 210"/>
                  <a:gd name="T50" fmla="*/ 280 w 217"/>
                  <a:gd name="T51" fmla="*/ 52 h 210"/>
                  <a:gd name="T52" fmla="*/ 264 w 217"/>
                  <a:gd name="T53" fmla="*/ 48 h 210"/>
                  <a:gd name="T54" fmla="*/ 248 w 217"/>
                  <a:gd name="T55" fmla="*/ 43 h 210"/>
                  <a:gd name="T56" fmla="*/ 235 w 217"/>
                  <a:gd name="T57" fmla="*/ 39 h 210"/>
                  <a:gd name="T58" fmla="*/ 221 w 217"/>
                  <a:gd name="T59" fmla="*/ 38 h 210"/>
                  <a:gd name="T60" fmla="*/ 206 w 217"/>
                  <a:gd name="T61" fmla="*/ 35 h 210"/>
                  <a:gd name="T62" fmla="*/ 193 w 217"/>
                  <a:gd name="T63" fmla="*/ 35 h 210"/>
                  <a:gd name="T64" fmla="*/ 180 w 217"/>
                  <a:gd name="T65" fmla="*/ 35 h 210"/>
                  <a:gd name="T66" fmla="*/ 167 w 217"/>
                  <a:gd name="T67" fmla="*/ 36 h 210"/>
                  <a:gd name="T68" fmla="*/ 154 w 217"/>
                  <a:gd name="T69" fmla="*/ 39 h 210"/>
                  <a:gd name="T70" fmla="*/ 143 w 217"/>
                  <a:gd name="T71" fmla="*/ 42 h 210"/>
                  <a:gd name="T72" fmla="*/ 131 w 217"/>
                  <a:gd name="T73" fmla="*/ 48 h 210"/>
                  <a:gd name="T74" fmla="*/ 118 w 217"/>
                  <a:gd name="T75" fmla="*/ 52 h 210"/>
                  <a:gd name="T76" fmla="*/ 107 w 217"/>
                  <a:gd name="T77" fmla="*/ 59 h 210"/>
                  <a:gd name="T78" fmla="*/ 95 w 217"/>
                  <a:gd name="T79" fmla="*/ 66 h 210"/>
                  <a:gd name="T80" fmla="*/ 75 w 217"/>
                  <a:gd name="T81" fmla="*/ 88 h 210"/>
                  <a:gd name="T82" fmla="*/ 61 w 217"/>
                  <a:gd name="T83" fmla="*/ 115 h 210"/>
                  <a:gd name="T84" fmla="*/ 53 w 217"/>
                  <a:gd name="T85" fmla="*/ 149 h 210"/>
                  <a:gd name="T86" fmla="*/ 50 w 217"/>
                  <a:gd name="T87" fmla="*/ 182 h 210"/>
                  <a:gd name="T88" fmla="*/ 50 w 217"/>
                  <a:gd name="T89" fmla="*/ 218 h 210"/>
                  <a:gd name="T90" fmla="*/ 55 w 217"/>
                  <a:gd name="T91" fmla="*/ 251 h 210"/>
                  <a:gd name="T92" fmla="*/ 59 w 217"/>
                  <a:gd name="T93" fmla="*/ 280 h 210"/>
                  <a:gd name="T94" fmla="*/ 66 w 217"/>
                  <a:gd name="T95" fmla="*/ 303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157 w 182"/>
                  <a:gd name="T1" fmla="*/ 0 h 213"/>
                  <a:gd name="T2" fmla="*/ 161 w 182"/>
                  <a:gd name="T3" fmla="*/ 3 h 213"/>
                  <a:gd name="T4" fmla="*/ 170 w 182"/>
                  <a:gd name="T5" fmla="*/ 12 h 213"/>
                  <a:gd name="T6" fmla="*/ 183 w 182"/>
                  <a:gd name="T7" fmla="*/ 26 h 213"/>
                  <a:gd name="T8" fmla="*/ 197 w 182"/>
                  <a:gd name="T9" fmla="*/ 48 h 213"/>
                  <a:gd name="T10" fmla="*/ 209 w 182"/>
                  <a:gd name="T11" fmla="*/ 75 h 213"/>
                  <a:gd name="T12" fmla="*/ 216 w 182"/>
                  <a:gd name="T13" fmla="*/ 110 h 213"/>
                  <a:gd name="T14" fmla="*/ 216 w 182"/>
                  <a:gd name="T15" fmla="*/ 152 h 213"/>
                  <a:gd name="T16" fmla="*/ 207 w 182"/>
                  <a:gd name="T17" fmla="*/ 201 h 213"/>
                  <a:gd name="T18" fmla="*/ 202 w 182"/>
                  <a:gd name="T19" fmla="*/ 215 h 213"/>
                  <a:gd name="T20" fmla="*/ 196 w 182"/>
                  <a:gd name="T21" fmla="*/ 227 h 213"/>
                  <a:gd name="T22" fmla="*/ 189 w 182"/>
                  <a:gd name="T23" fmla="*/ 239 h 213"/>
                  <a:gd name="T24" fmla="*/ 180 w 182"/>
                  <a:gd name="T25" fmla="*/ 250 h 213"/>
                  <a:gd name="T26" fmla="*/ 168 w 182"/>
                  <a:gd name="T27" fmla="*/ 260 h 213"/>
                  <a:gd name="T28" fmla="*/ 158 w 182"/>
                  <a:gd name="T29" fmla="*/ 268 h 213"/>
                  <a:gd name="T30" fmla="*/ 147 w 182"/>
                  <a:gd name="T31" fmla="*/ 276 h 213"/>
                  <a:gd name="T32" fmla="*/ 132 w 182"/>
                  <a:gd name="T33" fmla="*/ 282 h 213"/>
                  <a:gd name="T34" fmla="*/ 118 w 182"/>
                  <a:gd name="T35" fmla="*/ 285 h 213"/>
                  <a:gd name="T36" fmla="*/ 104 w 182"/>
                  <a:gd name="T37" fmla="*/ 289 h 213"/>
                  <a:gd name="T38" fmla="*/ 88 w 182"/>
                  <a:gd name="T39" fmla="*/ 291 h 213"/>
                  <a:gd name="T40" fmla="*/ 71 w 182"/>
                  <a:gd name="T41" fmla="*/ 291 h 213"/>
                  <a:gd name="T42" fmla="*/ 53 w 182"/>
                  <a:gd name="T43" fmla="*/ 289 h 213"/>
                  <a:gd name="T44" fmla="*/ 36 w 182"/>
                  <a:gd name="T45" fmla="*/ 285 h 213"/>
                  <a:gd name="T46" fmla="*/ 17 w 182"/>
                  <a:gd name="T47" fmla="*/ 279 h 213"/>
                  <a:gd name="T48" fmla="*/ 0 w 182"/>
                  <a:gd name="T49" fmla="*/ 272 h 213"/>
                  <a:gd name="T50" fmla="*/ 16 w 182"/>
                  <a:gd name="T51" fmla="*/ 282 h 213"/>
                  <a:gd name="T52" fmla="*/ 32 w 182"/>
                  <a:gd name="T53" fmla="*/ 289 h 213"/>
                  <a:gd name="T54" fmla="*/ 48 w 182"/>
                  <a:gd name="T55" fmla="*/ 296 h 213"/>
                  <a:gd name="T56" fmla="*/ 62 w 182"/>
                  <a:gd name="T57" fmla="*/ 301 h 213"/>
                  <a:gd name="T58" fmla="*/ 76 w 182"/>
                  <a:gd name="T59" fmla="*/ 305 h 213"/>
                  <a:gd name="T60" fmla="*/ 91 w 182"/>
                  <a:gd name="T61" fmla="*/ 307 h 213"/>
                  <a:gd name="T62" fmla="*/ 105 w 182"/>
                  <a:gd name="T63" fmla="*/ 308 h 213"/>
                  <a:gd name="T64" fmla="*/ 119 w 182"/>
                  <a:gd name="T65" fmla="*/ 308 h 213"/>
                  <a:gd name="T66" fmla="*/ 131 w 182"/>
                  <a:gd name="T67" fmla="*/ 307 h 213"/>
                  <a:gd name="T68" fmla="*/ 144 w 182"/>
                  <a:gd name="T69" fmla="*/ 304 h 213"/>
                  <a:gd name="T70" fmla="*/ 155 w 182"/>
                  <a:gd name="T71" fmla="*/ 301 h 213"/>
                  <a:gd name="T72" fmla="*/ 167 w 182"/>
                  <a:gd name="T73" fmla="*/ 298 h 213"/>
                  <a:gd name="T74" fmla="*/ 177 w 182"/>
                  <a:gd name="T75" fmla="*/ 294 h 213"/>
                  <a:gd name="T76" fmla="*/ 187 w 182"/>
                  <a:gd name="T77" fmla="*/ 288 h 213"/>
                  <a:gd name="T78" fmla="*/ 196 w 182"/>
                  <a:gd name="T79" fmla="*/ 282 h 213"/>
                  <a:gd name="T80" fmla="*/ 204 w 182"/>
                  <a:gd name="T81" fmla="*/ 276 h 213"/>
                  <a:gd name="T82" fmla="*/ 227 w 182"/>
                  <a:gd name="T83" fmla="*/ 254 h 213"/>
                  <a:gd name="T84" fmla="*/ 243 w 182"/>
                  <a:gd name="T85" fmla="*/ 233 h 213"/>
                  <a:gd name="T86" fmla="*/ 253 w 182"/>
                  <a:gd name="T87" fmla="*/ 208 h 213"/>
                  <a:gd name="T88" fmla="*/ 258 w 182"/>
                  <a:gd name="T89" fmla="*/ 185 h 213"/>
                  <a:gd name="T90" fmla="*/ 261 w 182"/>
                  <a:gd name="T91" fmla="*/ 161 h 213"/>
                  <a:gd name="T92" fmla="*/ 261 w 182"/>
                  <a:gd name="T93" fmla="*/ 137 h 213"/>
                  <a:gd name="T94" fmla="*/ 262 w 182"/>
                  <a:gd name="T95" fmla="*/ 114 h 213"/>
                  <a:gd name="T96" fmla="*/ 249 w 182"/>
                  <a:gd name="T97" fmla="*/ 67 h 213"/>
                  <a:gd name="T98" fmla="*/ 225 w 182"/>
                  <a:gd name="T99" fmla="*/ 30 h 213"/>
                  <a:gd name="T100" fmla="*/ 217 w 182"/>
                  <a:gd name="T101" fmla="*/ 26 h 213"/>
                  <a:gd name="T102" fmla="*/ 212 w 182"/>
                  <a:gd name="T103" fmla="*/ 22 h 213"/>
                  <a:gd name="T104" fmla="*/ 204 w 182"/>
                  <a:gd name="T105" fmla="*/ 19 h 213"/>
                  <a:gd name="T106" fmla="*/ 199 w 182"/>
                  <a:gd name="T107" fmla="*/ 16 h 213"/>
                  <a:gd name="T108" fmla="*/ 190 w 182"/>
                  <a:gd name="T109" fmla="*/ 13 h 213"/>
                  <a:gd name="T110" fmla="*/ 181 w 182"/>
                  <a:gd name="T111" fmla="*/ 9 h 213"/>
                  <a:gd name="T112" fmla="*/ 171 w 182"/>
                  <a:gd name="T113" fmla="*/ 4 h 213"/>
                  <a:gd name="T114" fmla="*/ 157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68 w 128"/>
                  <a:gd name="T1" fmla="*/ 0 h 217"/>
                  <a:gd name="T2" fmla="*/ 76 w 128"/>
                  <a:gd name="T3" fmla="*/ 6 h 217"/>
                  <a:gd name="T4" fmla="*/ 84 w 128"/>
                  <a:gd name="T5" fmla="*/ 19 h 217"/>
                  <a:gd name="T6" fmla="*/ 89 w 128"/>
                  <a:gd name="T7" fmla="*/ 36 h 217"/>
                  <a:gd name="T8" fmla="*/ 93 w 128"/>
                  <a:gd name="T9" fmla="*/ 56 h 217"/>
                  <a:gd name="T10" fmla="*/ 92 w 128"/>
                  <a:gd name="T11" fmla="*/ 80 h 217"/>
                  <a:gd name="T12" fmla="*/ 84 w 128"/>
                  <a:gd name="T13" fmla="*/ 104 h 217"/>
                  <a:gd name="T14" fmla="*/ 68 w 128"/>
                  <a:gd name="T15" fmla="*/ 130 h 217"/>
                  <a:gd name="T16" fmla="*/ 44 w 128"/>
                  <a:gd name="T17" fmla="*/ 156 h 217"/>
                  <a:gd name="T18" fmla="*/ 36 w 128"/>
                  <a:gd name="T19" fmla="*/ 153 h 217"/>
                  <a:gd name="T20" fmla="*/ 28 w 128"/>
                  <a:gd name="T21" fmla="*/ 151 h 217"/>
                  <a:gd name="T22" fmla="*/ 19 w 128"/>
                  <a:gd name="T23" fmla="*/ 147 h 217"/>
                  <a:gd name="T24" fmla="*/ 12 w 128"/>
                  <a:gd name="T25" fmla="*/ 144 h 217"/>
                  <a:gd name="T26" fmla="*/ 6 w 128"/>
                  <a:gd name="T27" fmla="*/ 141 h 217"/>
                  <a:gd name="T28" fmla="*/ 1 w 128"/>
                  <a:gd name="T29" fmla="*/ 137 h 217"/>
                  <a:gd name="T30" fmla="*/ 0 w 128"/>
                  <a:gd name="T31" fmla="*/ 132 h 217"/>
                  <a:gd name="T32" fmla="*/ 1 w 128"/>
                  <a:gd name="T33" fmla="*/ 128 h 217"/>
                  <a:gd name="T34" fmla="*/ 9 w 128"/>
                  <a:gd name="T35" fmla="*/ 123 h 217"/>
                  <a:gd name="T36" fmla="*/ 21 w 128"/>
                  <a:gd name="T37" fmla="*/ 116 h 217"/>
                  <a:gd name="T38" fmla="*/ 33 w 128"/>
                  <a:gd name="T39" fmla="*/ 108 h 217"/>
                  <a:gd name="T40" fmla="*/ 46 w 128"/>
                  <a:gd name="T41" fmla="*/ 96 h 217"/>
                  <a:gd name="T42" fmla="*/ 57 w 128"/>
                  <a:gd name="T43" fmla="*/ 81 h 217"/>
                  <a:gd name="T44" fmla="*/ 66 w 128"/>
                  <a:gd name="T45" fmla="*/ 60 h 217"/>
                  <a:gd name="T46" fmla="*/ 70 w 128"/>
                  <a:gd name="T47" fmla="*/ 33 h 217"/>
                  <a:gd name="T48" fmla="*/ 68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54 w 117"/>
                  <a:gd name="T1" fmla="*/ 0 h 132"/>
                  <a:gd name="T2" fmla="*/ 0 w 117"/>
                  <a:gd name="T3" fmla="*/ 18 h 132"/>
                  <a:gd name="T4" fmla="*/ 2 w 117"/>
                  <a:gd name="T5" fmla="*/ 18 h 132"/>
                  <a:gd name="T6" fmla="*/ 10 w 117"/>
                  <a:gd name="T7" fmla="*/ 20 h 132"/>
                  <a:gd name="T8" fmla="*/ 21 w 117"/>
                  <a:gd name="T9" fmla="*/ 25 h 132"/>
                  <a:gd name="T10" fmla="*/ 33 w 117"/>
                  <a:gd name="T11" fmla="*/ 33 h 132"/>
                  <a:gd name="T12" fmla="*/ 48 w 117"/>
                  <a:gd name="T13" fmla="*/ 44 h 132"/>
                  <a:gd name="T14" fmla="*/ 61 w 117"/>
                  <a:gd name="T15" fmla="*/ 56 h 132"/>
                  <a:gd name="T16" fmla="*/ 74 w 117"/>
                  <a:gd name="T17" fmla="*/ 73 h 132"/>
                  <a:gd name="T18" fmla="*/ 84 w 117"/>
                  <a:gd name="T19" fmla="*/ 93 h 132"/>
                  <a:gd name="T20" fmla="*/ 85 w 117"/>
                  <a:gd name="T21" fmla="*/ 85 h 132"/>
                  <a:gd name="T22" fmla="*/ 84 w 117"/>
                  <a:gd name="T23" fmla="*/ 75 h 132"/>
                  <a:gd name="T24" fmla="*/ 78 w 117"/>
                  <a:gd name="T25" fmla="*/ 63 h 132"/>
                  <a:gd name="T26" fmla="*/ 72 w 117"/>
                  <a:gd name="T27" fmla="*/ 52 h 132"/>
                  <a:gd name="T28" fmla="*/ 65 w 117"/>
                  <a:gd name="T29" fmla="*/ 41 h 132"/>
                  <a:gd name="T30" fmla="*/ 57 w 117"/>
                  <a:gd name="T31" fmla="*/ 32 h 132"/>
                  <a:gd name="T32" fmla="*/ 49 w 117"/>
                  <a:gd name="T33" fmla="*/ 25 h 132"/>
                  <a:gd name="T34" fmla="*/ 42 w 117"/>
                  <a:gd name="T35" fmla="*/ 23 h 132"/>
                  <a:gd name="T36" fmla="*/ 50 w 117"/>
                  <a:gd name="T37" fmla="*/ 20 h 132"/>
                  <a:gd name="T38" fmla="*/ 57 w 117"/>
                  <a:gd name="T39" fmla="*/ 20 h 132"/>
                  <a:gd name="T40" fmla="*/ 65 w 117"/>
                  <a:gd name="T41" fmla="*/ 18 h 132"/>
                  <a:gd name="T42" fmla="*/ 71 w 117"/>
                  <a:gd name="T43" fmla="*/ 18 h 132"/>
                  <a:gd name="T44" fmla="*/ 76 w 117"/>
                  <a:gd name="T45" fmla="*/ 17 h 132"/>
                  <a:gd name="T46" fmla="*/ 79 w 117"/>
                  <a:gd name="T47" fmla="*/ 16 h 132"/>
                  <a:gd name="T48" fmla="*/ 82 w 117"/>
                  <a:gd name="T49" fmla="*/ 15 h 132"/>
                  <a:gd name="T50" fmla="*/ 83 w 117"/>
                  <a:gd name="T51" fmla="*/ 15 h 132"/>
                  <a:gd name="T52" fmla="*/ 54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3"/>
                <a:ext cx="21" cy="55"/>
              </a:xfrm>
              <a:custGeom>
                <a:avLst/>
                <a:gdLst>
                  <a:gd name="T0" fmla="*/ 21 w 29"/>
                  <a:gd name="T1" fmla="*/ 0 h 77"/>
                  <a:gd name="T2" fmla="*/ 17 w 29"/>
                  <a:gd name="T3" fmla="*/ 0 h 77"/>
                  <a:gd name="T4" fmla="*/ 12 w 29"/>
                  <a:gd name="T5" fmla="*/ 3 h 77"/>
                  <a:gd name="T6" fmla="*/ 7 w 29"/>
                  <a:gd name="T7" fmla="*/ 6 h 77"/>
                  <a:gd name="T8" fmla="*/ 3 w 29"/>
                  <a:gd name="T9" fmla="*/ 14 h 77"/>
                  <a:gd name="T10" fmla="*/ 1 w 29"/>
                  <a:gd name="T11" fmla="*/ 21 h 77"/>
                  <a:gd name="T12" fmla="*/ 0 w 29"/>
                  <a:gd name="T13" fmla="*/ 31 h 77"/>
                  <a:gd name="T14" fmla="*/ 2 w 29"/>
                  <a:gd name="T15" fmla="*/ 43 h 77"/>
                  <a:gd name="T16" fmla="*/ 8 w 29"/>
                  <a:gd name="T17" fmla="*/ 55 h 77"/>
                  <a:gd name="T18" fmla="*/ 11 w 29"/>
                  <a:gd name="T19" fmla="*/ 38 h 77"/>
                  <a:gd name="T20" fmla="*/ 14 w 29"/>
                  <a:gd name="T21" fmla="*/ 26 h 77"/>
                  <a:gd name="T22" fmla="*/ 17 w 29"/>
                  <a:gd name="T23" fmla="*/ 16 h 77"/>
                  <a:gd name="T24" fmla="*/ 21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8 w 207"/>
                    <a:gd name="T1" fmla="*/ 30 h 564"/>
                    <a:gd name="T2" fmla="*/ 4 w 207"/>
                    <a:gd name="T3" fmla="*/ 50 h 564"/>
                    <a:gd name="T4" fmla="*/ 2 w 207"/>
                    <a:gd name="T5" fmla="*/ 68 h 564"/>
                    <a:gd name="T6" fmla="*/ 0 w 207"/>
                    <a:gd name="T7" fmla="*/ 86 h 564"/>
                    <a:gd name="T8" fmla="*/ 0 w 207"/>
                    <a:gd name="T9" fmla="*/ 104 h 564"/>
                    <a:gd name="T10" fmla="*/ 2 w 207"/>
                    <a:gd name="T11" fmla="*/ 124 h 564"/>
                    <a:gd name="T12" fmla="*/ 5 w 207"/>
                    <a:gd name="T13" fmla="*/ 146 h 564"/>
                    <a:gd name="T14" fmla="*/ 11 w 207"/>
                    <a:gd name="T15" fmla="*/ 171 h 564"/>
                    <a:gd name="T16" fmla="*/ 20 w 207"/>
                    <a:gd name="T17" fmla="*/ 198 h 564"/>
                    <a:gd name="T18" fmla="*/ 30 w 207"/>
                    <a:gd name="T19" fmla="*/ 225 h 564"/>
                    <a:gd name="T20" fmla="*/ 42 w 207"/>
                    <a:gd name="T21" fmla="*/ 252 h 564"/>
                    <a:gd name="T22" fmla="*/ 57 w 207"/>
                    <a:gd name="T23" fmla="*/ 281 h 564"/>
                    <a:gd name="T24" fmla="*/ 73 w 207"/>
                    <a:gd name="T25" fmla="*/ 308 h 564"/>
                    <a:gd name="T26" fmla="*/ 91 w 207"/>
                    <a:gd name="T27" fmla="*/ 334 h 564"/>
                    <a:gd name="T28" fmla="*/ 108 w 207"/>
                    <a:gd name="T29" fmla="*/ 357 h 564"/>
                    <a:gd name="T30" fmla="*/ 126 w 207"/>
                    <a:gd name="T31" fmla="*/ 376 h 564"/>
                    <a:gd name="T32" fmla="*/ 143 w 207"/>
                    <a:gd name="T33" fmla="*/ 390 h 564"/>
                    <a:gd name="T34" fmla="*/ 111 w 207"/>
                    <a:gd name="T35" fmla="*/ 346 h 564"/>
                    <a:gd name="T36" fmla="*/ 88 w 207"/>
                    <a:gd name="T37" fmla="*/ 310 h 564"/>
                    <a:gd name="T38" fmla="*/ 71 w 207"/>
                    <a:gd name="T39" fmla="*/ 280 h 564"/>
                    <a:gd name="T40" fmla="*/ 60 w 207"/>
                    <a:gd name="T41" fmla="*/ 254 h 564"/>
                    <a:gd name="T42" fmla="*/ 52 w 207"/>
                    <a:gd name="T43" fmla="*/ 233 h 564"/>
                    <a:gd name="T44" fmla="*/ 47 w 207"/>
                    <a:gd name="T45" fmla="*/ 214 h 564"/>
                    <a:gd name="T46" fmla="*/ 44 w 207"/>
                    <a:gd name="T47" fmla="*/ 197 h 564"/>
                    <a:gd name="T48" fmla="*/ 39 w 207"/>
                    <a:gd name="T49" fmla="*/ 180 h 564"/>
                    <a:gd name="T50" fmla="*/ 30 w 207"/>
                    <a:gd name="T51" fmla="*/ 142 h 564"/>
                    <a:gd name="T52" fmla="*/ 28 w 207"/>
                    <a:gd name="T53" fmla="*/ 97 h 564"/>
                    <a:gd name="T54" fmla="*/ 30 w 207"/>
                    <a:gd name="T55" fmla="*/ 47 h 564"/>
                    <a:gd name="T56" fmla="*/ 35 w 207"/>
                    <a:gd name="T57" fmla="*/ 0 h 564"/>
                    <a:gd name="T58" fmla="*/ 8 w 207"/>
                    <a:gd name="T59" fmla="*/ 3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13 h 232"/>
                    <a:gd name="T2" fmla="*/ 10 w 47"/>
                    <a:gd name="T3" fmla="*/ 38 h 232"/>
                    <a:gd name="T4" fmla="*/ 15 w 47"/>
                    <a:gd name="T5" fmla="*/ 70 h 232"/>
                    <a:gd name="T6" fmla="*/ 17 w 47"/>
                    <a:gd name="T7" fmla="*/ 110 h 232"/>
                    <a:gd name="T8" fmla="*/ 13 w 47"/>
                    <a:gd name="T9" fmla="*/ 160 h 232"/>
                    <a:gd name="T10" fmla="*/ 32 w 47"/>
                    <a:gd name="T11" fmla="*/ 150 h 232"/>
                    <a:gd name="T12" fmla="*/ 33 w 47"/>
                    <a:gd name="T13" fmla="*/ 123 h 232"/>
                    <a:gd name="T14" fmla="*/ 33 w 47"/>
                    <a:gd name="T15" fmla="*/ 97 h 232"/>
                    <a:gd name="T16" fmla="*/ 32 w 47"/>
                    <a:gd name="T17" fmla="*/ 71 h 232"/>
                    <a:gd name="T18" fmla="*/ 29 w 47"/>
                    <a:gd name="T19" fmla="*/ 49 h 232"/>
                    <a:gd name="T20" fmla="*/ 25 w 47"/>
                    <a:gd name="T21" fmla="*/ 36 h 232"/>
                    <a:gd name="T22" fmla="*/ 20 w 47"/>
                    <a:gd name="T23" fmla="*/ 23 h 232"/>
                    <a:gd name="T24" fmla="*/ 15 w 47"/>
                    <a:gd name="T25" fmla="*/ 12 h 232"/>
                    <a:gd name="T26" fmla="*/ 9 w 47"/>
                    <a:gd name="T27" fmla="*/ 0 h 232"/>
                    <a:gd name="T28" fmla="*/ 0 w 47"/>
                    <a:gd name="T29" fmla="*/ 13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76" y="1723"/>
                  <a:ext cx="60" cy="28"/>
                </a:xfrm>
                <a:custGeom>
                  <a:avLst/>
                  <a:gdLst>
                    <a:gd name="T0" fmla="*/ 60 w 87"/>
                    <a:gd name="T1" fmla="*/ 15 h 40"/>
                    <a:gd name="T2" fmla="*/ 53 w 87"/>
                    <a:gd name="T3" fmla="*/ 12 h 40"/>
                    <a:gd name="T4" fmla="*/ 47 w 87"/>
                    <a:gd name="T5" fmla="*/ 8 h 40"/>
                    <a:gd name="T6" fmla="*/ 40 w 87"/>
                    <a:gd name="T7" fmla="*/ 5 h 40"/>
                    <a:gd name="T8" fmla="*/ 32 w 87"/>
                    <a:gd name="T9" fmla="*/ 4 h 40"/>
                    <a:gd name="T10" fmla="*/ 26 w 87"/>
                    <a:gd name="T11" fmla="*/ 2 h 40"/>
                    <a:gd name="T12" fmla="*/ 18 w 87"/>
                    <a:gd name="T13" fmla="*/ 1 h 40"/>
                    <a:gd name="T14" fmla="*/ 9 w 87"/>
                    <a:gd name="T15" fmla="*/ 0 h 40"/>
                    <a:gd name="T16" fmla="*/ 0 w 87"/>
                    <a:gd name="T17" fmla="*/ 1 h 40"/>
                    <a:gd name="T18" fmla="*/ 4 w 87"/>
                    <a:gd name="T19" fmla="*/ 4 h 40"/>
                    <a:gd name="T20" fmla="*/ 10 w 87"/>
                    <a:gd name="T21" fmla="*/ 7 h 40"/>
                    <a:gd name="T22" fmla="*/ 15 w 87"/>
                    <a:gd name="T23" fmla="*/ 10 h 40"/>
                    <a:gd name="T24" fmla="*/ 23 w 87"/>
                    <a:gd name="T25" fmla="*/ 13 h 40"/>
                    <a:gd name="T26" fmla="*/ 29 w 87"/>
                    <a:gd name="T27" fmla="*/ 15 h 40"/>
                    <a:gd name="T28" fmla="*/ 36 w 87"/>
                    <a:gd name="T29" fmla="*/ 19 h 40"/>
                    <a:gd name="T30" fmla="*/ 44 w 87"/>
                    <a:gd name="T31" fmla="*/ 23 h 40"/>
                    <a:gd name="T32" fmla="*/ 51 w 87"/>
                    <a:gd name="T33" fmla="*/ 28 h 40"/>
                    <a:gd name="T34" fmla="*/ 60 w 87"/>
                    <a:gd name="T35" fmla="*/ 1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it-IT">
                    <a:solidFill>
                      <a:srgbClr val="006699"/>
                    </a:solidFill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8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6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41 w 83"/>
                  <a:gd name="T1" fmla="*/ 14 h 117"/>
                  <a:gd name="T2" fmla="*/ 13 w 83"/>
                  <a:gd name="T3" fmla="*/ 0 h 117"/>
                  <a:gd name="T4" fmla="*/ 0 w 83"/>
                  <a:gd name="T5" fmla="*/ 59 h 117"/>
                  <a:gd name="T6" fmla="*/ 41 w 83"/>
                  <a:gd name="T7" fmla="*/ 14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49 h 98"/>
                  <a:gd name="T2" fmla="*/ 59 w 140"/>
                  <a:gd name="T3" fmla="*/ 0 h 98"/>
                  <a:gd name="T4" fmla="*/ 70 w 140"/>
                  <a:gd name="T5" fmla="*/ 25 h 98"/>
                  <a:gd name="T6" fmla="*/ 0 w 140"/>
                  <a:gd name="T7" fmla="*/ 49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4 h 49"/>
                  <a:gd name="T2" fmla="*/ 73 w 145"/>
                  <a:gd name="T3" fmla="*/ 0 h 49"/>
                  <a:gd name="T4" fmla="*/ 66 w 145"/>
                  <a:gd name="T5" fmla="*/ 25 h 49"/>
                  <a:gd name="T6" fmla="*/ 0 w 145"/>
                  <a:gd name="T7" fmla="*/ 4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it-IT">
                  <a:solidFill>
                    <a:srgbClr val="006699"/>
                  </a:solidFill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6 w 109"/>
                <a:gd name="T3" fmla="*/ 1 h 156"/>
                <a:gd name="T4" fmla="*/ 22 w 109"/>
                <a:gd name="T5" fmla="*/ 5 h 156"/>
                <a:gd name="T6" fmla="*/ 45 w 109"/>
                <a:gd name="T7" fmla="*/ 13 h 156"/>
                <a:gd name="T8" fmla="*/ 70 w 109"/>
                <a:gd name="T9" fmla="*/ 26 h 156"/>
                <a:gd name="T10" fmla="*/ 94 w 109"/>
                <a:gd name="T11" fmla="*/ 47 h 156"/>
                <a:gd name="T12" fmla="*/ 116 w 109"/>
                <a:gd name="T13" fmla="*/ 76 h 156"/>
                <a:gd name="T14" fmla="*/ 130 w 109"/>
                <a:gd name="T15" fmla="*/ 116 h 156"/>
                <a:gd name="T16" fmla="*/ 132 w 109"/>
                <a:gd name="T17" fmla="*/ 167 h 156"/>
                <a:gd name="T18" fmla="*/ 127 w 109"/>
                <a:gd name="T19" fmla="*/ 167 h 156"/>
                <a:gd name="T20" fmla="*/ 120 w 109"/>
                <a:gd name="T21" fmla="*/ 167 h 156"/>
                <a:gd name="T22" fmla="*/ 113 w 109"/>
                <a:gd name="T23" fmla="*/ 167 h 156"/>
                <a:gd name="T24" fmla="*/ 105 w 109"/>
                <a:gd name="T25" fmla="*/ 165 h 156"/>
                <a:gd name="T26" fmla="*/ 98 w 109"/>
                <a:gd name="T27" fmla="*/ 164 h 156"/>
                <a:gd name="T28" fmla="*/ 90 w 109"/>
                <a:gd name="T29" fmla="*/ 161 h 156"/>
                <a:gd name="T30" fmla="*/ 80 w 109"/>
                <a:gd name="T31" fmla="*/ 155 h 156"/>
                <a:gd name="T32" fmla="*/ 70 w 109"/>
                <a:gd name="T33" fmla="*/ 149 h 156"/>
                <a:gd name="T34" fmla="*/ 64 w 109"/>
                <a:gd name="T35" fmla="*/ 135 h 156"/>
                <a:gd name="T36" fmla="*/ 64 w 109"/>
                <a:gd name="T37" fmla="*/ 119 h 156"/>
                <a:gd name="T38" fmla="*/ 68 w 109"/>
                <a:gd name="T39" fmla="*/ 103 h 156"/>
                <a:gd name="T40" fmla="*/ 71 w 109"/>
                <a:gd name="T41" fmla="*/ 86 h 156"/>
                <a:gd name="T42" fmla="*/ 68 w 109"/>
                <a:gd name="T43" fmla="*/ 66 h 156"/>
                <a:gd name="T44" fmla="*/ 58 w 109"/>
                <a:gd name="T45" fmla="*/ 46 h 156"/>
                <a:gd name="T46" fmla="*/ 38 w 109"/>
                <a:gd name="T47" fmla="*/ 25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7 w 54"/>
                <a:gd name="T5" fmla="*/ 3 h 40"/>
                <a:gd name="T6" fmla="*/ 16 w 54"/>
                <a:gd name="T7" fmla="*/ 9 h 40"/>
                <a:gd name="T8" fmla="*/ 26 w 54"/>
                <a:gd name="T9" fmla="*/ 13 h 40"/>
                <a:gd name="T10" fmla="*/ 35 w 54"/>
                <a:gd name="T11" fmla="*/ 16 h 40"/>
                <a:gd name="T12" fmla="*/ 46 w 54"/>
                <a:gd name="T13" fmla="*/ 18 h 40"/>
                <a:gd name="T14" fmla="*/ 56 w 54"/>
                <a:gd name="T15" fmla="*/ 19 h 40"/>
                <a:gd name="T16" fmla="*/ 66 w 54"/>
                <a:gd name="T17" fmla="*/ 17 h 40"/>
                <a:gd name="T18" fmla="*/ 65 w 54"/>
                <a:gd name="T19" fmla="*/ 27 h 40"/>
                <a:gd name="T20" fmla="*/ 61 w 54"/>
                <a:gd name="T21" fmla="*/ 35 h 40"/>
                <a:gd name="T22" fmla="*/ 54 w 54"/>
                <a:gd name="T23" fmla="*/ 41 h 40"/>
                <a:gd name="T24" fmla="*/ 45 w 54"/>
                <a:gd name="T25" fmla="*/ 43 h 40"/>
                <a:gd name="T26" fmla="*/ 34 w 54"/>
                <a:gd name="T27" fmla="*/ 42 h 40"/>
                <a:gd name="T28" fmla="*/ 23 w 54"/>
                <a:gd name="T29" fmla="*/ 34 h 40"/>
                <a:gd name="T30" fmla="*/ 12 w 54"/>
                <a:gd name="T31" fmla="*/ 22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6 h 237"/>
                <a:gd name="T4" fmla="*/ 4 w 257"/>
                <a:gd name="T5" fmla="*/ 52 h 237"/>
                <a:gd name="T6" fmla="*/ 8 w 257"/>
                <a:gd name="T7" fmla="*/ 78 h 237"/>
                <a:gd name="T8" fmla="*/ 15 w 257"/>
                <a:gd name="T9" fmla="*/ 101 h 237"/>
                <a:gd name="T10" fmla="*/ 24 w 257"/>
                <a:gd name="T11" fmla="*/ 123 h 237"/>
                <a:gd name="T12" fmla="*/ 36 w 257"/>
                <a:gd name="T13" fmla="*/ 146 h 237"/>
                <a:gd name="T14" fmla="*/ 51 w 257"/>
                <a:gd name="T15" fmla="*/ 166 h 237"/>
                <a:gd name="T16" fmla="*/ 68 w 257"/>
                <a:gd name="T17" fmla="*/ 184 h 237"/>
                <a:gd name="T18" fmla="*/ 90 w 257"/>
                <a:gd name="T19" fmla="*/ 201 h 237"/>
                <a:gd name="T20" fmla="*/ 115 w 257"/>
                <a:gd name="T21" fmla="*/ 215 h 237"/>
                <a:gd name="T22" fmla="*/ 142 w 257"/>
                <a:gd name="T23" fmla="*/ 226 h 237"/>
                <a:gd name="T24" fmla="*/ 175 w 257"/>
                <a:gd name="T25" fmla="*/ 236 h 237"/>
                <a:gd name="T26" fmla="*/ 211 w 257"/>
                <a:gd name="T27" fmla="*/ 242 h 237"/>
                <a:gd name="T28" fmla="*/ 252 w 257"/>
                <a:gd name="T29" fmla="*/ 245 h 237"/>
                <a:gd name="T30" fmla="*/ 294 w 257"/>
                <a:gd name="T31" fmla="*/ 244 h 237"/>
                <a:gd name="T32" fmla="*/ 344 w 257"/>
                <a:gd name="T33" fmla="*/ 240 h 237"/>
                <a:gd name="T34" fmla="*/ 300 w 257"/>
                <a:gd name="T35" fmla="*/ 235 h 237"/>
                <a:gd name="T36" fmla="*/ 261 w 257"/>
                <a:gd name="T37" fmla="*/ 227 h 237"/>
                <a:gd name="T38" fmla="*/ 228 w 257"/>
                <a:gd name="T39" fmla="*/ 219 h 237"/>
                <a:gd name="T40" fmla="*/ 198 w 257"/>
                <a:gd name="T41" fmla="*/ 211 h 237"/>
                <a:gd name="T42" fmla="*/ 171 w 257"/>
                <a:gd name="T43" fmla="*/ 200 h 237"/>
                <a:gd name="T44" fmla="*/ 150 w 257"/>
                <a:gd name="T45" fmla="*/ 188 h 237"/>
                <a:gd name="T46" fmla="*/ 130 w 257"/>
                <a:gd name="T47" fmla="*/ 175 h 237"/>
                <a:gd name="T48" fmla="*/ 112 w 257"/>
                <a:gd name="T49" fmla="*/ 160 h 237"/>
                <a:gd name="T50" fmla="*/ 96 w 257"/>
                <a:gd name="T51" fmla="*/ 146 h 237"/>
                <a:gd name="T52" fmla="*/ 82 w 257"/>
                <a:gd name="T53" fmla="*/ 129 h 237"/>
                <a:gd name="T54" fmla="*/ 70 w 257"/>
                <a:gd name="T55" fmla="*/ 111 h 237"/>
                <a:gd name="T56" fmla="*/ 58 w 257"/>
                <a:gd name="T57" fmla="*/ 91 h 237"/>
                <a:gd name="T58" fmla="*/ 44 w 257"/>
                <a:gd name="T59" fmla="*/ 71 h 237"/>
                <a:gd name="T60" fmla="*/ 31 w 257"/>
                <a:gd name="T61" fmla="*/ 49 h 237"/>
                <a:gd name="T62" fmla="*/ 16 w 257"/>
                <a:gd name="T63" fmla="*/ 25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104 w 124"/>
                <a:gd name="T1" fmla="*/ 0 h 110"/>
                <a:gd name="T2" fmla="*/ 167 w 124"/>
                <a:gd name="T3" fmla="*/ 113 h 110"/>
                <a:gd name="T4" fmla="*/ 162 w 124"/>
                <a:gd name="T5" fmla="*/ 112 h 110"/>
                <a:gd name="T6" fmla="*/ 144 w 124"/>
                <a:gd name="T7" fmla="*/ 110 h 110"/>
                <a:gd name="T8" fmla="*/ 120 w 124"/>
                <a:gd name="T9" fmla="*/ 106 h 110"/>
                <a:gd name="T10" fmla="*/ 92 w 124"/>
                <a:gd name="T11" fmla="*/ 104 h 110"/>
                <a:gd name="T12" fmla="*/ 61 w 124"/>
                <a:gd name="T13" fmla="*/ 101 h 110"/>
                <a:gd name="T14" fmla="*/ 34 w 124"/>
                <a:gd name="T15" fmla="*/ 102 h 110"/>
                <a:gd name="T16" fmla="*/ 12 w 124"/>
                <a:gd name="T17" fmla="*/ 107 h 110"/>
                <a:gd name="T18" fmla="*/ 0 w 124"/>
                <a:gd name="T19" fmla="*/ 115 h 110"/>
                <a:gd name="T20" fmla="*/ 5 w 124"/>
                <a:gd name="T21" fmla="*/ 102 h 110"/>
                <a:gd name="T22" fmla="*/ 11 w 124"/>
                <a:gd name="T23" fmla="*/ 93 h 110"/>
                <a:gd name="T24" fmla="*/ 22 w 124"/>
                <a:gd name="T25" fmla="*/ 86 h 110"/>
                <a:gd name="T26" fmla="*/ 34 w 124"/>
                <a:gd name="T27" fmla="*/ 79 h 110"/>
                <a:gd name="T28" fmla="*/ 48 w 124"/>
                <a:gd name="T29" fmla="*/ 75 h 110"/>
                <a:gd name="T30" fmla="*/ 63 w 124"/>
                <a:gd name="T31" fmla="*/ 74 h 110"/>
                <a:gd name="T32" fmla="*/ 79 w 124"/>
                <a:gd name="T33" fmla="*/ 74 h 110"/>
                <a:gd name="T34" fmla="*/ 97 w 124"/>
                <a:gd name="T35" fmla="*/ 77 h 110"/>
                <a:gd name="T36" fmla="*/ 98 w 124"/>
                <a:gd name="T37" fmla="*/ 74 h 110"/>
                <a:gd name="T38" fmla="*/ 94 w 124"/>
                <a:gd name="T39" fmla="*/ 59 h 110"/>
                <a:gd name="T40" fmla="*/ 90 w 124"/>
                <a:gd name="T41" fmla="*/ 40 h 110"/>
                <a:gd name="T42" fmla="*/ 88 w 124"/>
                <a:gd name="T43" fmla="*/ 31 h 110"/>
                <a:gd name="T44" fmla="*/ 85 w 124"/>
                <a:gd name="T45" fmla="*/ 31 h 110"/>
                <a:gd name="T46" fmla="*/ 82 w 124"/>
                <a:gd name="T47" fmla="*/ 30 h 110"/>
                <a:gd name="T48" fmla="*/ 79 w 124"/>
                <a:gd name="T49" fmla="*/ 27 h 110"/>
                <a:gd name="T50" fmla="*/ 77 w 124"/>
                <a:gd name="T51" fmla="*/ 24 h 110"/>
                <a:gd name="T52" fmla="*/ 77 w 124"/>
                <a:gd name="T53" fmla="*/ 20 h 110"/>
                <a:gd name="T54" fmla="*/ 79 w 124"/>
                <a:gd name="T55" fmla="*/ 15 h 110"/>
                <a:gd name="T56" fmla="*/ 89 w 124"/>
                <a:gd name="T57" fmla="*/ 8 h 110"/>
                <a:gd name="T58" fmla="*/ 104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7 w 109"/>
                <a:gd name="T3" fmla="*/ 1 h 156"/>
                <a:gd name="T4" fmla="*/ 24 w 109"/>
                <a:gd name="T5" fmla="*/ 5 h 156"/>
                <a:gd name="T6" fmla="*/ 50 w 109"/>
                <a:gd name="T7" fmla="*/ 12 h 156"/>
                <a:gd name="T8" fmla="*/ 78 w 109"/>
                <a:gd name="T9" fmla="*/ 25 h 156"/>
                <a:gd name="T10" fmla="*/ 105 w 109"/>
                <a:gd name="T11" fmla="*/ 45 h 156"/>
                <a:gd name="T12" fmla="*/ 129 w 109"/>
                <a:gd name="T13" fmla="*/ 73 h 156"/>
                <a:gd name="T14" fmla="*/ 144 w 109"/>
                <a:gd name="T15" fmla="*/ 111 h 156"/>
                <a:gd name="T16" fmla="*/ 147 w 109"/>
                <a:gd name="T17" fmla="*/ 160 h 156"/>
                <a:gd name="T18" fmla="*/ 142 w 109"/>
                <a:gd name="T19" fmla="*/ 160 h 156"/>
                <a:gd name="T20" fmla="*/ 134 w 109"/>
                <a:gd name="T21" fmla="*/ 160 h 156"/>
                <a:gd name="T22" fmla="*/ 125 w 109"/>
                <a:gd name="T23" fmla="*/ 160 h 156"/>
                <a:gd name="T24" fmla="*/ 117 w 109"/>
                <a:gd name="T25" fmla="*/ 158 h 156"/>
                <a:gd name="T26" fmla="*/ 109 w 109"/>
                <a:gd name="T27" fmla="*/ 157 h 156"/>
                <a:gd name="T28" fmla="*/ 100 w 109"/>
                <a:gd name="T29" fmla="*/ 154 h 156"/>
                <a:gd name="T30" fmla="*/ 89 w 109"/>
                <a:gd name="T31" fmla="*/ 149 h 156"/>
                <a:gd name="T32" fmla="*/ 78 w 109"/>
                <a:gd name="T33" fmla="*/ 143 h 156"/>
                <a:gd name="T34" fmla="*/ 71 w 109"/>
                <a:gd name="T35" fmla="*/ 129 h 156"/>
                <a:gd name="T36" fmla="*/ 71 w 109"/>
                <a:gd name="T37" fmla="*/ 114 h 156"/>
                <a:gd name="T38" fmla="*/ 76 w 109"/>
                <a:gd name="T39" fmla="*/ 98 h 156"/>
                <a:gd name="T40" fmla="*/ 80 w 109"/>
                <a:gd name="T41" fmla="*/ 82 h 156"/>
                <a:gd name="T42" fmla="*/ 76 w 109"/>
                <a:gd name="T43" fmla="*/ 64 h 156"/>
                <a:gd name="T44" fmla="*/ 65 w 109"/>
                <a:gd name="T45" fmla="*/ 44 h 156"/>
                <a:gd name="T46" fmla="*/ 42 w 109"/>
                <a:gd name="T47" fmla="*/ 24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42 w 46"/>
                <a:gd name="T1" fmla="*/ 0 h 94"/>
                <a:gd name="T2" fmla="*/ 27 w 46"/>
                <a:gd name="T3" fmla="*/ 39 h 94"/>
                <a:gd name="T4" fmla="*/ 20 w 46"/>
                <a:gd name="T5" fmla="*/ 64 h 94"/>
                <a:gd name="T6" fmla="*/ 15 w 46"/>
                <a:gd name="T7" fmla="*/ 82 h 94"/>
                <a:gd name="T8" fmla="*/ 0 w 46"/>
                <a:gd name="T9" fmla="*/ 97 h 94"/>
                <a:gd name="T10" fmla="*/ 16 w 46"/>
                <a:gd name="T11" fmla="*/ 91 h 94"/>
                <a:gd name="T12" fmla="*/ 31 w 46"/>
                <a:gd name="T13" fmla="*/ 83 h 94"/>
                <a:gd name="T14" fmla="*/ 43 w 46"/>
                <a:gd name="T15" fmla="*/ 71 h 94"/>
                <a:gd name="T16" fmla="*/ 54 w 46"/>
                <a:gd name="T17" fmla="*/ 59 h 94"/>
                <a:gd name="T18" fmla="*/ 61 w 46"/>
                <a:gd name="T19" fmla="*/ 45 h 94"/>
                <a:gd name="T20" fmla="*/ 62 w 46"/>
                <a:gd name="T21" fmla="*/ 31 h 94"/>
                <a:gd name="T22" fmla="*/ 57 w 46"/>
                <a:gd name="T23" fmla="*/ 15 h 94"/>
                <a:gd name="T24" fmla="*/ 42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8 w 54"/>
                <a:gd name="T5" fmla="*/ 3 h 40"/>
                <a:gd name="T6" fmla="*/ 17 w 54"/>
                <a:gd name="T7" fmla="*/ 8 h 40"/>
                <a:gd name="T8" fmla="*/ 28 w 54"/>
                <a:gd name="T9" fmla="*/ 12 h 40"/>
                <a:gd name="T10" fmla="*/ 39 w 54"/>
                <a:gd name="T11" fmla="*/ 15 h 40"/>
                <a:gd name="T12" fmla="*/ 51 w 54"/>
                <a:gd name="T13" fmla="*/ 17 h 40"/>
                <a:gd name="T14" fmla="*/ 61 w 54"/>
                <a:gd name="T15" fmla="*/ 18 h 40"/>
                <a:gd name="T16" fmla="*/ 72 w 54"/>
                <a:gd name="T17" fmla="*/ 16 h 40"/>
                <a:gd name="T18" fmla="*/ 71 w 54"/>
                <a:gd name="T19" fmla="*/ 26 h 40"/>
                <a:gd name="T20" fmla="*/ 67 w 54"/>
                <a:gd name="T21" fmla="*/ 34 h 40"/>
                <a:gd name="T22" fmla="*/ 59 w 54"/>
                <a:gd name="T23" fmla="*/ 39 h 40"/>
                <a:gd name="T24" fmla="*/ 49 w 54"/>
                <a:gd name="T25" fmla="*/ 41 h 40"/>
                <a:gd name="T26" fmla="*/ 37 w 54"/>
                <a:gd name="T27" fmla="*/ 40 h 40"/>
                <a:gd name="T28" fmla="*/ 25 w 54"/>
                <a:gd name="T29" fmla="*/ 33 h 40"/>
                <a:gd name="T30" fmla="*/ 13 w 54"/>
                <a:gd name="T31" fmla="*/ 21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22 w 596"/>
                <a:gd name="T1" fmla="*/ 381 h 666"/>
                <a:gd name="T2" fmla="*/ 8 w 596"/>
                <a:gd name="T3" fmla="*/ 351 h 666"/>
                <a:gd name="T4" fmla="*/ 0 w 596"/>
                <a:gd name="T5" fmla="*/ 298 h 666"/>
                <a:gd name="T6" fmla="*/ 5 w 596"/>
                <a:gd name="T7" fmla="*/ 229 h 666"/>
                <a:gd name="T8" fmla="*/ 34 w 596"/>
                <a:gd name="T9" fmla="*/ 156 h 666"/>
                <a:gd name="T10" fmla="*/ 93 w 596"/>
                <a:gd name="T11" fmla="*/ 87 h 666"/>
                <a:gd name="T12" fmla="*/ 192 w 596"/>
                <a:gd name="T13" fmla="*/ 32 h 666"/>
                <a:gd name="T14" fmla="*/ 333 w 596"/>
                <a:gd name="T15" fmla="*/ 2 h 666"/>
                <a:gd name="T16" fmla="*/ 513 w 596"/>
                <a:gd name="T17" fmla="*/ 9 h 666"/>
                <a:gd name="T18" fmla="*/ 653 w 596"/>
                <a:gd name="T19" fmla="*/ 70 h 666"/>
                <a:gd name="T20" fmla="*/ 747 w 596"/>
                <a:gd name="T21" fmla="*/ 170 h 666"/>
                <a:gd name="T22" fmla="*/ 797 w 596"/>
                <a:gd name="T23" fmla="*/ 293 h 666"/>
                <a:gd name="T24" fmla="*/ 803 w 596"/>
                <a:gd name="T25" fmla="*/ 421 h 666"/>
                <a:gd name="T26" fmla="*/ 764 w 596"/>
                <a:gd name="T27" fmla="*/ 541 h 666"/>
                <a:gd name="T28" fmla="*/ 684 w 596"/>
                <a:gd name="T29" fmla="*/ 633 h 666"/>
                <a:gd name="T30" fmla="*/ 563 w 596"/>
                <a:gd name="T31" fmla="*/ 683 h 666"/>
                <a:gd name="T32" fmla="*/ 525 w 596"/>
                <a:gd name="T33" fmla="*/ 679 h 666"/>
                <a:gd name="T34" fmla="*/ 595 w 596"/>
                <a:gd name="T35" fmla="*/ 636 h 666"/>
                <a:gd name="T36" fmla="*/ 650 w 596"/>
                <a:gd name="T37" fmla="*/ 560 h 666"/>
                <a:gd name="T38" fmla="*/ 687 w 596"/>
                <a:gd name="T39" fmla="*/ 468 h 666"/>
                <a:gd name="T40" fmla="*/ 701 w 596"/>
                <a:gd name="T41" fmla="*/ 366 h 666"/>
                <a:gd name="T42" fmla="*/ 693 w 596"/>
                <a:gd name="T43" fmla="*/ 266 h 666"/>
                <a:gd name="T44" fmla="*/ 654 w 596"/>
                <a:gd name="T45" fmla="*/ 179 h 666"/>
                <a:gd name="T46" fmla="*/ 584 w 596"/>
                <a:gd name="T47" fmla="*/ 115 h 666"/>
                <a:gd name="T48" fmla="*/ 460 w 596"/>
                <a:gd name="T49" fmla="*/ 77 h 666"/>
                <a:gd name="T50" fmla="*/ 332 w 596"/>
                <a:gd name="T51" fmla="*/ 63 h 666"/>
                <a:gd name="T52" fmla="*/ 235 w 596"/>
                <a:gd name="T53" fmla="*/ 73 h 666"/>
                <a:gd name="T54" fmla="*/ 163 w 596"/>
                <a:gd name="T55" fmla="*/ 104 h 666"/>
                <a:gd name="T56" fmla="*/ 113 w 596"/>
                <a:gd name="T57" fmla="*/ 153 h 666"/>
                <a:gd name="T58" fmla="*/ 77 w 596"/>
                <a:gd name="T59" fmla="*/ 212 h 666"/>
                <a:gd name="T60" fmla="*/ 54 w 596"/>
                <a:gd name="T61" fmla="*/ 280 h 666"/>
                <a:gd name="T62" fmla="*/ 38 w 596"/>
                <a:gd name="T63" fmla="*/ 349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>
                <a:solidFill>
                  <a:srgbClr val="006699"/>
                </a:solidFill>
              </a:endParaRPr>
            </a:p>
          </p:txBody>
        </p:sp>
      </p:grpSp>
      <p:sp>
        <p:nvSpPr>
          <p:cNvPr id="14750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4750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14750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6699"/>
              </a:solidFill>
            </a:endParaRPr>
          </a:p>
        </p:txBody>
      </p:sp>
      <p:sp>
        <p:nvSpPr>
          <p:cNvPr id="14750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722A58-13E4-4B8C-A4A8-C0F0F0E9F814}" type="slidenum">
              <a:rPr lang="it-IT">
                <a:solidFill>
                  <a:srgbClr val="00669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639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95BABA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75F3A2-1116-4DEA-A1E5-5F255328480B}" type="slidenum">
              <a:rPr lang="it-IT">
                <a:solidFill>
                  <a:srgbClr val="000000"/>
                </a:solidFill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6598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2156B0-79F3-4BF2-9E04-2D3238E6F5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AC1620-2604-4144-8D13-AD415411793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397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 dello schema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0220DA-6CDD-43EF-A732-C815AEC24154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654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2156B0-79F3-4BF2-9E04-2D3238E6F5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AC1620-2604-4144-8D13-AD415411793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314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2156B0-79F3-4BF2-9E04-2D3238E6F5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AC1620-2604-4144-8D13-AD415411793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922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2156B0-79F3-4BF2-9E04-2D3238E6F54F}" type="datetimeFigureOut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AC1620-2604-4144-8D13-AD4154117938}" type="slidenum">
              <a:rPr lang="it-IT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98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95BABA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014A6A-8346-4754-A8C2-8DC76687C710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9885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E9489-F901-4017-B31F-0F9F4A440482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30/08/2025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924DD-2F0C-4DFD-ADC5-50163BE059D9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047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CCFFFF"/>
            </a:gs>
            <a:gs pos="100000">
              <a:srgbClr val="95BABA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207C81-1F4A-48E4-8D1B-3985F0713422}" type="slidenum">
              <a:rPr lang="it-IT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05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  <p:sldLayoutId id="2147483858" r:id="rId12"/>
    <p:sldLayoutId id="214748385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dmontgomery.com/the_eye/eyephotos/pics/LipemiaRetinalis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5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6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4.xml"/><Relationship Id="rId4" Type="http://schemas.openxmlformats.org/officeDocument/2006/relationships/image" Target="../media/image16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6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5.xml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21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37.png"/><Relationship Id="rId4" Type="http://schemas.openxmlformats.org/officeDocument/2006/relationships/oleObject" Target="../embeddings/oleObject6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6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5.xml"/><Relationship Id="rId4" Type="http://schemas.openxmlformats.org/officeDocument/2006/relationships/image" Target="../media/image42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6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10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0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9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9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99.xml"/><Relationship Id="rId4" Type="http://schemas.openxmlformats.org/officeDocument/2006/relationships/image" Target="../media/image56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5496" y="230783"/>
            <a:ext cx="9073008" cy="1470025"/>
          </a:xfrm>
        </p:spPr>
        <p:txBody>
          <a:bodyPr>
            <a:normAutofit fontScale="90000"/>
          </a:bodyPr>
          <a:lstStyle/>
          <a:p>
            <a:br>
              <a:rPr lang="it-IT" sz="3600" b="1" i="0" u="none" strike="noStrike" baseline="0" dirty="0">
                <a:latin typeface="RotisSansSerifPro-ExtraBold"/>
              </a:rPr>
            </a:br>
            <a:br>
              <a:rPr lang="it-IT" sz="3600" b="1" dirty="0">
                <a:latin typeface="RotisSansSerifPro-ExtraBold"/>
              </a:rPr>
            </a:br>
            <a:r>
              <a:rPr lang="it-IT" sz="2700" b="1" i="0" u="none" strike="noStrike" baseline="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  <a:t>Severe </a:t>
            </a:r>
            <a:r>
              <a:rPr lang="it-IT" sz="2700" b="1" i="0" u="none" strike="noStrike" baseline="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  <a:t>hyperchylomicronaemia</a:t>
            </a:r>
            <a:r>
              <a:rPr lang="it-IT" sz="2700" b="1" i="0" u="none" strike="noStrike" baseline="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  <a:t> and </a:t>
            </a:r>
            <a:r>
              <a:rPr lang="it-IT" sz="2700" b="1" i="0" u="none" strike="noStrike" baseline="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  <a:t>hypertriglyceridaemia</a:t>
            </a:r>
            <a:r>
              <a:rPr lang="it-IT" sz="2700" b="1" i="0" u="none" strike="noStrike" baseline="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  <a:t>:</a:t>
            </a:r>
            <a:br>
              <a:rPr lang="it-IT" sz="2700" b="1" i="0" u="none" strike="noStrike" baseline="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</a:br>
            <a:r>
              <a:rPr lang="en-US" sz="2700" b="1" i="0" u="none" strike="noStrike" baseline="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  <a:t>why, when and how it is to be treated</a:t>
            </a:r>
            <a:br>
              <a:rPr lang="en-US" sz="2700" b="1" i="0" u="none" strike="noStrike" baseline="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tisSansSerifPro-ExtraBold"/>
              </a:rPr>
            </a:br>
            <a:br>
              <a:rPr lang="en-US" sz="2700" b="1" i="0" u="none" strike="noStrike" baseline="0" dirty="0">
                <a:latin typeface="RotisSansSerifPro-ExtraBold"/>
              </a:rPr>
            </a:br>
            <a:r>
              <a:rPr lang="en-US" sz="1600" b="1" i="1" dirty="0">
                <a:latin typeface="RotisSansSerifPro-ExtraBold"/>
              </a:rPr>
              <a:t>Claudia </a:t>
            </a:r>
            <a:r>
              <a:rPr lang="en-US" sz="1600" b="1" i="1" dirty="0" err="1">
                <a:latin typeface="RotisSansSerifPro-ExtraBold"/>
              </a:rPr>
              <a:t>Stefanutti</a:t>
            </a:r>
            <a:r>
              <a:rPr lang="en-US" sz="1600" b="1" i="1" dirty="0">
                <a:latin typeface="RotisSansSerifPro-ExtraBold"/>
              </a:rPr>
              <a:t>, Roma, Italia, Europa</a:t>
            </a:r>
            <a:br>
              <a:rPr lang="en-US" sz="1800" b="1" i="1" u="none" strike="noStrike" baseline="0" dirty="0">
                <a:latin typeface="RotisSansSerifPro-ExtraBold"/>
              </a:rPr>
            </a:br>
            <a:br>
              <a:rPr lang="en-US" sz="2700" b="1" i="0" u="none" strike="noStrike" baseline="0" dirty="0">
                <a:latin typeface="RotisSansSerifPro-ExtraBold"/>
              </a:rPr>
            </a:br>
            <a:endParaRPr lang="it-IT" sz="3100" dirty="0"/>
          </a:p>
        </p:txBody>
      </p:sp>
      <p:sp>
        <p:nvSpPr>
          <p:cNvPr id="3" name="Rettangolo 2"/>
          <p:cNvSpPr/>
          <p:nvPr/>
        </p:nvSpPr>
        <p:spPr>
          <a:xfrm>
            <a:off x="755576" y="5817458"/>
            <a:ext cx="7560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3rd Dresden International Symposium on </a:t>
            </a:r>
            <a:r>
              <a:rPr lang="it-IT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Therapeutic</a:t>
            </a:r>
            <a:r>
              <a:rPr lang="it-I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Apheresis</a:t>
            </a:r>
            <a:endParaRPr lang="it-IT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it-IT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March 13 – 15, 2014</a:t>
            </a:r>
          </a:p>
        </p:txBody>
      </p:sp>
    </p:spTree>
    <p:extLst>
      <p:ext uri="{BB962C8B-B14F-4D97-AF65-F5344CB8AC3E}">
        <p14:creationId xmlns:p14="http://schemas.microsoft.com/office/powerpoint/2010/main" val="3622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547664" y="2917231"/>
            <a:ext cx="59046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WHY</a:t>
            </a:r>
          </a:p>
        </p:txBody>
      </p:sp>
    </p:spTree>
    <p:extLst>
      <p:ext uri="{BB962C8B-B14F-4D97-AF65-F5344CB8AC3E}">
        <p14:creationId xmlns:p14="http://schemas.microsoft.com/office/powerpoint/2010/main" val="185075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99" y="188640"/>
            <a:ext cx="4073525" cy="6480720"/>
          </a:xfrm>
          <a:prstGeom prst="rect">
            <a:avLst/>
          </a:prstGeom>
          <a:noFill/>
          <a:ln w="44450">
            <a:solidFill>
              <a:srgbClr val="DD40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7"/>
          <p:cNvSpPr txBox="1">
            <a:spLocks noChangeArrowheads="1"/>
          </p:cNvSpPr>
          <p:nvPr/>
        </p:nvSpPr>
        <p:spPr bwMode="auto">
          <a:xfrm>
            <a:off x="179388" y="468784"/>
            <a:ext cx="27368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FF0000"/>
                </a:solidFill>
                <a:latin typeface="Comic Sans MS" pitchFamily="66" charset="0"/>
              </a:rPr>
              <a:t>ATP III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FF0000"/>
                </a:solidFill>
                <a:latin typeface="Comic Sans MS" pitchFamily="66" charset="0"/>
              </a:rPr>
              <a:t>2001-2004</a:t>
            </a:r>
          </a:p>
        </p:txBody>
      </p:sp>
      <p:sp>
        <p:nvSpPr>
          <p:cNvPr id="103435" name="Oval 11"/>
          <p:cNvSpPr>
            <a:spLocks noChangeArrowheads="1"/>
          </p:cNvSpPr>
          <p:nvPr/>
        </p:nvSpPr>
        <p:spPr bwMode="auto">
          <a:xfrm>
            <a:off x="2411611" y="3933056"/>
            <a:ext cx="1584325" cy="7921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6699"/>
              </a:solidFill>
            </a:endParaRPr>
          </a:p>
        </p:txBody>
      </p:sp>
      <p:sp>
        <p:nvSpPr>
          <p:cNvPr id="103437" name="Rectangle 13"/>
          <p:cNvSpPr>
            <a:spLocks noChangeArrowheads="1"/>
          </p:cNvSpPr>
          <p:nvPr/>
        </p:nvSpPr>
        <p:spPr bwMode="auto">
          <a:xfrm>
            <a:off x="4355976" y="4653136"/>
            <a:ext cx="1944688" cy="7207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6699"/>
              </a:solidFill>
            </a:endParaRPr>
          </a:p>
        </p:txBody>
      </p:sp>
      <p:sp>
        <p:nvSpPr>
          <p:cNvPr id="103438" name="Rectangle 14"/>
          <p:cNvSpPr>
            <a:spLocks noChangeArrowheads="1"/>
          </p:cNvSpPr>
          <p:nvPr/>
        </p:nvSpPr>
        <p:spPr bwMode="auto">
          <a:xfrm>
            <a:off x="4355504" y="5373216"/>
            <a:ext cx="1944688" cy="1296144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8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35" grpId="0" animBg="1"/>
      <p:bldP spid="103437" grpId="0" animBg="1"/>
      <p:bldP spid="10343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65" y="116632"/>
            <a:ext cx="7864475" cy="6669087"/>
          </a:xfrm>
          <a:prstGeom prst="rect">
            <a:avLst/>
          </a:prstGeom>
          <a:noFill/>
          <a:ln w="9525">
            <a:solidFill>
              <a:schemeClr val="accent6">
                <a:lumMod val="1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6"/>
          <p:cNvSpPr txBox="1">
            <a:spLocks noChangeArrowheads="1"/>
          </p:cNvSpPr>
          <p:nvPr/>
        </p:nvSpPr>
        <p:spPr bwMode="auto">
          <a:xfrm>
            <a:off x="323528" y="6165304"/>
            <a:ext cx="2823915" cy="369332"/>
          </a:xfrm>
          <a:prstGeom prst="rect">
            <a:avLst/>
          </a:prstGeom>
          <a:solidFill>
            <a:srgbClr val="002060"/>
          </a:solidFill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b="1" dirty="0">
                <a:solidFill>
                  <a:srgbClr val="FF0000"/>
                </a:solidFill>
                <a:latin typeface="Comic Sans MS" pitchFamily="66" charset="0"/>
              </a:rPr>
              <a:t>ATP III 2001-2004</a:t>
            </a:r>
          </a:p>
        </p:txBody>
      </p:sp>
      <p:sp>
        <p:nvSpPr>
          <p:cNvPr id="10245" name="Oval 9"/>
          <p:cNvSpPr>
            <a:spLocks noChangeArrowheads="1"/>
          </p:cNvSpPr>
          <p:nvPr/>
        </p:nvSpPr>
        <p:spPr bwMode="auto">
          <a:xfrm>
            <a:off x="611411" y="3861048"/>
            <a:ext cx="1584325" cy="8636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6699"/>
              </a:solidFill>
            </a:endParaRPr>
          </a:p>
        </p:txBody>
      </p:sp>
      <p:sp>
        <p:nvSpPr>
          <p:cNvPr id="111626" name="Rectangle 10"/>
          <p:cNvSpPr>
            <a:spLocks noChangeArrowheads="1"/>
          </p:cNvSpPr>
          <p:nvPr/>
        </p:nvSpPr>
        <p:spPr bwMode="auto">
          <a:xfrm>
            <a:off x="3275087" y="4077072"/>
            <a:ext cx="5113337" cy="1655539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62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1116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108999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1" dirty="0">
                <a:solidFill>
                  <a:schemeClr val="bg1"/>
                </a:solidFill>
                <a:latin typeface="Comic Sans MS" pitchFamily="66" charset="0"/>
              </a:rPr>
              <a:t>About 1/3 of adults in Europe have TGs &gt;1.7 </a:t>
            </a:r>
            <a:r>
              <a:rPr lang="en-US" sz="2000" b="1" dirty="0" err="1">
                <a:solidFill>
                  <a:schemeClr val="bg1"/>
                </a:solidFill>
                <a:latin typeface="Comic Sans MS" pitchFamily="66" charset="0"/>
              </a:rPr>
              <a:t>mmol</a:t>
            </a:r>
            <a:r>
              <a:rPr lang="en-US" sz="2000" b="1" dirty="0">
                <a:solidFill>
                  <a:schemeClr val="bg1"/>
                </a:solidFill>
                <a:latin typeface="Comic Sans MS" pitchFamily="66" charset="0"/>
              </a:rPr>
              <a:t>/L (151 mg/</a:t>
            </a:r>
            <a:r>
              <a:rPr lang="en-US" sz="2000" b="1" dirty="0" err="1">
                <a:solidFill>
                  <a:schemeClr val="bg1"/>
                </a:solidFill>
                <a:latin typeface="Comic Sans MS" pitchFamily="66" charset="0"/>
              </a:rPr>
              <a:t>dL</a:t>
            </a:r>
            <a:r>
              <a:rPr lang="en-US" sz="2000" b="1" dirty="0">
                <a:solidFill>
                  <a:schemeClr val="bg1"/>
                </a:solidFill>
                <a:latin typeface="Comic Sans MS" pitchFamily="66" charset="0"/>
              </a:rPr>
              <a:t>) with or without low HDL-C. Even with well controlled LDL-C levels, these people are at high CV risk and non-HDL-C or </a:t>
            </a:r>
            <a:r>
              <a:rPr lang="en-US" sz="2000" b="1" dirty="0" err="1">
                <a:solidFill>
                  <a:schemeClr val="bg1"/>
                </a:solidFill>
                <a:latin typeface="Comic Sans MS" pitchFamily="66" charset="0"/>
              </a:rPr>
              <a:t>apo</a:t>
            </a:r>
            <a:r>
              <a:rPr lang="en-US" sz="2000" b="1" dirty="0">
                <a:solidFill>
                  <a:schemeClr val="bg1"/>
                </a:solidFill>
                <a:latin typeface="Comic Sans MS" pitchFamily="66" charset="0"/>
              </a:rPr>
              <a:t> B are recommended as secondary targets in this group.</a:t>
            </a:r>
            <a:endParaRPr lang="it-IT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0" y="5442609"/>
            <a:ext cx="914400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dirty="0" err="1">
                <a:solidFill>
                  <a:srgbClr val="FFFF00"/>
                </a:solidFill>
              </a:rPr>
              <a:t>Atherosclerosis</a:t>
            </a:r>
            <a:r>
              <a:rPr lang="it-IT" sz="1100" dirty="0">
                <a:solidFill>
                  <a:srgbClr val="FFFF00"/>
                </a:solidFill>
              </a:rPr>
              <a:t>. 2011 Jul;217(1):3-46.</a:t>
            </a:r>
          </a:p>
          <a:p>
            <a:r>
              <a:rPr lang="it-IT" sz="1100" dirty="0">
                <a:solidFill>
                  <a:srgbClr val="FFFF00"/>
                </a:solidFill>
              </a:rPr>
              <a:t>ESC/EAS </a:t>
            </a:r>
            <a:r>
              <a:rPr lang="it-IT" sz="1100" dirty="0" err="1">
                <a:solidFill>
                  <a:srgbClr val="FFFF00"/>
                </a:solidFill>
              </a:rPr>
              <a:t>Guidelines</a:t>
            </a:r>
            <a:r>
              <a:rPr lang="it-IT" sz="1100" dirty="0">
                <a:solidFill>
                  <a:srgbClr val="FFFF00"/>
                </a:solidFill>
              </a:rPr>
              <a:t> for the management of </a:t>
            </a:r>
            <a:r>
              <a:rPr lang="it-IT" sz="1100" dirty="0" err="1">
                <a:solidFill>
                  <a:srgbClr val="FFFF00"/>
                </a:solidFill>
              </a:rPr>
              <a:t>dyslipidaemias</a:t>
            </a:r>
            <a:r>
              <a:rPr lang="it-IT" sz="1100" dirty="0">
                <a:solidFill>
                  <a:srgbClr val="FFFF00"/>
                </a:solidFill>
              </a:rPr>
              <a:t> The Task Force for the management of </a:t>
            </a:r>
            <a:r>
              <a:rPr lang="it-IT" sz="1100" dirty="0" err="1">
                <a:solidFill>
                  <a:srgbClr val="FFFF00"/>
                </a:solidFill>
              </a:rPr>
              <a:t>dyslipidaemias</a:t>
            </a:r>
            <a:r>
              <a:rPr lang="it-IT" sz="1100" dirty="0">
                <a:solidFill>
                  <a:srgbClr val="FFFF00"/>
                </a:solidFill>
              </a:rPr>
              <a:t> of the </a:t>
            </a:r>
            <a:r>
              <a:rPr lang="it-IT" sz="1100" dirty="0" err="1">
                <a:solidFill>
                  <a:srgbClr val="FFFF00"/>
                </a:solidFill>
              </a:rPr>
              <a:t>European</a:t>
            </a:r>
            <a:r>
              <a:rPr lang="it-IT" sz="1100" dirty="0">
                <a:solidFill>
                  <a:srgbClr val="FFFF00"/>
                </a:solidFill>
              </a:rPr>
              <a:t> Society of </a:t>
            </a:r>
            <a:r>
              <a:rPr lang="it-IT" sz="1100" dirty="0" err="1">
                <a:solidFill>
                  <a:srgbClr val="FFFF00"/>
                </a:solidFill>
              </a:rPr>
              <a:t>Cardiology</a:t>
            </a:r>
            <a:r>
              <a:rPr lang="it-IT" sz="1100" dirty="0">
                <a:solidFill>
                  <a:srgbClr val="FFFF00"/>
                </a:solidFill>
              </a:rPr>
              <a:t> (ESC) and the </a:t>
            </a:r>
            <a:r>
              <a:rPr lang="it-IT" sz="1100" dirty="0" err="1">
                <a:solidFill>
                  <a:srgbClr val="FFFF00"/>
                </a:solidFill>
              </a:rPr>
              <a:t>European</a:t>
            </a:r>
            <a:r>
              <a:rPr lang="it-IT" sz="1100" dirty="0">
                <a:solidFill>
                  <a:srgbClr val="FFFF00"/>
                </a:solidFill>
              </a:rPr>
              <a:t> </a:t>
            </a:r>
            <a:r>
              <a:rPr lang="it-IT" sz="1100" dirty="0" err="1">
                <a:solidFill>
                  <a:srgbClr val="FFFF00"/>
                </a:solidFill>
              </a:rPr>
              <a:t>Atherosclerosis</a:t>
            </a:r>
            <a:r>
              <a:rPr lang="it-IT" sz="1100" dirty="0">
                <a:solidFill>
                  <a:srgbClr val="FFFF00"/>
                </a:solidFill>
              </a:rPr>
              <a:t> Society (EAS).</a:t>
            </a:r>
          </a:p>
          <a:p>
            <a:r>
              <a:rPr lang="it-IT" sz="1100" dirty="0">
                <a:solidFill>
                  <a:srgbClr val="FFFF00"/>
                </a:solidFill>
              </a:rPr>
              <a:t>Catapano AL1, </a:t>
            </a:r>
            <a:r>
              <a:rPr lang="it-IT" sz="1100" dirty="0" err="1">
                <a:solidFill>
                  <a:srgbClr val="FFFF00"/>
                </a:solidFill>
              </a:rPr>
              <a:t>Reiner</a:t>
            </a:r>
            <a:r>
              <a:rPr lang="it-IT" sz="1100" dirty="0">
                <a:solidFill>
                  <a:srgbClr val="FFFF00"/>
                </a:solidFill>
              </a:rPr>
              <a:t> Z, De </a:t>
            </a:r>
            <a:r>
              <a:rPr lang="it-IT" sz="1100" dirty="0" err="1">
                <a:solidFill>
                  <a:srgbClr val="FFFF00"/>
                </a:solidFill>
              </a:rPr>
              <a:t>Backer</a:t>
            </a:r>
            <a:r>
              <a:rPr lang="it-IT" sz="1100" dirty="0">
                <a:solidFill>
                  <a:srgbClr val="FFFF00"/>
                </a:solidFill>
              </a:rPr>
              <a:t> G, Graham I, </a:t>
            </a:r>
            <a:r>
              <a:rPr lang="it-IT" sz="1100" dirty="0" err="1">
                <a:solidFill>
                  <a:srgbClr val="FFFF00"/>
                </a:solidFill>
              </a:rPr>
              <a:t>Taskinen</a:t>
            </a:r>
            <a:r>
              <a:rPr lang="it-IT" sz="1100" dirty="0">
                <a:solidFill>
                  <a:srgbClr val="FFFF00"/>
                </a:solidFill>
              </a:rPr>
              <a:t> MR, </a:t>
            </a:r>
            <a:r>
              <a:rPr lang="it-IT" sz="1100" dirty="0" err="1">
                <a:solidFill>
                  <a:srgbClr val="FFFF00"/>
                </a:solidFill>
              </a:rPr>
              <a:t>Wiklund</a:t>
            </a:r>
            <a:r>
              <a:rPr lang="it-IT" sz="1100" dirty="0">
                <a:solidFill>
                  <a:srgbClr val="FFFF00"/>
                </a:solidFill>
              </a:rPr>
              <a:t> O, </a:t>
            </a:r>
            <a:r>
              <a:rPr lang="it-IT" sz="1100" dirty="0" err="1">
                <a:solidFill>
                  <a:srgbClr val="FFFF00"/>
                </a:solidFill>
              </a:rPr>
              <a:t>Agewall</a:t>
            </a:r>
            <a:r>
              <a:rPr lang="it-IT" sz="1100" dirty="0">
                <a:solidFill>
                  <a:srgbClr val="FFFF00"/>
                </a:solidFill>
              </a:rPr>
              <a:t> S, </a:t>
            </a:r>
            <a:r>
              <a:rPr lang="it-IT" sz="1100" dirty="0" err="1">
                <a:solidFill>
                  <a:srgbClr val="FFFF00"/>
                </a:solidFill>
              </a:rPr>
              <a:t>Alegria</a:t>
            </a:r>
            <a:r>
              <a:rPr lang="it-IT" sz="1100" dirty="0">
                <a:solidFill>
                  <a:srgbClr val="FFFF00"/>
                </a:solidFill>
              </a:rPr>
              <a:t> E, </a:t>
            </a:r>
            <a:r>
              <a:rPr lang="it-IT" sz="1100" dirty="0" err="1">
                <a:solidFill>
                  <a:srgbClr val="FFFF00"/>
                </a:solidFill>
              </a:rPr>
              <a:t>Chapman</a:t>
            </a:r>
            <a:r>
              <a:rPr lang="it-IT" sz="1100" dirty="0">
                <a:solidFill>
                  <a:srgbClr val="FFFF00"/>
                </a:solidFill>
              </a:rPr>
              <a:t> M, </a:t>
            </a:r>
            <a:r>
              <a:rPr lang="it-IT" sz="1100" dirty="0" err="1">
                <a:solidFill>
                  <a:srgbClr val="FFFF00"/>
                </a:solidFill>
              </a:rPr>
              <a:t>Durrington</a:t>
            </a:r>
            <a:r>
              <a:rPr lang="it-IT" sz="1100" dirty="0">
                <a:solidFill>
                  <a:srgbClr val="FFFF00"/>
                </a:solidFill>
              </a:rPr>
              <a:t> P, </a:t>
            </a:r>
            <a:r>
              <a:rPr lang="it-IT" sz="1100" dirty="0" err="1">
                <a:solidFill>
                  <a:srgbClr val="FFFF00"/>
                </a:solidFill>
              </a:rPr>
              <a:t>Erdine</a:t>
            </a:r>
            <a:r>
              <a:rPr lang="it-IT" sz="1100" dirty="0">
                <a:solidFill>
                  <a:srgbClr val="FFFF00"/>
                </a:solidFill>
              </a:rPr>
              <a:t> S, </a:t>
            </a:r>
            <a:r>
              <a:rPr lang="it-IT" sz="1100" dirty="0" err="1">
                <a:solidFill>
                  <a:srgbClr val="FFFF00"/>
                </a:solidFill>
              </a:rPr>
              <a:t>Halcox</a:t>
            </a:r>
            <a:r>
              <a:rPr lang="it-IT" sz="1100" dirty="0">
                <a:solidFill>
                  <a:srgbClr val="FFFF00"/>
                </a:solidFill>
              </a:rPr>
              <a:t> J, Hobbs R, </a:t>
            </a:r>
            <a:r>
              <a:rPr lang="it-IT" sz="1100" dirty="0" err="1">
                <a:solidFill>
                  <a:srgbClr val="FFFF00"/>
                </a:solidFill>
              </a:rPr>
              <a:t>Kjekshus</a:t>
            </a:r>
            <a:r>
              <a:rPr lang="it-IT" sz="1100" dirty="0">
                <a:solidFill>
                  <a:srgbClr val="FFFF00"/>
                </a:solidFill>
              </a:rPr>
              <a:t> J, </a:t>
            </a:r>
            <a:r>
              <a:rPr lang="it-IT" sz="1100" dirty="0" err="1">
                <a:solidFill>
                  <a:srgbClr val="FFFF00"/>
                </a:solidFill>
              </a:rPr>
              <a:t>Filardi</a:t>
            </a:r>
            <a:r>
              <a:rPr lang="it-IT" sz="1100" dirty="0">
                <a:solidFill>
                  <a:srgbClr val="FFFF00"/>
                </a:solidFill>
              </a:rPr>
              <a:t> PP, Riccardi G, </a:t>
            </a:r>
            <a:r>
              <a:rPr lang="it-IT" sz="1100" dirty="0" err="1">
                <a:solidFill>
                  <a:srgbClr val="FFFF00"/>
                </a:solidFill>
              </a:rPr>
              <a:t>Storey</a:t>
            </a:r>
            <a:r>
              <a:rPr lang="it-IT" sz="1100" dirty="0">
                <a:solidFill>
                  <a:srgbClr val="FFFF00"/>
                </a:solidFill>
              </a:rPr>
              <a:t> RF, Wood D; </a:t>
            </a:r>
            <a:r>
              <a:rPr lang="it-IT" sz="1100" dirty="0" err="1">
                <a:solidFill>
                  <a:srgbClr val="FFFF00"/>
                </a:solidFill>
              </a:rPr>
              <a:t>European</a:t>
            </a:r>
            <a:r>
              <a:rPr lang="it-IT" sz="1100" dirty="0">
                <a:solidFill>
                  <a:srgbClr val="FFFF00"/>
                </a:solidFill>
              </a:rPr>
              <a:t> Society of </a:t>
            </a:r>
            <a:r>
              <a:rPr lang="it-IT" sz="1100" dirty="0" err="1">
                <a:solidFill>
                  <a:srgbClr val="FFFF00"/>
                </a:solidFill>
              </a:rPr>
              <a:t>Cardiology</a:t>
            </a:r>
            <a:r>
              <a:rPr lang="it-IT" sz="1100" dirty="0">
                <a:solidFill>
                  <a:srgbClr val="FFFF00"/>
                </a:solidFill>
              </a:rPr>
              <a:t> (ESC); </a:t>
            </a:r>
            <a:r>
              <a:rPr lang="it-IT" sz="1100" dirty="0" err="1">
                <a:solidFill>
                  <a:srgbClr val="FFFF00"/>
                </a:solidFill>
              </a:rPr>
              <a:t>European</a:t>
            </a:r>
            <a:r>
              <a:rPr lang="it-IT" sz="1100" dirty="0">
                <a:solidFill>
                  <a:srgbClr val="FFFF00"/>
                </a:solidFill>
              </a:rPr>
              <a:t> </a:t>
            </a:r>
            <a:r>
              <a:rPr lang="it-IT" sz="1100" dirty="0" err="1">
                <a:solidFill>
                  <a:srgbClr val="FFFF00"/>
                </a:solidFill>
              </a:rPr>
              <a:t>Atherosclerosis</a:t>
            </a:r>
            <a:r>
              <a:rPr lang="it-IT" sz="1100" dirty="0">
                <a:solidFill>
                  <a:srgbClr val="FFFF00"/>
                </a:solidFill>
              </a:rPr>
              <a:t> Society (EAS).</a:t>
            </a:r>
          </a:p>
        </p:txBody>
      </p:sp>
      <p:sp>
        <p:nvSpPr>
          <p:cNvPr id="7" name="Rettangolo 6"/>
          <p:cNvSpPr/>
          <p:nvPr/>
        </p:nvSpPr>
        <p:spPr>
          <a:xfrm>
            <a:off x="0" y="3140968"/>
            <a:ext cx="9144000" cy="2122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  <a:latin typeface="Comic Sans MS" pitchFamily="66" charset="0"/>
              </a:rPr>
              <a:t>One of the major clinical risks of dramatically elevated TG is AP. The risk of AP is clinically significant if TG exceed 10 </a:t>
            </a:r>
            <a:r>
              <a:rPr lang="en-US" b="1" dirty="0" err="1">
                <a:solidFill>
                  <a:schemeClr val="bg1"/>
                </a:solidFill>
                <a:latin typeface="Comic Sans MS" pitchFamily="66" charset="0"/>
              </a:rPr>
              <a:t>mmol</a:t>
            </a:r>
            <a:r>
              <a:rPr lang="en-US" b="1" dirty="0">
                <a:solidFill>
                  <a:schemeClr val="bg1"/>
                </a:solidFill>
                <a:latin typeface="Comic Sans MS" pitchFamily="66" charset="0"/>
              </a:rPr>
              <a:t>/L (more than ∼880 mg/</a:t>
            </a:r>
            <a:r>
              <a:rPr lang="en-US" b="1" dirty="0" err="1">
                <a:solidFill>
                  <a:schemeClr val="bg1"/>
                </a:solidFill>
                <a:latin typeface="Comic Sans MS" pitchFamily="66" charset="0"/>
              </a:rPr>
              <a:t>dL</a:t>
            </a:r>
            <a:r>
              <a:rPr lang="en-US" b="1" dirty="0">
                <a:solidFill>
                  <a:schemeClr val="bg1"/>
                </a:solidFill>
                <a:latin typeface="Comic Sans MS" pitchFamily="66" charset="0"/>
              </a:rPr>
              <a:t>) and actions to prevent AP are mandatory. Notably HTG is the cause of ∼10% of all cases with AP, and patients can develop AP even when their TG concentration is between 5 and 10 </a:t>
            </a:r>
            <a:r>
              <a:rPr lang="en-US" b="1" dirty="0" err="1">
                <a:solidFill>
                  <a:schemeClr val="bg1"/>
                </a:solidFill>
                <a:latin typeface="Comic Sans MS" pitchFamily="66" charset="0"/>
              </a:rPr>
              <a:t>mmol</a:t>
            </a:r>
            <a:r>
              <a:rPr lang="en-US" b="1" dirty="0">
                <a:solidFill>
                  <a:schemeClr val="bg1"/>
                </a:solidFill>
                <a:latin typeface="Comic Sans MS" pitchFamily="66" charset="0"/>
              </a:rPr>
              <a:t>/L (∼440–880 mg/</a:t>
            </a:r>
            <a:r>
              <a:rPr lang="en-US" b="1" dirty="0" err="1">
                <a:solidFill>
                  <a:schemeClr val="bg1"/>
                </a:solidFill>
                <a:latin typeface="Comic Sans MS" pitchFamily="66" charset="0"/>
              </a:rPr>
              <a:t>dL</a:t>
            </a:r>
            <a:r>
              <a:rPr lang="en-US" b="1" dirty="0">
                <a:solidFill>
                  <a:schemeClr val="bg1"/>
                </a:solidFill>
                <a:latin typeface="Comic Sans MS" pitchFamily="66" charset="0"/>
              </a:rPr>
              <a:t>). </a:t>
            </a:r>
            <a:endParaRPr lang="it-IT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3707904" y="467961"/>
            <a:ext cx="16071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rgbClr val="FF0000"/>
                </a:solidFill>
              </a:rPr>
              <a:t>ESC/EAS</a:t>
            </a:r>
          </a:p>
        </p:txBody>
      </p:sp>
    </p:spTree>
    <p:extLst>
      <p:ext uri="{BB962C8B-B14F-4D97-AF65-F5344CB8AC3E}">
        <p14:creationId xmlns:p14="http://schemas.microsoft.com/office/powerpoint/2010/main" val="149328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11300"/>
            <a:ext cx="7961312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Rettangolo 5"/>
          <p:cNvSpPr>
            <a:spLocks noChangeArrowheads="1"/>
          </p:cNvSpPr>
          <p:nvPr/>
        </p:nvSpPr>
        <p:spPr bwMode="auto">
          <a:xfrm>
            <a:off x="500063" y="2857500"/>
            <a:ext cx="81438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</a:rPr>
              <a:t>Hypertriglyceridemia is associated with acute pancreatitis, both as an etiology and as a consequence. Hypertriglyceridemia occurs in about 20% of patients with acute pancreatitis.</a:t>
            </a:r>
            <a:br>
              <a:rPr lang="en-US" sz="2000" dirty="0">
                <a:solidFill>
                  <a:prstClr val="black"/>
                </a:solidFill>
              </a:rPr>
            </a:br>
            <a:r>
              <a:rPr lang="en-US" sz="2000" dirty="0">
                <a:solidFill>
                  <a:prstClr val="black"/>
                </a:solidFill>
              </a:rPr>
              <a:t> </a:t>
            </a:r>
            <a:br>
              <a:rPr lang="en-US" sz="2000" dirty="0">
                <a:solidFill>
                  <a:prstClr val="black"/>
                </a:solidFill>
              </a:rPr>
            </a:br>
            <a:r>
              <a:rPr lang="en-US" sz="2000" dirty="0">
                <a:solidFill>
                  <a:prstClr val="black"/>
                </a:solidFill>
              </a:rPr>
              <a:t>Close control of blood glucose levels is also needed to facilitate control of serum </a:t>
            </a:r>
            <a:r>
              <a:rPr lang="it-IT" sz="2000" dirty="0" err="1">
                <a:solidFill>
                  <a:prstClr val="black"/>
                </a:solidFill>
              </a:rPr>
              <a:t>triglyceride</a:t>
            </a:r>
            <a:r>
              <a:rPr lang="it-IT" sz="2000" dirty="0">
                <a:solidFill>
                  <a:prstClr val="black"/>
                </a:solidFill>
              </a:rPr>
              <a:t> </a:t>
            </a:r>
            <a:r>
              <a:rPr lang="it-IT" sz="2000" dirty="0" err="1">
                <a:solidFill>
                  <a:prstClr val="black"/>
                </a:solidFill>
              </a:rPr>
              <a:t>levels</a:t>
            </a:r>
            <a:r>
              <a:rPr lang="it-IT" sz="2000" dirty="0">
                <a:solidFill>
                  <a:prstClr val="black"/>
                </a:solidFill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4280625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46"/>
          <p:cNvGrpSpPr>
            <a:grpSpLocks/>
          </p:cNvGrpSpPr>
          <p:nvPr/>
        </p:nvGrpSpPr>
        <p:grpSpPr bwMode="auto">
          <a:xfrm>
            <a:off x="107950" y="315913"/>
            <a:ext cx="8975725" cy="6208712"/>
            <a:chOff x="68" y="199"/>
            <a:chExt cx="5654" cy="3911"/>
          </a:xfrm>
        </p:grpSpPr>
        <p:sp>
          <p:nvSpPr>
            <p:cNvPr id="53252" name="Text Box 4"/>
            <p:cNvSpPr txBox="1">
              <a:spLocks noChangeArrowheads="1"/>
            </p:cNvSpPr>
            <p:nvPr/>
          </p:nvSpPr>
          <p:spPr bwMode="auto">
            <a:xfrm>
              <a:off x="68" y="199"/>
              <a:ext cx="1144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400" b="1">
                  <a:solidFill>
                    <a:prstClr val="black"/>
                  </a:solidFill>
                  <a:latin typeface="Calibri" pitchFamily="34" charset="0"/>
                </a:rPr>
                <a:t>Triggering mechanism</a:t>
              </a:r>
            </a:p>
          </p:txBody>
        </p:sp>
        <p:sp>
          <p:nvSpPr>
            <p:cNvPr id="53253" name="Text Box 5"/>
            <p:cNvSpPr txBox="1">
              <a:spLocks noChangeArrowheads="1"/>
            </p:cNvSpPr>
            <p:nvPr/>
          </p:nvSpPr>
          <p:spPr bwMode="auto">
            <a:xfrm>
              <a:off x="68" y="653"/>
              <a:ext cx="685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400" b="1">
                  <a:solidFill>
                    <a:prstClr val="black"/>
                  </a:solidFill>
                  <a:latin typeface="Calibri" pitchFamily="34" charset="0"/>
                </a:rPr>
                <a:t>Initial injury</a:t>
              </a:r>
            </a:p>
          </p:txBody>
        </p:sp>
        <p:sp>
          <p:nvSpPr>
            <p:cNvPr id="53254" name="Text Box 6"/>
            <p:cNvSpPr txBox="1">
              <a:spLocks noChangeArrowheads="1"/>
            </p:cNvSpPr>
            <p:nvPr/>
          </p:nvSpPr>
          <p:spPr bwMode="auto">
            <a:xfrm>
              <a:off x="68" y="1741"/>
              <a:ext cx="694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400" b="1">
                  <a:solidFill>
                    <a:prstClr val="black"/>
                  </a:solidFill>
                  <a:latin typeface="Calibri" pitchFamily="34" charset="0"/>
                </a:rPr>
                <a:t>Pancreatitis </a:t>
              </a:r>
            </a:p>
          </p:txBody>
        </p:sp>
        <p:sp>
          <p:nvSpPr>
            <p:cNvPr id="53255" name="Text Box 7"/>
            <p:cNvSpPr txBox="1">
              <a:spLocks noChangeArrowheads="1"/>
            </p:cNvSpPr>
            <p:nvPr/>
          </p:nvSpPr>
          <p:spPr bwMode="auto">
            <a:xfrm>
              <a:off x="68" y="2648"/>
              <a:ext cx="539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400" b="1">
                  <a:solidFill>
                    <a:prstClr val="black"/>
                  </a:solidFill>
                  <a:latin typeface="Calibri" pitchFamily="34" charset="0"/>
                </a:rPr>
                <a:t>Necrosis </a:t>
              </a:r>
            </a:p>
          </p:txBody>
        </p:sp>
        <p:sp>
          <p:nvSpPr>
            <p:cNvPr id="53256" name="Text Box 8"/>
            <p:cNvSpPr txBox="1">
              <a:spLocks noChangeArrowheads="1"/>
            </p:cNvSpPr>
            <p:nvPr/>
          </p:nvSpPr>
          <p:spPr bwMode="auto">
            <a:xfrm>
              <a:off x="68" y="3612"/>
              <a:ext cx="806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400" b="1">
                  <a:solidFill>
                    <a:prstClr val="black"/>
                  </a:solidFill>
                  <a:latin typeface="Calibri" pitchFamily="34" charset="0"/>
                </a:rPr>
                <a:t>Complications </a:t>
              </a:r>
            </a:p>
          </p:txBody>
        </p:sp>
        <p:sp>
          <p:nvSpPr>
            <p:cNvPr id="53257" name="Text Box 9"/>
            <p:cNvSpPr txBox="1">
              <a:spLocks noChangeArrowheads="1"/>
            </p:cNvSpPr>
            <p:nvPr/>
          </p:nvSpPr>
          <p:spPr bwMode="auto">
            <a:xfrm>
              <a:off x="1189" y="217"/>
              <a:ext cx="3075" cy="15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Lithiasis                         Alchool/Drugs                      Microbes                                 ERCP/Trauma</a:t>
              </a:r>
            </a:p>
          </p:txBody>
        </p:sp>
        <p:sp>
          <p:nvSpPr>
            <p:cNvPr id="53258" name="AutoShape 10"/>
            <p:cNvSpPr>
              <a:spLocks noChangeArrowheads="1"/>
            </p:cNvSpPr>
            <p:nvPr/>
          </p:nvSpPr>
          <p:spPr bwMode="auto">
            <a:xfrm rot="5400000">
              <a:off x="2835" y="481"/>
              <a:ext cx="272" cy="91"/>
            </a:xfrm>
            <a:prstGeom prst="chevron">
              <a:avLst>
                <a:gd name="adj" fmla="val 74725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59" name="Text Box 12"/>
            <p:cNvSpPr txBox="1">
              <a:spLocks noChangeArrowheads="1"/>
            </p:cNvSpPr>
            <p:nvPr/>
          </p:nvSpPr>
          <p:spPr bwMode="auto">
            <a:xfrm>
              <a:off x="1642" y="663"/>
              <a:ext cx="2611" cy="15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Ischaemia	                    Duct obstruction 	Activation of zymogen</a:t>
              </a:r>
            </a:p>
          </p:txBody>
        </p:sp>
        <p:sp>
          <p:nvSpPr>
            <p:cNvPr id="53260" name="AutoShape 13"/>
            <p:cNvSpPr>
              <a:spLocks noChangeArrowheads="1"/>
            </p:cNvSpPr>
            <p:nvPr/>
          </p:nvSpPr>
          <p:spPr bwMode="auto">
            <a:xfrm rot="8210857">
              <a:off x="1837" y="958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61" name="Text Box 14"/>
            <p:cNvSpPr txBox="1">
              <a:spLocks noChangeArrowheads="1"/>
            </p:cNvSpPr>
            <p:nvPr/>
          </p:nvSpPr>
          <p:spPr bwMode="auto">
            <a:xfrm>
              <a:off x="1299" y="1131"/>
              <a:ext cx="1020" cy="252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Cytokines Production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(TNF</a:t>
              </a: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  <a:sym typeface="Symbol" pitchFamily="18" charset="2"/>
                </a:rPr>
                <a:t>, IL-1, IL-6, IL-8, PAF)</a:t>
              </a:r>
            </a:p>
          </p:txBody>
        </p:sp>
        <p:sp>
          <p:nvSpPr>
            <p:cNvPr id="53262" name="AutoShape 15"/>
            <p:cNvSpPr>
              <a:spLocks noChangeArrowheads="1"/>
            </p:cNvSpPr>
            <p:nvPr/>
          </p:nvSpPr>
          <p:spPr bwMode="auto">
            <a:xfrm rot="5400000">
              <a:off x="2812" y="958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63" name="Text Box 16"/>
            <p:cNvSpPr txBox="1">
              <a:spLocks noChangeArrowheads="1"/>
            </p:cNvSpPr>
            <p:nvPr/>
          </p:nvSpPr>
          <p:spPr bwMode="auto">
            <a:xfrm>
              <a:off x="2387" y="1162"/>
              <a:ext cx="1114" cy="15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Vasoactive molecules release</a:t>
              </a:r>
              <a:endParaRPr lang="it-IT" altLang="it-IT" sz="1000" b="1">
                <a:solidFill>
                  <a:prstClr val="black"/>
                </a:solidFill>
                <a:latin typeface="Calibri" pitchFamily="34" charset="0"/>
                <a:sym typeface="Symbol" pitchFamily="18" charset="2"/>
              </a:endParaRPr>
            </a:p>
          </p:txBody>
        </p:sp>
        <p:sp>
          <p:nvSpPr>
            <p:cNvPr id="53264" name="AutoShape 17"/>
            <p:cNvSpPr>
              <a:spLocks noChangeArrowheads="1"/>
            </p:cNvSpPr>
            <p:nvPr/>
          </p:nvSpPr>
          <p:spPr bwMode="auto">
            <a:xfrm rot="13389143" flipH="1">
              <a:off x="3424" y="935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65" name="Text Box 18"/>
            <p:cNvSpPr txBox="1">
              <a:spLocks noChangeArrowheads="1"/>
            </p:cNvSpPr>
            <p:nvPr/>
          </p:nvSpPr>
          <p:spPr bwMode="auto">
            <a:xfrm>
              <a:off x="3556" y="1143"/>
              <a:ext cx="1102" cy="15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Release of activated enzymes</a:t>
              </a:r>
              <a:endParaRPr lang="it-IT" altLang="it-IT" sz="1000" b="1">
                <a:solidFill>
                  <a:prstClr val="black"/>
                </a:solidFill>
                <a:latin typeface="Calibri" pitchFamily="34" charset="0"/>
                <a:sym typeface="Symbol" pitchFamily="18" charset="2"/>
              </a:endParaRPr>
            </a:p>
          </p:txBody>
        </p:sp>
        <p:sp>
          <p:nvSpPr>
            <p:cNvPr id="53266" name="AutoShape 19"/>
            <p:cNvSpPr>
              <a:spLocks noChangeArrowheads="1"/>
            </p:cNvSpPr>
            <p:nvPr/>
          </p:nvSpPr>
          <p:spPr bwMode="auto">
            <a:xfrm rot="5400000">
              <a:off x="1724" y="1547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67" name="Text Box 20"/>
            <p:cNvSpPr txBox="1">
              <a:spLocks noChangeArrowheads="1"/>
            </p:cNvSpPr>
            <p:nvPr/>
          </p:nvSpPr>
          <p:spPr bwMode="auto">
            <a:xfrm>
              <a:off x="1572" y="1768"/>
              <a:ext cx="572" cy="15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Inflammation</a:t>
              </a:r>
              <a:endParaRPr lang="it-IT" altLang="it-IT" sz="1000" b="1">
                <a:solidFill>
                  <a:prstClr val="black"/>
                </a:solidFill>
                <a:latin typeface="Calibri" pitchFamily="34" charset="0"/>
                <a:sym typeface="Symbol" pitchFamily="18" charset="2"/>
              </a:endParaRPr>
            </a:p>
          </p:txBody>
        </p:sp>
        <p:sp>
          <p:nvSpPr>
            <p:cNvPr id="53268" name="AutoShape 21"/>
            <p:cNvSpPr>
              <a:spLocks noChangeArrowheads="1"/>
            </p:cNvSpPr>
            <p:nvPr/>
          </p:nvSpPr>
          <p:spPr bwMode="auto">
            <a:xfrm rot="13389143" flipH="1">
              <a:off x="2336" y="1524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69" name="AutoShape 22"/>
            <p:cNvSpPr>
              <a:spLocks noChangeArrowheads="1"/>
            </p:cNvSpPr>
            <p:nvPr/>
          </p:nvSpPr>
          <p:spPr bwMode="auto">
            <a:xfrm rot="5400000">
              <a:off x="2812" y="1547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70" name="Text Box 23"/>
            <p:cNvSpPr txBox="1">
              <a:spLocks noChangeArrowheads="1"/>
            </p:cNvSpPr>
            <p:nvPr/>
          </p:nvSpPr>
          <p:spPr bwMode="auto">
            <a:xfrm>
              <a:off x="2609" y="1723"/>
              <a:ext cx="703" cy="252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 Vascular damage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Ischaemia</a:t>
              </a:r>
              <a:endParaRPr lang="it-IT" altLang="it-IT" sz="1000" b="1">
                <a:solidFill>
                  <a:prstClr val="black"/>
                </a:solidFill>
                <a:latin typeface="Calibri" pitchFamily="34" charset="0"/>
                <a:sym typeface="Symbol" pitchFamily="18" charset="2"/>
              </a:endParaRPr>
            </a:p>
          </p:txBody>
        </p:sp>
        <p:sp>
          <p:nvSpPr>
            <p:cNvPr id="53271" name="AutoShape 24"/>
            <p:cNvSpPr>
              <a:spLocks noChangeArrowheads="1"/>
            </p:cNvSpPr>
            <p:nvPr/>
          </p:nvSpPr>
          <p:spPr bwMode="auto">
            <a:xfrm rot="8210857">
              <a:off x="3288" y="1524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72" name="Text Box 25"/>
            <p:cNvSpPr txBox="1">
              <a:spLocks noChangeArrowheads="1"/>
            </p:cNvSpPr>
            <p:nvPr/>
          </p:nvSpPr>
          <p:spPr bwMode="auto">
            <a:xfrm>
              <a:off x="2675" y="2448"/>
              <a:ext cx="610" cy="252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Tissue damage</a:t>
              </a:r>
            </a:p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Cell Necrosis</a:t>
              </a:r>
              <a:endParaRPr lang="it-IT" altLang="it-IT" sz="1000" b="1">
                <a:solidFill>
                  <a:prstClr val="black"/>
                </a:solidFill>
                <a:latin typeface="Calibri" pitchFamily="34" charset="0"/>
                <a:sym typeface="Symbol" pitchFamily="18" charset="2"/>
              </a:endParaRPr>
            </a:p>
          </p:txBody>
        </p:sp>
        <p:sp>
          <p:nvSpPr>
            <p:cNvPr id="53273" name="AutoShape 26"/>
            <p:cNvSpPr>
              <a:spLocks noChangeArrowheads="1"/>
            </p:cNvSpPr>
            <p:nvPr/>
          </p:nvSpPr>
          <p:spPr bwMode="auto">
            <a:xfrm rot="-8210857" flipH="1" flipV="1">
              <a:off x="1794" y="2222"/>
              <a:ext cx="816" cy="45"/>
            </a:xfrm>
            <a:prstGeom prst="chevron">
              <a:avLst>
                <a:gd name="adj" fmla="val 453333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74" name="AutoShape 27"/>
            <p:cNvSpPr>
              <a:spLocks noChangeArrowheads="1"/>
            </p:cNvSpPr>
            <p:nvPr/>
          </p:nvSpPr>
          <p:spPr bwMode="auto">
            <a:xfrm rot="7912672" flipV="1">
              <a:off x="3209" y="1943"/>
              <a:ext cx="1134" cy="45"/>
            </a:xfrm>
            <a:prstGeom prst="chevron">
              <a:avLst>
                <a:gd name="adj" fmla="val 630000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grpSp>
          <p:nvGrpSpPr>
            <p:cNvPr id="53275" name="Group 31"/>
            <p:cNvGrpSpPr>
              <a:grpSpLocks/>
            </p:cNvGrpSpPr>
            <p:nvPr/>
          </p:nvGrpSpPr>
          <p:grpSpPr bwMode="auto">
            <a:xfrm>
              <a:off x="1227" y="2795"/>
              <a:ext cx="1562" cy="363"/>
              <a:chOff x="1227" y="2795"/>
              <a:chExt cx="1562" cy="363"/>
            </a:xfrm>
          </p:grpSpPr>
          <p:sp>
            <p:nvSpPr>
              <p:cNvPr id="53291" name="AutoShape 28"/>
              <p:cNvSpPr>
                <a:spLocks noChangeArrowheads="1"/>
              </p:cNvSpPr>
              <p:nvPr/>
            </p:nvSpPr>
            <p:spPr bwMode="auto">
              <a:xfrm>
                <a:off x="2244" y="2795"/>
                <a:ext cx="545" cy="363"/>
              </a:xfrm>
              <a:prstGeom prst="curvedRightArrow">
                <a:avLst>
                  <a:gd name="adj1" fmla="val 12398"/>
                  <a:gd name="adj2" fmla="val 39944"/>
                  <a:gd name="adj3" fmla="val 50136"/>
                </a:avLst>
              </a:prstGeom>
              <a:gradFill rotWithShape="1">
                <a:gsLst>
                  <a:gs pos="0">
                    <a:srgbClr val="761800"/>
                  </a:gs>
                  <a:gs pos="100000">
                    <a:srgbClr val="FF3300"/>
                  </a:gs>
                </a:gsLst>
                <a:lin ang="5400000" scaled="1"/>
              </a:gradFill>
              <a:ln w="9525">
                <a:solidFill>
                  <a:srgbClr val="FFFF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it-IT" altLang="it-IT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53292" name="Text Box 30"/>
              <p:cNvSpPr txBox="1">
                <a:spLocks noChangeArrowheads="1"/>
              </p:cNvSpPr>
              <p:nvPr/>
            </p:nvSpPr>
            <p:spPr bwMode="auto">
              <a:xfrm>
                <a:off x="1227" y="2886"/>
                <a:ext cx="901" cy="155"/>
              </a:xfrm>
              <a:prstGeom prst="rect">
                <a:avLst/>
              </a:prstGeom>
              <a:noFill/>
              <a:ln w="9525">
                <a:solidFill>
                  <a:srgbClr val="FF33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it-IT" altLang="it-IT" sz="1000" b="1">
                    <a:solidFill>
                      <a:prstClr val="black"/>
                    </a:solidFill>
                    <a:latin typeface="Calibri" pitchFamily="34" charset="0"/>
                  </a:rPr>
                  <a:t>Microcircle impairment</a:t>
                </a:r>
                <a:endParaRPr lang="it-IT" altLang="it-IT" sz="1000" b="1">
                  <a:solidFill>
                    <a:prstClr val="black"/>
                  </a:solidFill>
                  <a:latin typeface="Calibri" pitchFamily="34" charset="0"/>
                  <a:sym typeface="Symbol" pitchFamily="18" charset="2"/>
                </a:endParaRPr>
              </a:p>
            </p:txBody>
          </p:sp>
        </p:grpSp>
        <p:grpSp>
          <p:nvGrpSpPr>
            <p:cNvPr id="53276" name="Group 33"/>
            <p:cNvGrpSpPr>
              <a:grpSpLocks/>
            </p:cNvGrpSpPr>
            <p:nvPr/>
          </p:nvGrpSpPr>
          <p:grpSpPr bwMode="auto">
            <a:xfrm>
              <a:off x="3107" y="2795"/>
              <a:ext cx="1505" cy="363"/>
              <a:chOff x="3107" y="2795"/>
              <a:chExt cx="1505" cy="363"/>
            </a:xfrm>
          </p:grpSpPr>
          <p:sp>
            <p:nvSpPr>
              <p:cNvPr id="53289" name="AutoShape 29"/>
              <p:cNvSpPr>
                <a:spLocks noChangeArrowheads="1"/>
              </p:cNvSpPr>
              <p:nvPr/>
            </p:nvSpPr>
            <p:spPr bwMode="auto">
              <a:xfrm flipH="1">
                <a:off x="3107" y="2795"/>
                <a:ext cx="545" cy="363"/>
              </a:xfrm>
              <a:prstGeom prst="curvedRightArrow">
                <a:avLst>
                  <a:gd name="adj1" fmla="val 12398"/>
                  <a:gd name="adj2" fmla="val 39944"/>
                  <a:gd name="adj3" fmla="val 50136"/>
                </a:avLst>
              </a:prstGeom>
              <a:gradFill rotWithShape="1">
                <a:gsLst>
                  <a:gs pos="0">
                    <a:srgbClr val="761800"/>
                  </a:gs>
                  <a:gs pos="100000">
                    <a:srgbClr val="FF3300"/>
                  </a:gs>
                </a:gsLst>
                <a:lin ang="5400000" scaled="1"/>
              </a:gradFill>
              <a:ln w="9525">
                <a:solidFill>
                  <a:srgbClr val="FFFF00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endParaRPr lang="it-IT" altLang="it-IT">
                  <a:solidFill>
                    <a:prstClr val="black"/>
                  </a:solidFill>
                  <a:latin typeface="Calibri" pitchFamily="34" charset="0"/>
                </a:endParaRPr>
              </a:p>
            </p:txBody>
          </p:sp>
          <p:sp>
            <p:nvSpPr>
              <p:cNvPr id="53290" name="Text Box 32"/>
              <p:cNvSpPr txBox="1">
                <a:spLocks noChangeArrowheads="1"/>
              </p:cNvSpPr>
              <p:nvPr/>
            </p:nvSpPr>
            <p:spPr bwMode="auto">
              <a:xfrm>
                <a:off x="3664" y="2840"/>
                <a:ext cx="948" cy="252"/>
              </a:xfrm>
              <a:prstGeom prst="rect">
                <a:avLst/>
              </a:prstGeom>
              <a:noFill/>
              <a:ln w="9525">
                <a:solidFill>
                  <a:srgbClr val="FF33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it-IT" altLang="it-IT" sz="1000" b="1">
                    <a:solidFill>
                      <a:prstClr val="black"/>
                    </a:solidFill>
                    <a:latin typeface="Calibri" pitchFamily="34" charset="0"/>
                  </a:rPr>
                  <a:t> Macrophages Activation</a:t>
                </a:r>
              </a:p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it-IT" altLang="it-IT" sz="1000" b="1">
                    <a:solidFill>
                      <a:prstClr val="black"/>
                    </a:solidFill>
                    <a:latin typeface="Calibri" pitchFamily="34" charset="0"/>
                  </a:rPr>
                  <a:t>PMN</a:t>
                </a:r>
                <a:endParaRPr lang="it-IT" altLang="it-IT" sz="1000" b="1">
                  <a:solidFill>
                    <a:prstClr val="black"/>
                  </a:solidFill>
                  <a:latin typeface="Calibri" pitchFamily="34" charset="0"/>
                  <a:sym typeface="Symbol" pitchFamily="18" charset="2"/>
                </a:endParaRPr>
              </a:p>
            </p:txBody>
          </p:sp>
        </p:grpSp>
        <p:sp>
          <p:nvSpPr>
            <p:cNvPr id="53277" name="Text Box 34"/>
            <p:cNvSpPr txBox="1">
              <a:spLocks noChangeArrowheads="1"/>
            </p:cNvSpPr>
            <p:nvPr/>
          </p:nvSpPr>
          <p:spPr bwMode="auto">
            <a:xfrm>
              <a:off x="2581" y="3219"/>
              <a:ext cx="812" cy="15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</a:rPr>
                <a:t>Necrosis Progression</a:t>
              </a:r>
              <a:endParaRPr lang="it-IT" altLang="it-IT" sz="1000" b="1">
                <a:solidFill>
                  <a:prstClr val="black"/>
                </a:solidFill>
                <a:latin typeface="Calibri" pitchFamily="34" charset="0"/>
                <a:sym typeface="Symbol" pitchFamily="18" charset="2"/>
              </a:endParaRPr>
            </a:p>
          </p:txBody>
        </p:sp>
        <p:sp>
          <p:nvSpPr>
            <p:cNvPr id="53278" name="AutoShape 35"/>
            <p:cNvSpPr>
              <a:spLocks noChangeArrowheads="1"/>
            </p:cNvSpPr>
            <p:nvPr/>
          </p:nvSpPr>
          <p:spPr bwMode="auto">
            <a:xfrm>
              <a:off x="2835" y="3566"/>
              <a:ext cx="272" cy="182"/>
            </a:xfrm>
            <a:prstGeom prst="upDownArrow">
              <a:avLst>
                <a:gd name="adj1" fmla="val 50000"/>
                <a:gd name="adj2" fmla="val 20000"/>
              </a:avLst>
            </a:prstGeom>
            <a:gradFill rotWithShape="1">
              <a:gsLst>
                <a:gs pos="0">
                  <a:srgbClr val="FF9900"/>
                </a:gs>
                <a:gs pos="50000">
                  <a:srgbClr val="000000"/>
                </a:gs>
                <a:gs pos="100000">
                  <a:srgbClr val="FF9900"/>
                </a:gs>
              </a:gsLst>
              <a:lin ang="5400000" scaled="1"/>
            </a:gra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79" name="Text Box 36"/>
            <p:cNvSpPr txBox="1">
              <a:spLocks noChangeArrowheads="1"/>
            </p:cNvSpPr>
            <p:nvPr/>
          </p:nvSpPr>
          <p:spPr bwMode="auto">
            <a:xfrm>
              <a:off x="2521" y="3764"/>
              <a:ext cx="916" cy="155"/>
            </a:xfrm>
            <a:prstGeom prst="rect">
              <a:avLst/>
            </a:pr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000" b="1">
                  <a:solidFill>
                    <a:prstClr val="black"/>
                  </a:solidFill>
                  <a:latin typeface="Calibri" pitchFamily="34" charset="0"/>
                  <a:sym typeface="Symbol" pitchFamily="18" charset="2"/>
                </a:rPr>
                <a:t>Superimposed Infection</a:t>
              </a:r>
            </a:p>
          </p:txBody>
        </p:sp>
        <p:sp>
          <p:nvSpPr>
            <p:cNvPr id="53280" name="AutoShape 37"/>
            <p:cNvSpPr>
              <a:spLocks/>
            </p:cNvSpPr>
            <p:nvPr/>
          </p:nvSpPr>
          <p:spPr bwMode="auto">
            <a:xfrm>
              <a:off x="5193" y="346"/>
              <a:ext cx="91" cy="1270"/>
            </a:xfrm>
            <a:prstGeom prst="rightBrace">
              <a:avLst>
                <a:gd name="adj1" fmla="val 116300"/>
                <a:gd name="adj2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81" name="Text Box 38"/>
            <p:cNvSpPr txBox="1">
              <a:spLocks noChangeArrowheads="1"/>
            </p:cNvSpPr>
            <p:nvPr/>
          </p:nvSpPr>
          <p:spPr bwMode="auto">
            <a:xfrm>
              <a:off x="5271" y="857"/>
              <a:ext cx="451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>
                  <a:solidFill>
                    <a:prstClr val="black"/>
                  </a:solidFill>
                  <a:latin typeface="Calibri" pitchFamily="34" charset="0"/>
                </a:rPr>
                <a:t>hours</a:t>
              </a:r>
            </a:p>
          </p:txBody>
        </p:sp>
        <p:sp>
          <p:nvSpPr>
            <p:cNvPr id="53282" name="AutoShape 39"/>
            <p:cNvSpPr>
              <a:spLocks/>
            </p:cNvSpPr>
            <p:nvPr/>
          </p:nvSpPr>
          <p:spPr bwMode="auto">
            <a:xfrm>
              <a:off x="5193" y="1616"/>
              <a:ext cx="91" cy="998"/>
            </a:xfrm>
            <a:prstGeom prst="rightBrace">
              <a:avLst>
                <a:gd name="adj1" fmla="val 91392"/>
                <a:gd name="adj2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83" name="Text Box 40"/>
            <p:cNvSpPr txBox="1">
              <a:spLocks noChangeArrowheads="1"/>
            </p:cNvSpPr>
            <p:nvPr/>
          </p:nvSpPr>
          <p:spPr bwMode="auto">
            <a:xfrm>
              <a:off x="5404" y="1925"/>
              <a:ext cx="162" cy="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 lIns="36000" tIns="36000" rIns="36000" bIns="3600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200" b="1">
                  <a:solidFill>
                    <a:prstClr val="black"/>
                  </a:solidFill>
                  <a:latin typeface="Calibri" pitchFamily="34" charset="0"/>
                </a:rPr>
                <a:t>1° week</a:t>
              </a:r>
            </a:p>
          </p:txBody>
        </p:sp>
        <p:sp>
          <p:nvSpPr>
            <p:cNvPr id="53284" name="AutoShape 41"/>
            <p:cNvSpPr>
              <a:spLocks/>
            </p:cNvSpPr>
            <p:nvPr/>
          </p:nvSpPr>
          <p:spPr bwMode="auto">
            <a:xfrm>
              <a:off x="5193" y="2614"/>
              <a:ext cx="91" cy="998"/>
            </a:xfrm>
            <a:prstGeom prst="rightBrace">
              <a:avLst>
                <a:gd name="adj1" fmla="val 91392"/>
                <a:gd name="adj2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85" name="Text Box 42"/>
            <p:cNvSpPr txBox="1">
              <a:spLocks noChangeArrowheads="1"/>
            </p:cNvSpPr>
            <p:nvPr/>
          </p:nvSpPr>
          <p:spPr bwMode="auto">
            <a:xfrm>
              <a:off x="5404" y="2923"/>
              <a:ext cx="162" cy="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 lIns="36000" tIns="36000" rIns="36000" bIns="3600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1200" b="1">
                  <a:solidFill>
                    <a:prstClr val="black"/>
                  </a:solidFill>
                  <a:latin typeface="Calibri" pitchFamily="34" charset="0"/>
                </a:rPr>
                <a:t>2° week</a:t>
              </a:r>
            </a:p>
          </p:txBody>
        </p:sp>
        <p:sp>
          <p:nvSpPr>
            <p:cNvPr id="53286" name="AutoShape 43"/>
            <p:cNvSpPr>
              <a:spLocks/>
            </p:cNvSpPr>
            <p:nvPr/>
          </p:nvSpPr>
          <p:spPr bwMode="auto">
            <a:xfrm>
              <a:off x="5193" y="3612"/>
              <a:ext cx="91" cy="498"/>
            </a:xfrm>
            <a:prstGeom prst="rightBrace">
              <a:avLst>
                <a:gd name="adj1" fmla="val 45604"/>
                <a:gd name="adj2" fmla="val 50000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  <p:sp>
          <p:nvSpPr>
            <p:cNvPr id="53287" name="Text Box 44"/>
            <p:cNvSpPr txBox="1">
              <a:spLocks noChangeArrowheads="1"/>
            </p:cNvSpPr>
            <p:nvPr/>
          </p:nvSpPr>
          <p:spPr bwMode="auto">
            <a:xfrm>
              <a:off x="5420" y="3635"/>
              <a:ext cx="123" cy="3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 lIns="36000" tIns="36000" rIns="36000" bIns="3600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it-IT" altLang="it-IT" sz="800" b="1">
                  <a:solidFill>
                    <a:prstClr val="black"/>
                  </a:solidFill>
                  <a:latin typeface="Calibri" pitchFamily="34" charset="0"/>
                </a:rPr>
                <a:t>3- 4 weeks </a:t>
              </a:r>
            </a:p>
          </p:txBody>
        </p:sp>
        <p:sp>
          <p:nvSpPr>
            <p:cNvPr id="53288" name="AutoShape 45"/>
            <p:cNvSpPr>
              <a:spLocks noChangeArrowheads="1"/>
            </p:cNvSpPr>
            <p:nvPr/>
          </p:nvSpPr>
          <p:spPr bwMode="auto">
            <a:xfrm rot="5400000">
              <a:off x="2812" y="2182"/>
              <a:ext cx="272" cy="46"/>
            </a:xfrm>
            <a:prstGeom prst="chevron">
              <a:avLst>
                <a:gd name="adj" fmla="val 147826"/>
              </a:avLst>
            </a:prstGeom>
            <a:gradFill rotWithShape="1">
              <a:gsLst>
                <a:gs pos="0">
                  <a:srgbClr val="000000"/>
                </a:gs>
                <a:gs pos="100000">
                  <a:srgbClr val="FF3300"/>
                </a:gs>
              </a:gsLst>
              <a:lin ang="0" scaled="1"/>
            </a:gradFill>
            <a:ln w="9525">
              <a:solidFill>
                <a:srgbClr val="FF33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it-IT" altLang="it-IT">
                <a:solidFill>
                  <a:prstClr val="black"/>
                </a:solidFill>
                <a:latin typeface="Calibri" pitchFamily="34" charset="0"/>
              </a:endParaRPr>
            </a:p>
          </p:txBody>
        </p:sp>
      </p:grpSp>
      <p:sp>
        <p:nvSpPr>
          <p:cNvPr id="29740" name="Oval 44"/>
          <p:cNvSpPr>
            <a:spLocks noChangeArrowheads="1"/>
          </p:cNvSpPr>
          <p:nvPr/>
        </p:nvSpPr>
        <p:spPr bwMode="auto">
          <a:xfrm>
            <a:off x="1692275" y="1412875"/>
            <a:ext cx="5759450" cy="1152525"/>
          </a:xfrm>
          <a:prstGeom prst="ellipse">
            <a:avLst/>
          </a:prstGeom>
          <a:noFill/>
          <a:ln w="57150">
            <a:solidFill>
              <a:srgbClr val="00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69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188913"/>
            <a:ext cx="6038850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205038"/>
            <a:ext cx="4537075" cy="451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79513"/>
            <a:ext cx="4357688" cy="350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AutoShape 6"/>
          <p:cNvSpPr>
            <a:spLocks noChangeArrowheads="1"/>
          </p:cNvSpPr>
          <p:nvPr/>
        </p:nvSpPr>
        <p:spPr bwMode="auto">
          <a:xfrm>
            <a:off x="214313" y="1268413"/>
            <a:ext cx="4176712" cy="792162"/>
          </a:xfrm>
          <a:prstGeom prst="rightArrow">
            <a:avLst>
              <a:gd name="adj1" fmla="val 50000"/>
              <a:gd name="adj2" fmla="val 13181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>
                <a:solidFill>
                  <a:prstClr val="white"/>
                </a:solidFill>
              </a:rPr>
              <a:t>Severity criteria</a:t>
            </a:r>
          </a:p>
        </p:txBody>
      </p:sp>
      <p:sp>
        <p:nvSpPr>
          <p:cNvPr id="20487" name="AutoShape 7"/>
          <p:cNvSpPr>
            <a:spLocks noChangeArrowheads="1"/>
          </p:cNvSpPr>
          <p:nvPr/>
        </p:nvSpPr>
        <p:spPr bwMode="auto">
          <a:xfrm>
            <a:off x="4932363" y="5157788"/>
            <a:ext cx="3671887" cy="1008062"/>
          </a:xfrm>
          <a:prstGeom prst="leftArrow">
            <a:avLst>
              <a:gd name="adj1" fmla="val 50000"/>
              <a:gd name="adj2" fmla="val 9106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>
                <a:solidFill>
                  <a:prstClr val="white"/>
                </a:solidFill>
              </a:rPr>
              <a:t>Prognostic signs</a:t>
            </a:r>
          </a:p>
        </p:txBody>
      </p:sp>
    </p:spTree>
    <p:extLst>
      <p:ext uri="{BB962C8B-B14F-4D97-AF65-F5344CB8AC3E}">
        <p14:creationId xmlns:p14="http://schemas.microsoft.com/office/powerpoint/2010/main" val="408274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85750" y="404664"/>
            <a:ext cx="8243888" cy="131445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b="1" dirty="0">
                <a:solidFill>
                  <a:srgbClr val="FF0000"/>
                </a:solidFill>
                <a:effectLst/>
                <a:latin typeface="Comic Sans MS" pitchFamily="66" charset="0"/>
              </a:rPr>
              <a:t>SEVERE </a:t>
            </a:r>
            <a:br>
              <a:rPr lang="it-IT" sz="2400" b="1" dirty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it-IT" sz="2400" b="1" dirty="0">
                <a:solidFill>
                  <a:srgbClr val="FF0000"/>
                </a:solidFill>
                <a:effectLst/>
                <a:latin typeface="Comic Sans MS" pitchFamily="66" charset="0"/>
              </a:rPr>
              <a:t>HYPERTRIGLYCERIDAEMIA</a:t>
            </a:r>
            <a:br>
              <a:rPr lang="it-IT" sz="2400" b="1" dirty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endParaRPr lang="it-IT" sz="2400" b="1" dirty="0">
              <a:solidFill>
                <a:srgbClr val="0000FF"/>
              </a:solidFill>
              <a:effectLst/>
              <a:latin typeface="Comic Sans MS" pitchFamily="66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340768"/>
            <a:ext cx="8186737" cy="44561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endParaRPr lang="it-IT" altLang="it-IT" sz="2400" b="1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➢</a:t>
            </a:r>
            <a:r>
              <a:rPr lang="en-US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Serum TG levels above 1,000-2,000 mg / </a:t>
            </a:r>
            <a:r>
              <a:rPr lang="en-US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dL</a:t>
            </a:r>
            <a:r>
              <a:rPr lang="en-US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are usually considered necessary to ascribe </a:t>
            </a:r>
            <a:r>
              <a:rPr lang="it-IT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causation</a:t>
            </a:r>
            <a:r>
              <a:rPr 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for AP.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2400" dirty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➢ </a:t>
            </a:r>
            <a:r>
              <a:rPr lang="en-US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Hypertriglyceridaemia</a:t>
            </a:r>
            <a:r>
              <a:rPr lang="en-US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is reported to cause 1 – 4 %  AP episodes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it-IT" altLang="it-IT" sz="2400" dirty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➢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Chylomicron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remnants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or intermediate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   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density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lipoprotein-like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particles</a:t>
            </a:r>
            <a:endParaRPr lang="it-IT" altLang="it-IT" sz="2400" dirty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it-IT" altLang="it-IT" sz="2400" dirty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and/or</a:t>
            </a: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➢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  <a:ea typeface="+mj-ea"/>
                <a:cs typeface="+mj-cs"/>
              </a:rPr>
              <a:t>Chylomicrons</a:t>
            </a:r>
            <a:endParaRPr lang="it-IT" altLang="it-IT" sz="2400" dirty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  <a:p>
            <a:pPr marL="0" lvl="0" indent="0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endParaRPr lang="it-IT" altLang="it-IT" sz="2000" b="1" dirty="0">
              <a:latin typeface="TradeGothic-BoldTwo"/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37" y="5516563"/>
            <a:ext cx="914400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397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512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323601" y="983625"/>
            <a:ext cx="8424863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dirty="0">
              <a:solidFill>
                <a:srgbClr val="006699"/>
              </a:solidFill>
              <a:latin typeface="Arial Black" pitchFamily="34" charset="0"/>
            </a:endParaRPr>
          </a:p>
          <a:p>
            <a:pPr lvl="0" eaLnBrk="1" hangingPunct="1"/>
            <a:r>
              <a:rPr lang="it-IT" altLang="it-IT" sz="2000" b="1" dirty="0">
                <a:solidFill>
                  <a:schemeClr val="bg1"/>
                </a:solidFill>
                <a:latin typeface="Comic Sans MS" pitchFamily="66" charset="0"/>
              </a:rPr>
              <a:t>➢ </a:t>
            </a:r>
            <a:r>
              <a:rPr lang="en-US" sz="2400" b="1" dirty="0">
                <a:solidFill>
                  <a:srgbClr val="FFFFFF"/>
                </a:solidFill>
                <a:latin typeface="Comic Sans MS" pitchFamily="66" charset="0"/>
              </a:rPr>
              <a:t>The mechanism for </a:t>
            </a:r>
            <a:r>
              <a:rPr lang="en-US" sz="2400" b="1" dirty="0" err="1">
                <a:solidFill>
                  <a:srgbClr val="FFFFFF"/>
                </a:solidFill>
                <a:latin typeface="Comic Sans MS" pitchFamily="66" charset="0"/>
              </a:rPr>
              <a:t>hypertriglyceridaemic</a:t>
            </a:r>
            <a:endParaRPr lang="en-US" sz="2400" b="1" dirty="0">
              <a:solidFill>
                <a:srgbClr val="FFFFFF"/>
              </a:solidFill>
              <a:latin typeface="Comic Sans MS" pitchFamily="66" charset="0"/>
            </a:endParaRPr>
          </a:p>
          <a:p>
            <a:pPr lvl="0" eaLnBrk="1" hangingPunct="1"/>
            <a:r>
              <a:rPr lang="en-US" sz="2400" b="1" dirty="0">
                <a:solidFill>
                  <a:srgbClr val="FFFFFF"/>
                </a:solidFill>
                <a:latin typeface="Comic Sans MS" pitchFamily="66" charset="0"/>
              </a:rPr>
              <a:t>   pancreatitis is postulated to involve hydrolysis of</a:t>
            </a:r>
          </a:p>
          <a:p>
            <a:pPr lvl="0" eaLnBrk="1" hangingPunct="1"/>
            <a:r>
              <a:rPr lang="en-US" sz="2400" b="1" dirty="0">
                <a:solidFill>
                  <a:srgbClr val="FFFFFF"/>
                </a:solidFill>
                <a:latin typeface="Comic Sans MS" pitchFamily="66" charset="0"/>
              </a:rPr>
              <a:t>   TG by pancreatic lipase and release of free fatty</a:t>
            </a:r>
          </a:p>
          <a:p>
            <a:pPr lvl="0" eaLnBrk="1" hangingPunct="1"/>
            <a:r>
              <a:rPr lang="en-US" sz="2400" b="1" dirty="0">
                <a:solidFill>
                  <a:srgbClr val="FFFFFF"/>
                </a:solidFill>
                <a:latin typeface="Comic Sans MS" pitchFamily="66" charset="0"/>
              </a:rPr>
              <a:t>   acids that induce free radical damage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rgbClr val="FFFFFF"/>
                </a:solidFill>
                <a:latin typeface="Comic Sans MS" pitchFamily="66" charset="0"/>
              </a:rPr>
              <a:t>sHTG</a:t>
            </a:r>
            <a:r>
              <a:rPr lang="it-IT" altLang="it-IT" sz="2400" b="1" dirty="0">
                <a:solidFill>
                  <a:srgbClr val="FFFFFF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rgbClr val="FFFFFF"/>
                </a:solidFill>
                <a:latin typeface="Comic Sans MS" pitchFamily="66" charset="0"/>
              </a:rPr>
              <a:t>is</a:t>
            </a:r>
            <a:r>
              <a:rPr lang="it-IT" altLang="it-IT" sz="2400" b="1" dirty="0">
                <a:solidFill>
                  <a:srgbClr val="FFFFFF"/>
                </a:solidFill>
                <a:latin typeface="Comic Sans MS" pitchFamily="66" charset="0"/>
              </a:rPr>
              <a:t> the </a:t>
            </a:r>
            <a:r>
              <a:rPr lang="it-IT" altLang="it-IT" sz="2400" b="1" dirty="0" err="1">
                <a:solidFill>
                  <a:srgbClr val="FFFFFF"/>
                </a:solidFill>
                <a:latin typeface="Comic Sans MS" pitchFamily="66" charset="0"/>
              </a:rPr>
              <a:t>most</a:t>
            </a:r>
            <a:r>
              <a:rPr lang="it-IT" altLang="it-IT" sz="2400" b="1" dirty="0">
                <a:solidFill>
                  <a:srgbClr val="FFFFFF"/>
                </a:solidFill>
                <a:latin typeface="Comic Sans MS" pitchFamily="66" charset="0"/>
              </a:rPr>
              <a:t> common </a:t>
            </a:r>
            <a:r>
              <a:rPr lang="it-IT" altLang="it-IT" sz="2400" b="1" dirty="0" err="1">
                <a:solidFill>
                  <a:srgbClr val="FFFFFF"/>
                </a:solidFill>
                <a:latin typeface="Comic Sans MS" pitchFamily="66" charset="0"/>
              </a:rPr>
              <a:t>etiology</a:t>
            </a:r>
            <a:r>
              <a:rPr lang="it-IT" altLang="it-IT" sz="2400" b="1" dirty="0">
                <a:solidFill>
                  <a:srgbClr val="FFFFFF"/>
                </a:solidFill>
                <a:latin typeface="Comic Sans MS" pitchFamily="66" charset="0"/>
              </a:rPr>
              <a:t> of AP </a:t>
            </a:r>
            <a:r>
              <a:rPr lang="it-IT" altLang="it-IT" sz="2400" b="1" dirty="0" err="1">
                <a:solidFill>
                  <a:srgbClr val="FFFFFF"/>
                </a:solidFill>
                <a:latin typeface="Comic Sans MS" pitchFamily="66" charset="0"/>
              </a:rPr>
              <a:t>next</a:t>
            </a:r>
            <a:r>
              <a:rPr lang="it-IT" altLang="it-IT" sz="2400" b="1" dirty="0">
                <a:solidFill>
                  <a:srgbClr val="FFFFFF"/>
                </a:solidFill>
                <a:latin typeface="Comic Sans MS" pitchFamily="66" charset="0"/>
              </a:rPr>
              <a:t> to      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alcohol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and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gallstone-induced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disease</a:t>
            </a:r>
            <a:endParaRPr lang="it-IT" altLang="it-IT" sz="2400" b="1" dirty="0">
              <a:solidFill>
                <a:schemeClr val="bg1"/>
              </a:solidFill>
              <a:latin typeface="Arial Black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it-IT" altLang="it-IT" sz="2400" b="1" dirty="0">
              <a:solidFill>
                <a:schemeClr val="bg1"/>
              </a:solidFill>
              <a:latin typeface="Arial Black" pitchFamily="34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it-IT" altLang="it-IT" sz="2400" b="1" dirty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sHTG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was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listed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as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causative in 56% of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gestational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 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pancreatitis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cases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in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one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study</a:t>
            </a:r>
            <a:endParaRPr lang="it-IT" altLang="it-IT" sz="2400" b="1" dirty="0">
              <a:solidFill>
                <a:srgbClr val="006699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0476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9036050" cy="626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CasellaDiTesto 1"/>
          <p:cNvSpPr txBox="1">
            <a:spLocks noChangeArrowheads="1"/>
          </p:cNvSpPr>
          <p:nvPr/>
        </p:nvSpPr>
        <p:spPr bwMode="auto">
          <a:xfrm>
            <a:off x="683568" y="6525344"/>
            <a:ext cx="8424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200" b="1" dirty="0" err="1">
                <a:solidFill>
                  <a:srgbClr val="FFFF00"/>
                </a:solidFill>
              </a:rPr>
              <a:t>Ewald</a:t>
            </a:r>
            <a:r>
              <a:rPr lang="it-IT" altLang="it-IT" sz="1200" b="1" dirty="0">
                <a:solidFill>
                  <a:srgbClr val="FFFF00"/>
                </a:solidFill>
              </a:rPr>
              <a:t> N, </a:t>
            </a:r>
            <a:r>
              <a:rPr lang="it-IT" altLang="it-IT" sz="1200" b="1" dirty="0" err="1">
                <a:solidFill>
                  <a:srgbClr val="FFFF00"/>
                </a:solidFill>
              </a:rPr>
              <a:t>Kloer</a:t>
            </a:r>
            <a:r>
              <a:rPr lang="it-IT" altLang="it-IT" sz="1200" b="1" dirty="0">
                <a:solidFill>
                  <a:srgbClr val="FFFF00"/>
                </a:solidFill>
              </a:rPr>
              <a:t> HU. </a:t>
            </a:r>
            <a:r>
              <a:rPr lang="it-IT" altLang="it-IT" sz="1200" b="1" dirty="0" err="1">
                <a:solidFill>
                  <a:srgbClr val="FFFF00"/>
                </a:solidFill>
              </a:rPr>
              <a:t>Clin</a:t>
            </a:r>
            <a:r>
              <a:rPr lang="it-IT" altLang="it-IT" sz="1200" b="1" dirty="0">
                <a:solidFill>
                  <a:srgbClr val="FFFF00"/>
                </a:solidFill>
              </a:rPr>
              <a:t> Res </a:t>
            </a:r>
            <a:r>
              <a:rPr lang="it-IT" altLang="it-IT" sz="1200" b="1" dirty="0" err="1">
                <a:solidFill>
                  <a:srgbClr val="FFFF00"/>
                </a:solidFill>
              </a:rPr>
              <a:t>Cardiol</a:t>
            </a:r>
            <a:r>
              <a:rPr lang="it-IT" altLang="it-IT" sz="1200" b="1" dirty="0">
                <a:solidFill>
                  <a:srgbClr val="FFFF00"/>
                </a:solidFill>
              </a:rPr>
              <a:t> </a:t>
            </a:r>
            <a:r>
              <a:rPr lang="it-IT" altLang="it-IT" sz="1200" b="1" dirty="0" err="1">
                <a:solidFill>
                  <a:srgbClr val="FFFF00"/>
                </a:solidFill>
              </a:rPr>
              <a:t>Suppl</a:t>
            </a:r>
            <a:r>
              <a:rPr lang="it-IT" altLang="it-IT" sz="1200" b="1" dirty="0">
                <a:solidFill>
                  <a:srgbClr val="FFFF00"/>
                </a:solidFill>
              </a:rPr>
              <a:t> 2012 </a:t>
            </a:r>
          </a:p>
        </p:txBody>
      </p:sp>
    </p:spTree>
    <p:extLst>
      <p:ext uri="{BB962C8B-B14F-4D97-AF65-F5344CB8AC3E}">
        <p14:creationId xmlns:p14="http://schemas.microsoft.com/office/powerpoint/2010/main" val="2490559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547664" y="1844824"/>
            <a:ext cx="59046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WHEN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611560" y="3068960"/>
            <a:ext cx="79208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lnSpc>
                <a:spcPct val="200000"/>
              </a:lnSpc>
              <a:buAutoNum type="arabicPeriod"/>
            </a:pPr>
            <a:r>
              <a:rPr lang="it-IT" sz="24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Type</a:t>
            </a:r>
            <a:r>
              <a:rPr lang="it-IT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 of quantitative and qualitative </a:t>
            </a:r>
            <a:r>
              <a:rPr lang="it-IT" sz="24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lipid</a:t>
            </a:r>
            <a:r>
              <a:rPr lang="it-IT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 and </a:t>
            </a:r>
            <a:r>
              <a:rPr lang="it-IT" sz="24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lipoprotein</a:t>
            </a:r>
            <a:r>
              <a:rPr lang="it-IT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it-IT" sz="24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disorder</a:t>
            </a:r>
            <a:endParaRPr lang="it-IT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marL="342900" indent="-342900" algn="ctr">
              <a:lnSpc>
                <a:spcPct val="200000"/>
              </a:lnSpc>
              <a:buFontTx/>
              <a:buAutoNum type="arabicPeriod"/>
            </a:pPr>
            <a:r>
              <a:rPr lang="it-IT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Timing of </a:t>
            </a:r>
            <a:r>
              <a:rPr lang="it-IT" sz="24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extracorporeal</a:t>
            </a:r>
            <a:r>
              <a:rPr lang="it-IT" sz="2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it-IT" sz="2400" b="1" dirty="0" err="1">
                <a:solidFill>
                  <a:srgbClr val="FFFF00"/>
                </a:solidFill>
                <a:latin typeface="Comic Sans MS" panose="030F0702030302020204" pitchFamily="66" charset="0"/>
              </a:rPr>
              <a:t>intervention</a:t>
            </a:r>
            <a:endParaRPr lang="it-IT" sz="2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marL="342900" indent="-342900">
              <a:buAutoNum type="arabicPeriod"/>
            </a:pPr>
            <a:endParaRPr lang="it-IT" dirty="0">
              <a:solidFill>
                <a:srgbClr val="FFFF00"/>
              </a:solidFill>
            </a:endParaRPr>
          </a:p>
          <a:p>
            <a:endParaRPr lang="it-IT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3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629246"/>
            <a:ext cx="8243888" cy="1071562"/>
          </a:xfrm>
        </p:spPr>
        <p:txBody>
          <a:bodyPr/>
          <a:lstStyle/>
          <a:p>
            <a:pPr eaLnBrk="1" hangingPunct="1">
              <a:defRPr/>
            </a:pPr>
            <a:r>
              <a:rPr lang="it-IT" sz="4000" dirty="0"/>
              <a:t> </a:t>
            </a:r>
            <a:r>
              <a:rPr lang="it-IT" sz="3200" b="1" dirty="0">
                <a:solidFill>
                  <a:srgbClr val="FF0000"/>
                </a:solidFill>
                <a:effectLst/>
                <a:latin typeface="Comic Sans MS" pitchFamily="66" charset="0"/>
              </a:rPr>
              <a:t>CHYLOMICRONAEMIA</a:t>
            </a:r>
            <a:br>
              <a:rPr lang="it-IT" sz="3200" b="1" dirty="0">
                <a:solidFill>
                  <a:srgbClr val="FF0000"/>
                </a:solidFill>
                <a:effectLst/>
                <a:latin typeface="Comic Sans MS" pitchFamily="66" charset="0"/>
              </a:rPr>
            </a:br>
            <a:r>
              <a:rPr lang="it-IT" sz="3200" b="1" dirty="0">
                <a:solidFill>
                  <a:srgbClr val="FF0000"/>
                </a:solidFill>
                <a:effectLst/>
                <a:latin typeface="Comic Sans MS" pitchFamily="66" charset="0"/>
              </a:rPr>
              <a:t> SYNDROME</a:t>
            </a:r>
          </a:p>
        </p:txBody>
      </p:sp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250825" y="1700808"/>
            <a:ext cx="7024688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2400" b="1" dirty="0">
              <a:solidFill>
                <a:srgbClr val="006699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FF0000"/>
                </a:solidFill>
                <a:latin typeface="Comic Sans MS" pitchFamily="66" charset="0"/>
              </a:rPr>
              <a:t>➢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Eruptive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xanthoma:small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yellowish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papules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frequently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with an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erythematous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base,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appearing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predominantly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on the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buttocks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or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extremities</a:t>
            </a:r>
            <a:endParaRPr lang="it-IT" altLang="it-IT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FF0000"/>
                </a:solidFill>
                <a:latin typeface="Comic Sans MS" pitchFamily="66" charset="0"/>
              </a:rPr>
              <a:t>➢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Lipemia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retinalis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: the retina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has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a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salmon-colored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,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creamy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appearance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, and the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retinal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vessels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are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white</a:t>
            </a:r>
            <a:endParaRPr lang="it-IT" altLang="it-IT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FF0000"/>
                </a:solidFill>
                <a:latin typeface="Comic Sans MS" pitchFamily="66" charset="0"/>
              </a:rPr>
              <a:t>➢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Abdominal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findings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: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abdominal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pain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, acute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pancreatitis</a:t>
            </a:r>
            <a:r>
              <a:rPr lang="it-IT" altLang="it-IT" sz="2400" b="1" dirty="0">
                <a:solidFill>
                  <a:schemeClr val="bg1"/>
                </a:solidFill>
                <a:latin typeface="Comic Sans MS" pitchFamily="66" charset="0"/>
              </a:rPr>
              <a:t>, and/or </a:t>
            </a:r>
            <a:r>
              <a:rPr lang="it-IT" altLang="it-IT" sz="2400" b="1" dirty="0" err="1">
                <a:solidFill>
                  <a:schemeClr val="bg1"/>
                </a:solidFill>
                <a:latin typeface="Comic Sans MS" pitchFamily="66" charset="0"/>
              </a:rPr>
              <a:t>hepatosplenomegaly</a:t>
            </a:r>
            <a:endParaRPr lang="it-IT" altLang="it-IT" sz="2400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sz="2400" b="1" dirty="0">
              <a:solidFill>
                <a:srgbClr val="006699"/>
              </a:solidFill>
              <a:latin typeface="Comic Sans MS" pitchFamily="66" charset="0"/>
            </a:endParaRPr>
          </a:p>
        </p:txBody>
      </p:sp>
      <p:pic>
        <p:nvPicPr>
          <p:cNvPr id="614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1" y="77788"/>
            <a:ext cx="1325413" cy="1911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3" descr="Mostra immagine a dimensione intera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3779564"/>
            <a:ext cx="1365250" cy="1017588"/>
          </a:xfrm>
          <a:prstGeom prst="rect">
            <a:avLst/>
          </a:prstGeom>
          <a:noFill/>
          <a:ln w="38100">
            <a:solidFill>
              <a:srgbClr val="993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300" y="5173240"/>
            <a:ext cx="1376363" cy="1208088"/>
          </a:xfrm>
          <a:prstGeom prst="rect">
            <a:avLst/>
          </a:prstGeom>
          <a:noFill/>
          <a:ln w="38100">
            <a:solidFill>
              <a:srgbClr val="993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161605"/>
            <a:ext cx="1368425" cy="1195387"/>
          </a:xfrm>
          <a:prstGeom prst="rect">
            <a:avLst/>
          </a:prstGeom>
          <a:noFill/>
          <a:ln w="38100">
            <a:solidFill>
              <a:srgbClr val="993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29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Lipemia retina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2882900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2467" name="Object 3"/>
          <p:cNvGraphicFramePr>
            <a:graphicFrameLocks noChangeAspect="1"/>
          </p:cNvGraphicFramePr>
          <p:nvPr/>
        </p:nvGraphicFramePr>
        <p:xfrm>
          <a:off x="2381250" y="1771650"/>
          <a:ext cx="3721100" cy="257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magine bitmap" r:id="rId3" imgW="4382112" imgH="3029373" progId="Paint.Picture">
                  <p:embed/>
                </p:oleObj>
              </mc:Choice>
              <mc:Fallback>
                <p:oleObj name="Immagine bitmap" r:id="rId3" imgW="4382112" imgH="3029373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1250" y="1771650"/>
                        <a:ext cx="3721100" cy="2571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4343400" y="304800"/>
            <a:ext cx="4191000" cy="914400"/>
          </a:xfrm>
          <a:prstGeom prst="rect">
            <a:avLst/>
          </a:prstGeom>
          <a:solidFill>
            <a:srgbClr val="CCFFFF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Lipemia retinalis</a:t>
            </a: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457200" y="5105400"/>
            <a:ext cx="4191000" cy="914400"/>
          </a:xfrm>
          <a:prstGeom prst="rect">
            <a:avLst/>
          </a:prstGeom>
          <a:solidFill>
            <a:srgbClr val="CCFFFF">
              <a:alpha val="5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Eruptive</a:t>
            </a: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it-IT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Xanthomatosis</a:t>
            </a:r>
            <a:endParaRPr lang="it-IT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316407"/>
      </p:ext>
    </p:extLst>
  </p:cSld>
  <p:clrMapOvr>
    <a:masterClrMapping/>
  </p:clrMapOvr>
  <p:transition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152400" y="404813"/>
            <a:ext cx="8839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28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Broad </a:t>
            </a:r>
            <a:r>
              <a:rPr lang="it-IT" sz="28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  <a:sym typeface="Symbol" pitchFamily="18" charset="2"/>
              </a:rPr>
              <a:t></a:t>
            </a:r>
            <a:r>
              <a:rPr lang="it-IT" sz="28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 (</a:t>
            </a:r>
            <a:r>
              <a:rPr lang="it-IT" sz="2800" b="1" i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remnant</a:t>
            </a:r>
            <a:r>
              <a:rPr lang="it-IT" sz="2800" b="1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 disease) type III hyperlipoproteinemia</a:t>
            </a:r>
          </a:p>
        </p:txBody>
      </p:sp>
      <p:graphicFrame>
        <p:nvGraphicFramePr>
          <p:cNvPr id="63491" name="Object 3"/>
          <p:cNvGraphicFramePr>
            <a:graphicFrameLocks noChangeAspect="1"/>
          </p:cNvGraphicFramePr>
          <p:nvPr/>
        </p:nvGraphicFramePr>
        <p:xfrm>
          <a:off x="2843213" y="1628775"/>
          <a:ext cx="3457575" cy="439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tografia Photo Editor" r:id="rId2" imgW="5601482" imgH="8400000" progId="MSPhotoEd.3">
                  <p:embed/>
                </p:oleObj>
              </mc:Choice>
              <mc:Fallback>
                <p:oleObj name="Fotografia Photo Editor" r:id="rId2" imgW="5601482" imgH="8400000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213" y="1628775"/>
                        <a:ext cx="3457575" cy="4392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6324600" y="6324600"/>
            <a:ext cx="25908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200" b="1" i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Stefanutti C., personal data, 1990</a:t>
            </a:r>
          </a:p>
        </p:txBody>
      </p:sp>
      <p:sp>
        <p:nvSpPr>
          <p:cNvPr id="41989" name="Oval 5"/>
          <p:cNvSpPr>
            <a:spLocks noChangeArrowheads="1"/>
          </p:cNvSpPr>
          <p:nvPr/>
        </p:nvSpPr>
        <p:spPr bwMode="auto">
          <a:xfrm>
            <a:off x="457200" y="2971800"/>
            <a:ext cx="1905000" cy="1295400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i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CML, F, 65 yrs</a:t>
            </a:r>
          </a:p>
        </p:txBody>
      </p:sp>
      <p:sp>
        <p:nvSpPr>
          <p:cNvPr id="2" name="Ovale 1"/>
          <p:cNvSpPr/>
          <p:nvPr/>
        </p:nvSpPr>
        <p:spPr>
          <a:xfrm rot="19353212">
            <a:off x="5214585" y="2519043"/>
            <a:ext cx="576413" cy="1736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00070170"/>
      </p:ext>
    </p:extLst>
  </p:cSld>
  <p:clrMapOvr>
    <a:masterClrMapping/>
  </p:clrMapOvr>
  <p:transition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538" name="Object 2"/>
          <p:cNvGraphicFramePr>
            <a:graphicFrameLocks noChangeAspect="1"/>
          </p:cNvGraphicFramePr>
          <p:nvPr/>
        </p:nvGraphicFramePr>
        <p:xfrm>
          <a:off x="228600" y="993775"/>
          <a:ext cx="8763000" cy="5026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fico" r:id="rId3" imgW="6096000" imgH="4070156" progId="MSGraph.Chart.8">
                  <p:embed followColorScheme="full"/>
                </p:oleObj>
              </mc:Choice>
              <mc:Fallback>
                <p:oleObj name="Grafico" r:id="rId3" imgW="6096000" imgH="4070156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993775"/>
                        <a:ext cx="8763000" cy="5026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5" name="Rectangle 3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BM </a:t>
            </a:r>
            <a:r>
              <a:rPr 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/>
              </a:rPr>
              <a:t>♀</a:t>
            </a:r>
            <a:r>
              <a:rPr 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45 </a:t>
            </a:r>
            <a:r>
              <a:rPr lang="it-IT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yrs</a:t>
            </a:r>
            <a:r>
              <a:rPr lang="it-IT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on treatment by plasma-</a:t>
            </a:r>
            <a:r>
              <a:rPr lang="it-IT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exchange</a:t>
            </a:r>
            <a:endParaRPr lang="it-IT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5540" name="Line 4"/>
          <p:cNvSpPr>
            <a:spLocks noChangeShapeType="1"/>
          </p:cNvSpPr>
          <p:nvPr/>
        </p:nvSpPr>
        <p:spPr bwMode="auto">
          <a:xfrm>
            <a:off x="5943600" y="2743200"/>
            <a:ext cx="0" cy="6096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4572000" y="2667000"/>
            <a:ext cx="1143000" cy="228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  </a:t>
            </a:r>
            <a:r>
              <a:rPr lang="it-IT" sz="2000" b="1" i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Arial" charset="0"/>
              </a:rPr>
              <a:t>stop &amp; go</a:t>
            </a: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5410200" y="6172200"/>
            <a:ext cx="33528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600" b="1" i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rPr>
              <a:t>Stefanutti</a:t>
            </a:r>
            <a:r>
              <a:rPr lang="it-IT" sz="1600" b="1" i="1" dirty="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rial" charset="0"/>
              </a:rPr>
              <a:t> C,  personal data, 2005</a:t>
            </a:r>
          </a:p>
        </p:txBody>
      </p:sp>
    </p:spTree>
    <p:extLst>
      <p:ext uri="{BB962C8B-B14F-4D97-AF65-F5344CB8AC3E}">
        <p14:creationId xmlns:p14="http://schemas.microsoft.com/office/powerpoint/2010/main" val="1150082119"/>
      </p:ext>
    </p:extLst>
  </p:cSld>
  <p:clrMapOvr>
    <a:masterClrMapping/>
  </p:clrMapOvr>
  <p:transition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PIM07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913"/>
            <a:ext cx="9144000" cy="6919913"/>
          </a:xfrm>
          <a:prstGeom prst="rect">
            <a:avLst/>
          </a:prstGeom>
          <a:solidFill>
            <a:srgbClr val="000000"/>
          </a:solidFill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4515" name="Line 3"/>
          <p:cNvSpPr>
            <a:spLocks noChangeShapeType="1"/>
          </p:cNvSpPr>
          <p:nvPr/>
        </p:nvSpPr>
        <p:spPr bwMode="auto">
          <a:xfrm>
            <a:off x="1295400" y="304800"/>
            <a:ext cx="533400" cy="1066800"/>
          </a:xfrm>
          <a:prstGeom prst="line">
            <a:avLst/>
          </a:prstGeom>
          <a:noFill/>
          <a:ln w="63500">
            <a:solidFill>
              <a:srgbClr val="FF0000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5341938" y="381000"/>
            <a:ext cx="3802062" cy="915988"/>
          </a:xfrm>
          <a:prstGeom prst="rect">
            <a:avLst/>
          </a:prstGeom>
          <a:solidFill>
            <a:srgbClr val="CCFF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BM 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/>
                <a:cs typeface="Arial"/>
              </a:rPr>
              <a:t>♀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, 45 </a:t>
            </a:r>
            <a:r>
              <a:rPr lang="it-IT" sz="1600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yrs</a:t>
            </a:r>
            <a:r>
              <a:rPr lang="it-IT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 under plasma-</a:t>
            </a:r>
            <a:r>
              <a:rPr lang="it-IT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exchange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it-IT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Detail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 of the </a:t>
            </a:r>
            <a:r>
              <a:rPr lang="it-IT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waste</a:t>
            </a:r>
            <a:r>
              <a:rPr lang="it-IT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it-IT" b="1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bag</a:t>
            </a:r>
            <a:endParaRPr lang="it-IT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6248400" y="6400800"/>
            <a:ext cx="2590800" cy="228600"/>
          </a:xfrm>
          <a:prstGeom prst="rect">
            <a:avLst/>
          </a:prstGeom>
          <a:solidFill>
            <a:srgbClr val="CCFFCC">
              <a:alpha val="5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0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Arial" charset="0"/>
              </a:rPr>
              <a:t>Stefanutti C., personal data, 2005</a:t>
            </a:r>
          </a:p>
        </p:txBody>
      </p:sp>
    </p:spTree>
    <p:extLst>
      <p:ext uri="{BB962C8B-B14F-4D97-AF65-F5344CB8AC3E}">
        <p14:creationId xmlns:p14="http://schemas.microsoft.com/office/powerpoint/2010/main" val="2029311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026"/>
          <p:cNvSpPr txBox="1">
            <a:spLocks noChangeArrowheads="1"/>
          </p:cNvSpPr>
          <p:nvPr/>
        </p:nvSpPr>
        <p:spPr bwMode="auto">
          <a:xfrm>
            <a:off x="143767" y="4203665"/>
            <a:ext cx="8820721" cy="116955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00"/>
                </a:solidFill>
                <a:latin typeface="Arial" charset="0"/>
              </a:rPr>
              <a:t>University of Rome ‘</a:t>
            </a:r>
            <a:r>
              <a:rPr lang="en-US" sz="1400" b="1" dirty="0" err="1">
                <a:solidFill>
                  <a:srgbClr val="FFFF00"/>
                </a:solidFill>
                <a:latin typeface="Arial" charset="0"/>
              </a:rPr>
              <a:t>Sapienza</a:t>
            </a:r>
            <a:r>
              <a:rPr lang="en-US" sz="1400" b="1" dirty="0">
                <a:solidFill>
                  <a:srgbClr val="FFFF00"/>
                </a:solidFill>
                <a:latin typeface="Arial" charset="0"/>
              </a:rPr>
              <a:t>’, Department of Molecular Medicine Extracorporeal Therapeutic Techniques Unit Immunohematology and Transfusion Medicine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00"/>
                </a:solidFill>
                <a:latin typeface="Arial" charset="0"/>
              </a:rPr>
              <a:t>Department of Internal Medicine, University of Genoa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00"/>
                </a:solidFill>
                <a:latin typeface="Arial" charset="0"/>
              </a:rPr>
              <a:t>D.A.I. Pediatrics and Infant Neuropsychiatry </a:t>
            </a:r>
            <a:endParaRPr lang="en-US" sz="1400" b="1" baseline="30000" dirty="0">
              <a:solidFill>
                <a:srgbClr val="FFFF00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400" b="1" dirty="0">
                <a:solidFill>
                  <a:srgbClr val="FFFF00"/>
                </a:solidFill>
                <a:latin typeface="Arial" charset="0"/>
              </a:rPr>
              <a:t>Unit of Metabolic-Genetic Diseases, </a:t>
            </a:r>
            <a:r>
              <a:rPr lang="en-GB" sz="1400" b="1" dirty="0" err="1">
                <a:solidFill>
                  <a:srgbClr val="FFFF00"/>
                </a:solidFill>
                <a:latin typeface="Arial" charset="0"/>
              </a:rPr>
              <a:t>Pediatric</a:t>
            </a:r>
            <a:r>
              <a:rPr lang="en-GB" sz="1400" b="1" dirty="0">
                <a:solidFill>
                  <a:srgbClr val="FFFF00"/>
                </a:solidFill>
                <a:latin typeface="Arial" charset="0"/>
              </a:rPr>
              <a:t> Hospital Giovanni XXIII, Bari, I</a:t>
            </a:r>
            <a:r>
              <a:rPr lang="en-US" sz="1400" b="1" dirty="0" err="1">
                <a:solidFill>
                  <a:srgbClr val="FFFF00"/>
                </a:solidFill>
                <a:latin typeface="Arial" charset="0"/>
              </a:rPr>
              <a:t>taly</a:t>
            </a:r>
            <a:endParaRPr lang="it-IT" sz="1400" b="1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323528" y="1398835"/>
            <a:ext cx="849694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solidFill>
                  <a:srgbClr val="FF0000"/>
                </a:solidFill>
              </a:rPr>
              <a:t>A </a:t>
            </a:r>
            <a:r>
              <a:rPr lang="it-IT" sz="2400" b="1" dirty="0" err="1">
                <a:solidFill>
                  <a:srgbClr val="FF0000"/>
                </a:solidFill>
              </a:rPr>
              <a:t>three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month-old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infant</a:t>
            </a:r>
            <a:r>
              <a:rPr lang="it-IT" sz="2400" b="1" dirty="0">
                <a:solidFill>
                  <a:srgbClr val="FF0000"/>
                </a:solidFill>
              </a:rPr>
              <a:t> with severe </a:t>
            </a:r>
            <a:r>
              <a:rPr lang="it-IT" sz="2400" b="1" dirty="0" err="1">
                <a:solidFill>
                  <a:srgbClr val="FF0000"/>
                </a:solidFill>
              </a:rPr>
              <a:t>hyperchylomicronemia</a:t>
            </a:r>
            <a:r>
              <a:rPr lang="it-IT" sz="2400" b="1" dirty="0">
                <a:solidFill>
                  <a:srgbClr val="FF0000"/>
                </a:solidFill>
              </a:rPr>
              <a:t>: </a:t>
            </a:r>
            <a:r>
              <a:rPr lang="it-IT" sz="2400" b="1" dirty="0" err="1">
                <a:solidFill>
                  <a:srgbClr val="FF0000"/>
                </a:solidFill>
              </a:rPr>
              <a:t>molecular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diagnosis</a:t>
            </a:r>
            <a:r>
              <a:rPr lang="it-IT" sz="2400" b="1" dirty="0">
                <a:solidFill>
                  <a:srgbClr val="FF0000"/>
                </a:solidFill>
              </a:rPr>
              <a:t> and </a:t>
            </a:r>
            <a:r>
              <a:rPr lang="it-IT" sz="2400" b="1" dirty="0" err="1">
                <a:solidFill>
                  <a:srgbClr val="FF0000"/>
                </a:solidFill>
              </a:rPr>
              <a:t>extracorporeal</a:t>
            </a:r>
            <a:r>
              <a:rPr lang="it-IT" sz="2400" b="1" dirty="0">
                <a:solidFill>
                  <a:srgbClr val="FF0000"/>
                </a:solidFill>
              </a:rPr>
              <a:t> treatment</a:t>
            </a:r>
          </a:p>
          <a:p>
            <a:endParaRPr lang="it-IT" sz="2000" dirty="0">
              <a:solidFill>
                <a:srgbClr val="FF0000"/>
              </a:solidFill>
            </a:endParaRPr>
          </a:p>
          <a:p>
            <a:r>
              <a:rPr lang="it-IT" sz="1600" dirty="0" err="1">
                <a:solidFill>
                  <a:schemeClr val="accent3"/>
                </a:solidFill>
              </a:rPr>
              <a:t>Stefanutti</a:t>
            </a:r>
            <a:r>
              <a:rPr lang="it-IT" sz="1600" dirty="0">
                <a:solidFill>
                  <a:schemeClr val="accent3"/>
                </a:solidFill>
              </a:rPr>
              <a:t> C, </a:t>
            </a:r>
            <a:r>
              <a:rPr lang="it-IT" sz="1600" dirty="0" err="1">
                <a:solidFill>
                  <a:schemeClr val="accent3"/>
                </a:solidFill>
              </a:rPr>
              <a:t>Gozzer</a:t>
            </a:r>
            <a:r>
              <a:rPr lang="it-IT" sz="1600" dirty="0">
                <a:solidFill>
                  <a:schemeClr val="accent3"/>
                </a:solidFill>
              </a:rPr>
              <a:t> M, Pisciotta L, D'Eufemia P, Bosco G, </a:t>
            </a:r>
            <a:r>
              <a:rPr lang="it-IT" sz="1600" dirty="0" err="1">
                <a:solidFill>
                  <a:schemeClr val="accent3"/>
                </a:solidFill>
              </a:rPr>
              <a:t>Morozzi</a:t>
            </a:r>
            <a:r>
              <a:rPr lang="it-IT" sz="1600" dirty="0">
                <a:solidFill>
                  <a:schemeClr val="accent3"/>
                </a:solidFill>
              </a:rPr>
              <a:t> C, </a:t>
            </a:r>
            <a:r>
              <a:rPr lang="it-IT" sz="1600" dirty="0" err="1">
                <a:solidFill>
                  <a:schemeClr val="accent3"/>
                </a:solidFill>
              </a:rPr>
              <a:t>Papadia</a:t>
            </a:r>
            <a:r>
              <a:rPr lang="it-IT" sz="1600" dirty="0">
                <a:solidFill>
                  <a:schemeClr val="accent3"/>
                </a:solidFill>
              </a:rPr>
              <a:t> F, </a:t>
            </a:r>
            <a:r>
              <a:rPr lang="it-IT" sz="1600" dirty="0" err="1">
                <a:solidFill>
                  <a:schemeClr val="accent3"/>
                </a:solidFill>
              </a:rPr>
              <a:t>Shafii</a:t>
            </a:r>
            <a:r>
              <a:rPr lang="it-IT" sz="1600" dirty="0">
                <a:solidFill>
                  <a:schemeClr val="accent3"/>
                </a:solidFill>
              </a:rPr>
              <a:t> M, Di Giacomo S, Bertolini S.</a:t>
            </a:r>
          </a:p>
          <a:p>
            <a:endParaRPr lang="it-IT" dirty="0"/>
          </a:p>
          <a:p>
            <a:r>
              <a:rPr lang="it-IT" sz="1200" dirty="0" err="1">
                <a:solidFill>
                  <a:srgbClr val="FFFF00"/>
                </a:solidFill>
              </a:rPr>
              <a:t>Atheroscler</a:t>
            </a:r>
            <a:r>
              <a:rPr lang="it-IT" sz="1200" dirty="0">
                <a:solidFill>
                  <a:srgbClr val="FFFF00"/>
                </a:solidFill>
              </a:rPr>
              <a:t> </a:t>
            </a:r>
            <a:r>
              <a:rPr lang="it-IT" sz="1200" dirty="0" err="1">
                <a:solidFill>
                  <a:srgbClr val="FFFF00"/>
                </a:solidFill>
              </a:rPr>
              <a:t>Suppl</a:t>
            </a:r>
            <a:r>
              <a:rPr lang="it-IT" sz="1200" dirty="0">
                <a:solidFill>
                  <a:srgbClr val="FFFF00"/>
                </a:solidFill>
              </a:rPr>
              <a:t>. 2013 Jan;14(1):73-6. </a:t>
            </a:r>
            <a:r>
              <a:rPr lang="it-IT" sz="1200" dirty="0" err="1">
                <a:solidFill>
                  <a:srgbClr val="FFFF00"/>
                </a:solidFill>
              </a:rPr>
              <a:t>doi</a:t>
            </a:r>
            <a:r>
              <a:rPr lang="it-IT" sz="1200" dirty="0">
                <a:solidFill>
                  <a:srgbClr val="FFFF00"/>
                </a:solidFill>
              </a:rPr>
              <a:t>:  10.1016/j.atherosclerosissup.2012.10.020.PMID:23357145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43947"/>
            <a:ext cx="914400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85233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42"/>
          <p:cNvSpPr>
            <a:spLocks noChangeArrowheads="1"/>
          </p:cNvSpPr>
          <p:nvPr/>
        </p:nvSpPr>
        <p:spPr bwMode="auto">
          <a:xfrm>
            <a:off x="1055688" y="973138"/>
            <a:ext cx="3357562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GB">
                <a:solidFill>
                  <a:srgbClr val="000000"/>
                </a:solidFill>
                <a:sym typeface="Symbol" pitchFamily="18" charset="2"/>
              </a:rPr>
              <a:t>LPL gene  exon 2 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GB">
                <a:solidFill>
                  <a:srgbClr val="000000"/>
                </a:solidFill>
                <a:sym typeface="Symbol" pitchFamily="18" charset="2"/>
              </a:rPr>
              <a:t>c.242G&gt;A, p.G81D </a:t>
            </a:r>
          </a:p>
        </p:txBody>
      </p:sp>
      <p:sp>
        <p:nvSpPr>
          <p:cNvPr id="4099" name="Rectangle 9"/>
          <p:cNvSpPr>
            <a:spLocks noChangeArrowheads="1"/>
          </p:cNvSpPr>
          <p:nvPr/>
        </p:nvSpPr>
        <p:spPr bwMode="auto">
          <a:xfrm>
            <a:off x="5838825" y="1157288"/>
            <a:ext cx="1708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>
                <a:solidFill>
                  <a:srgbClr val="000000"/>
                </a:solidFill>
              </a:rPr>
              <a:t>Nco I   digestion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4100" name="Text Box 13"/>
          <p:cNvSpPr txBox="1">
            <a:spLocks noChangeArrowheads="1"/>
          </p:cNvSpPr>
          <p:nvPr/>
        </p:nvSpPr>
        <p:spPr bwMode="auto">
          <a:xfrm>
            <a:off x="720725" y="609600"/>
            <a:ext cx="422275" cy="4095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2000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4101" name="Text Box 14"/>
          <p:cNvSpPr txBox="1">
            <a:spLocks noChangeArrowheads="1"/>
          </p:cNvSpPr>
          <p:nvPr/>
        </p:nvSpPr>
        <p:spPr bwMode="auto">
          <a:xfrm>
            <a:off x="5410200" y="609600"/>
            <a:ext cx="422275" cy="4095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2000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4102" name="Text Box 15"/>
          <p:cNvSpPr txBox="1">
            <a:spLocks noChangeArrowheads="1"/>
          </p:cNvSpPr>
          <p:nvPr/>
        </p:nvSpPr>
        <p:spPr bwMode="auto">
          <a:xfrm>
            <a:off x="6477000" y="6262688"/>
            <a:ext cx="2362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1600">
                <a:solidFill>
                  <a:srgbClr val="000000"/>
                </a:solidFill>
              </a:rPr>
              <a:t>supplementary Figure 1</a:t>
            </a:r>
          </a:p>
        </p:txBody>
      </p:sp>
      <p:pic>
        <p:nvPicPr>
          <p:cNvPr id="7271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1905000"/>
            <a:ext cx="4116387" cy="34655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4"/>
          <p:cNvSpPr txBox="1">
            <a:spLocks noChangeArrowheads="1"/>
          </p:cNvSpPr>
          <p:nvPr/>
        </p:nvSpPr>
        <p:spPr bwMode="auto">
          <a:xfrm>
            <a:off x="5491163" y="1701800"/>
            <a:ext cx="27257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>
                <a:solidFill>
                  <a:srgbClr val="000000"/>
                </a:solidFill>
              </a:rPr>
              <a:t>MW     F       M       P      W </a:t>
            </a:r>
          </a:p>
        </p:txBody>
      </p:sp>
      <p:pic>
        <p:nvPicPr>
          <p:cNvPr id="7271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250" y="2133600"/>
            <a:ext cx="2547938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6" name="Rectangle 8"/>
          <p:cNvSpPr>
            <a:spLocks noChangeArrowheads="1"/>
          </p:cNvSpPr>
          <p:nvPr/>
        </p:nvSpPr>
        <p:spPr bwMode="auto">
          <a:xfrm>
            <a:off x="8015288" y="3502025"/>
            <a:ext cx="8112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00">
                <a:solidFill>
                  <a:srgbClr val="000000"/>
                </a:solidFill>
              </a:rPr>
              <a:t>-254 bp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4107" name="Rectangle 9"/>
          <p:cNvSpPr>
            <a:spLocks noChangeArrowheads="1"/>
          </p:cNvSpPr>
          <p:nvPr/>
        </p:nvSpPr>
        <p:spPr bwMode="auto">
          <a:xfrm>
            <a:off x="8015288" y="3276600"/>
            <a:ext cx="8112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00">
                <a:solidFill>
                  <a:srgbClr val="000000"/>
                </a:solidFill>
              </a:rPr>
              <a:t>-326 bp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4108" name="Rectangle 10"/>
          <p:cNvSpPr>
            <a:spLocks noChangeArrowheads="1"/>
          </p:cNvSpPr>
          <p:nvPr/>
        </p:nvSpPr>
        <p:spPr bwMode="auto">
          <a:xfrm>
            <a:off x="8015288" y="4510088"/>
            <a:ext cx="7096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00">
                <a:solidFill>
                  <a:srgbClr val="000000"/>
                </a:solidFill>
              </a:rPr>
              <a:t>-72 bp</a:t>
            </a:r>
            <a:endParaRPr lang="en-US" sz="1600">
              <a:solidFill>
                <a:srgbClr val="000000"/>
              </a:solidFill>
            </a:endParaRPr>
          </a:p>
        </p:txBody>
      </p:sp>
      <p:pic>
        <p:nvPicPr>
          <p:cNvPr id="72717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3" y="5738813"/>
            <a:ext cx="7546975" cy="354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37082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026"/>
          <p:cNvSpPr>
            <a:spLocks noChangeArrowheads="1"/>
          </p:cNvSpPr>
          <p:nvPr/>
        </p:nvSpPr>
        <p:spPr bwMode="auto">
          <a:xfrm>
            <a:off x="3124200" y="1479550"/>
            <a:ext cx="609600" cy="6096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11" name="Rectangle 1027"/>
          <p:cNvSpPr>
            <a:spLocks noChangeArrowheads="1"/>
          </p:cNvSpPr>
          <p:nvPr/>
        </p:nvSpPr>
        <p:spPr bwMode="auto">
          <a:xfrm>
            <a:off x="3429000" y="1479550"/>
            <a:ext cx="304800" cy="609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12" name="Line 1028"/>
          <p:cNvSpPr>
            <a:spLocks noChangeShapeType="1"/>
          </p:cNvSpPr>
          <p:nvPr/>
        </p:nvSpPr>
        <p:spPr bwMode="auto">
          <a:xfrm>
            <a:off x="3733800" y="178435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13" name="Oval 1029"/>
          <p:cNvSpPr>
            <a:spLocks noChangeArrowheads="1"/>
          </p:cNvSpPr>
          <p:nvPr/>
        </p:nvSpPr>
        <p:spPr bwMode="auto">
          <a:xfrm>
            <a:off x="4876800" y="1463675"/>
            <a:ext cx="609600" cy="609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28678" name="Arc 1030"/>
          <p:cNvSpPr>
            <a:spLocks/>
          </p:cNvSpPr>
          <p:nvPr/>
        </p:nvSpPr>
        <p:spPr bwMode="auto">
          <a:xfrm>
            <a:off x="5181600" y="1463675"/>
            <a:ext cx="304800" cy="3048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28679" name="Arc 1031"/>
          <p:cNvSpPr>
            <a:spLocks/>
          </p:cNvSpPr>
          <p:nvPr/>
        </p:nvSpPr>
        <p:spPr bwMode="auto">
          <a:xfrm flipV="1">
            <a:off x="5181600" y="1768475"/>
            <a:ext cx="304800" cy="3048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7416" name="Line 1038"/>
          <p:cNvSpPr>
            <a:spLocks noChangeShapeType="1"/>
          </p:cNvSpPr>
          <p:nvPr/>
        </p:nvSpPr>
        <p:spPr bwMode="auto">
          <a:xfrm flipV="1">
            <a:off x="4343400" y="1800225"/>
            <a:ext cx="0" cy="866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17" name="Oval 1044"/>
          <p:cNvSpPr>
            <a:spLocks noChangeArrowheads="1"/>
          </p:cNvSpPr>
          <p:nvPr/>
        </p:nvSpPr>
        <p:spPr bwMode="auto">
          <a:xfrm>
            <a:off x="3124200" y="3429000"/>
            <a:ext cx="609600" cy="6096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18" name="Oval 1054"/>
          <p:cNvSpPr>
            <a:spLocks noChangeArrowheads="1"/>
          </p:cNvSpPr>
          <p:nvPr/>
        </p:nvSpPr>
        <p:spPr bwMode="auto">
          <a:xfrm>
            <a:off x="4953000" y="3429000"/>
            <a:ext cx="609600" cy="609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19" name="Line 1056"/>
          <p:cNvSpPr>
            <a:spLocks noChangeShapeType="1"/>
          </p:cNvSpPr>
          <p:nvPr/>
        </p:nvSpPr>
        <p:spPr bwMode="auto">
          <a:xfrm flipH="1">
            <a:off x="3429000" y="2667000"/>
            <a:ext cx="9144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20" name="Line 1057"/>
          <p:cNvSpPr>
            <a:spLocks noChangeShapeType="1"/>
          </p:cNvSpPr>
          <p:nvPr/>
        </p:nvSpPr>
        <p:spPr bwMode="auto">
          <a:xfrm>
            <a:off x="4343400" y="2667000"/>
            <a:ext cx="9144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21" name="Text Box 1058"/>
          <p:cNvSpPr txBox="1">
            <a:spLocks noChangeArrowheads="1"/>
          </p:cNvSpPr>
          <p:nvPr/>
        </p:nvSpPr>
        <p:spPr bwMode="auto">
          <a:xfrm>
            <a:off x="7543800" y="6096000"/>
            <a:ext cx="990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1600" b="1">
                <a:solidFill>
                  <a:srgbClr val="000000"/>
                </a:solidFill>
                <a:latin typeface="Times New Roman" charset="0"/>
              </a:rPr>
              <a:t>Figure 1</a:t>
            </a:r>
          </a:p>
        </p:txBody>
      </p:sp>
      <p:sp>
        <p:nvSpPr>
          <p:cNvPr id="17422" name="Text Box 1059"/>
          <p:cNvSpPr txBox="1">
            <a:spLocks noChangeArrowheads="1"/>
          </p:cNvSpPr>
          <p:nvPr/>
        </p:nvSpPr>
        <p:spPr bwMode="auto">
          <a:xfrm>
            <a:off x="2057400" y="2209800"/>
            <a:ext cx="3886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1400" b="1">
                <a:solidFill>
                  <a:srgbClr val="000000"/>
                </a:solidFill>
                <a:latin typeface="Times New Roman" charset="0"/>
              </a:rPr>
              <a:t>I                           1                                      2</a:t>
            </a:r>
          </a:p>
        </p:txBody>
      </p:sp>
      <p:sp>
        <p:nvSpPr>
          <p:cNvPr id="17423" name="Text Box 1060"/>
          <p:cNvSpPr txBox="1">
            <a:spLocks noChangeArrowheads="1"/>
          </p:cNvSpPr>
          <p:nvPr/>
        </p:nvSpPr>
        <p:spPr bwMode="auto">
          <a:xfrm>
            <a:off x="2057400" y="4191000"/>
            <a:ext cx="3886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1400" b="1">
                <a:solidFill>
                  <a:srgbClr val="000000"/>
                </a:solidFill>
                <a:latin typeface="Times New Roman" charset="0"/>
              </a:rPr>
              <a:t>II                          1                                      2</a:t>
            </a:r>
          </a:p>
        </p:txBody>
      </p:sp>
      <p:sp>
        <p:nvSpPr>
          <p:cNvPr id="17424" name="Rectangle 1061"/>
          <p:cNvSpPr>
            <a:spLocks noChangeArrowheads="1"/>
          </p:cNvSpPr>
          <p:nvPr/>
        </p:nvSpPr>
        <p:spPr bwMode="auto">
          <a:xfrm>
            <a:off x="2209800" y="5257800"/>
            <a:ext cx="152400" cy="152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25" name="Text Box 1062"/>
          <p:cNvSpPr txBox="1">
            <a:spLocks noChangeArrowheads="1"/>
          </p:cNvSpPr>
          <p:nvPr/>
        </p:nvSpPr>
        <p:spPr bwMode="auto">
          <a:xfrm>
            <a:off x="2438400" y="5181600"/>
            <a:ext cx="2514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1400" b="1">
                <a:solidFill>
                  <a:srgbClr val="000000"/>
                </a:solidFill>
                <a:latin typeface="Times New Roman" charset="0"/>
              </a:rPr>
              <a:t>LPL c.242G&gt;A (p.G81D)</a:t>
            </a:r>
          </a:p>
        </p:txBody>
      </p:sp>
      <p:sp>
        <p:nvSpPr>
          <p:cNvPr id="17426" name="Line 1064"/>
          <p:cNvSpPr>
            <a:spLocks noChangeShapeType="1"/>
          </p:cNvSpPr>
          <p:nvPr/>
        </p:nvSpPr>
        <p:spPr bwMode="auto">
          <a:xfrm>
            <a:off x="2667000" y="3200400"/>
            <a:ext cx="381000" cy="3048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  <p:sp>
        <p:nvSpPr>
          <p:cNvPr id="17427" name="Text Box 1066"/>
          <p:cNvSpPr txBox="1">
            <a:spLocks noChangeArrowheads="1"/>
          </p:cNvSpPr>
          <p:nvPr/>
        </p:nvSpPr>
        <p:spPr bwMode="auto">
          <a:xfrm>
            <a:off x="4800600" y="2420938"/>
            <a:ext cx="8382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b="1">
                <a:solidFill>
                  <a:srgbClr val="000000"/>
                </a:solidFill>
                <a:latin typeface="Times New Roman" charset="0"/>
              </a:rPr>
              <a:t>1.08 </a:t>
            </a:r>
            <a:r>
              <a:rPr lang="it-IT" sz="1400">
                <a:solidFill>
                  <a:srgbClr val="000000"/>
                </a:solidFill>
                <a:latin typeface="Times New Roman" charset="0"/>
              </a:rPr>
              <a:t>mmol/L</a:t>
            </a:r>
          </a:p>
        </p:txBody>
      </p:sp>
      <p:sp>
        <p:nvSpPr>
          <p:cNvPr id="17428" name="Text Box 1067"/>
          <p:cNvSpPr txBox="1">
            <a:spLocks noChangeArrowheads="1"/>
          </p:cNvSpPr>
          <p:nvPr/>
        </p:nvSpPr>
        <p:spPr bwMode="auto">
          <a:xfrm>
            <a:off x="4800600" y="4433888"/>
            <a:ext cx="8382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b="1">
                <a:solidFill>
                  <a:srgbClr val="000000"/>
                </a:solidFill>
                <a:latin typeface="Times New Roman" charset="0"/>
              </a:rPr>
              <a:t>0.90 </a:t>
            </a:r>
            <a:r>
              <a:rPr lang="it-IT" sz="1400">
                <a:solidFill>
                  <a:srgbClr val="000000"/>
                </a:solidFill>
                <a:latin typeface="Times New Roman" charset="0"/>
              </a:rPr>
              <a:t>mmol/L</a:t>
            </a:r>
          </a:p>
        </p:txBody>
      </p:sp>
      <p:sp>
        <p:nvSpPr>
          <p:cNvPr id="17429" name="Text Box 1068"/>
          <p:cNvSpPr txBox="1">
            <a:spLocks noChangeArrowheads="1"/>
          </p:cNvSpPr>
          <p:nvPr/>
        </p:nvSpPr>
        <p:spPr bwMode="auto">
          <a:xfrm>
            <a:off x="3048000" y="4433888"/>
            <a:ext cx="8382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b="1">
                <a:solidFill>
                  <a:srgbClr val="000000"/>
                </a:solidFill>
                <a:latin typeface="Times New Roman" charset="0"/>
              </a:rPr>
              <a:t>359.5 </a:t>
            </a:r>
            <a:r>
              <a:rPr lang="en-GB" sz="1400">
                <a:solidFill>
                  <a:srgbClr val="000000"/>
                </a:solidFill>
                <a:latin typeface="Times New Roman" charset="0"/>
              </a:rPr>
              <a:t>mmol/L</a:t>
            </a:r>
            <a:endParaRPr lang="it-IT" sz="1400" b="1">
              <a:solidFill>
                <a:srgbClr val="000000"/>
              </a:solidFill>
              <a:latin typeface="Times New Roman" charset="0"/>
            </a:endParaRPr>
          </a:p>
        </p:txBody>
      </p:sp>
      <p:sp>
        <p:nvSpPr>
          <p:cNvPr id="17430" name="Text Box 1066"/>
          <p:cNvSpPr txBox="1">
            <a:spLocks noChangeArrowheads="1"/>
          </p:cNvSpPr>
          <p:nvPr/>
        </p:nvSpPr>
        <p:spPr bwMode="auto">
          <a:xfrm>
            <a:off x="3059113" y="2420938"/>
            <a:ext cx="8382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b="1">
                <a:solidFill>
                  <a:srgbClr val="000000"/>
                </a:solidFill>
                <a:latin typeface="Times New Roman" charset="0"/>
              </a:rPr>
              <a:t>1.78 </a:t>
            </a:r>
            <a:r>
              <a:rPr lang="it-IT" sz="1400">
                <a:solidFill>
                  <a:srgbClr val="000000"/>
                </a:solidFill>
                <a:latin typeface="Times New Roman" charset="0"/>
              </a:rPr>
              <a:t>mmol/L</a:t>
            </a:r>
          </a:p>
        </p:txBody>
      </p:sp>
      <p:sp>
        <p:nvSpPr>
          <p:cNvPr id="23" name="Rettangolo 22"/>
          <p:cNvSpPr/>
          <p:nvPr/>
        </p:nvSpPr>
        <p:spPr>
          <a:xfrm>
            <a:off x="1331640" y="5940569"/>
            <a:ext cx="5543996" cy="584775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600" dirty="0">
                <a:solidFill>
                  <a:srgbClr val="000000"/>
                </a:solidFill>
              </a:rPr>
              <a:t>The </a:t>
            </a:r>
            <a:r>
              <a:rPr lang="en-GB" sz="1600" dirty="0" err="1">
                <a:solidFill>
                  <a:srgbClr val="000000"/>
                </a:solidFill>
              </a:rPr>
              <a:t>proband</a:t>
            </a:r>
            <a:r>
              <a:rPr lang="en-GB" sz="1600" dirty="0">
                <a:solidFill>
                  <a:srgbClr val="000000"/>
                </a:solidFill>
              </a:rPr>
              <a:t> was homozygous for a novel </a:t>
            </a:r>
            <a:r>
              <a:rPr lang="en-GB" sz="1600" b="1" i="1" dirty="0">
                <a:solidFill>
                  <a:srgbClr val="000000"/>
                </a:solidFill>
              </a:rPr>
              <a:t>LPL</a:t>
            </a:r>
            <a:r>
              <a:rPr lang="en-GB" sz="1600" b="1" dirty="0">
                <a:solidFill>
                  <a:srgbClr val="000000"/>
                </a:solidFill>
              </a:rPr>
              <a:t> mutation c.242G&gt;A, p.G81D </a:t>
            </a:r>
            <a:endParaRPr lang="it-IT" sz="1600" b="1" dirty="0">
              <a:solidFill>
                <a:srgbClr val="000000"/>
              </a:solidFill>
            </a:endParaRPr>
          </a:p>
        </p:txBody>
      </p:sp>
      <p:sp>
        <p:nvSpPr>
          <p:cNvPr id="2" name="Rettangolo 1"/>
          <p:cNvSpPr/>
          <p:nvPr/>
        </p:nvSpPr>
        <p:spPr>
          <a:xfrm>
            <a:off x="251520" y="549374"/>
            <a:ext cx="8712968" cy="287338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it-IT" sz="1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</a:rPr>
              <a:t>Stefanutti</a:t>
            </a:r>
            <a:r>
              <a:rPr lang="it-IT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</a:rPr>
              <a:t> C et al.:</a:t>
            </a:r>
            <a:r>
              <a:rPr lang="it-IT" sz="1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</a:rPr>
              <a:t>Atheroscler</a:t>
            </a:r>
            <a:r>
              <a:rPr lang="it-IT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</a:rPr>
              <a:t> </a:t>
            </a:r>
            <a:r>
              <a:rPr lang="it-IT" sz="1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</a:rPr>
              <a:t>Suppl</a:t>
            </a:r>
            <a:r>
              <a:rPr lang="it-IT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/>
              </a:rPr>
              <a:t>. 2013 Jan;14(1):73-6</a:t>
            </a:r>
          </a:p>
        </p:txBody>
      </p:sp>
    </p:spTree>
    <p:extLst>
      <p:ext uri="{BB962C8B-B14F-4D97-AF65-F5344CB8AC3E}">
        <p14:creationId xmlns:p14="http://schemas.microsoft.com/office/powerpoint/2010/main" val="938907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4450"/>
            <a:ext cx="5602287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6208713"/>
            <a:ext cx="6731000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765175"/>
            <a:ext cx="4591050" cy="181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43550"/>
            <a:ext cx="9144000" cy="134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365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4744"/>
            <a:ext cx="5944429" cy="4458323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  <a:bevelB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7618634"/>
      </p:ext>
    </p:extLst>
  </p:cSld>
  <p:clrMapOvr>
    <a:masterClrMapping/>
  </p:clrMapOvr>
  <p:transition spd="slow">
    <p:pul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2" name="Object 2"/>
          <p:cNvGraphicFramePr>
            <a:graphicFrameLocks noChangeAspect="1"/>
          </p:cNvGraphicFramePr>
          <p:nvPr/>
        </p:nvGraphicFramePr>
        <p:xfrm>
          <a:off x="152400" y="0"/>
          <a:ext cx="88392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o" r:id="rId2" imgW="6426200" imgH="5537200" progId="Word.Document.8">
                  <p:embed/>
                </p:oleObj>
              </mc:Choice>
              <mc:Fallback>
                <p:oleObj name="Documento" r:id="rId2" imgW="6426200" imgH="553720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0"/>
                        <a:ext cx="88392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8659" name="Rectangle 3"/>
          <p:cNvSpPr>
            <a:spLocks noChangeArrowheads="1"/>
          </p:cNvSpPr>
          <p:nvPr/>
        </p:nvSpPr>
        <p:spPr bwMode="auto">
          <a:xfrm>
            <a:off x="754063" y="5486400"/>
            <a:ext cx="7704137" cy="434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2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ＭＳ Ｐゴシック" pitchFamily="34" charset="-128"/>
              </a:rPr>
              <a:t>Stefanutti C., Isacchi  G. et al., Transfusion and Apheresis Science, 31: 3-10, 2004</a:t>
            </a:r>
          </a:p>
        </p:txBody>
      </p:sp>
      <p:sp>
        <p:nvSpPr>
          <p:cNvPr id="198660" name="Rectangle 4"/>
          <p:cNvSpPr>
            <a:spLocks noChangeArrowheads="1"/>
          </p:cNvSpPr>
          <p:nvPr/>
        </p:nvSpPr>
        <p:spPr bwMode="auto">
          <a:xfrm>
            <a:off x="0" y="0"/>
            <a:ext cx="9144000" cy="981075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Therapeutic apheresis in low weight patients: technical feasibility, tolerance,</a:t>
            </a:r>
          </a:p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compliance, and risks.</a:t>
            </a:r>
            <a:endParaRPr lang="it-IT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8661" name="Rectangle 5"/>
          <p:cNvSpPr>
            <a:spLocks noChangeArrowheads="1"/>
          </p:cNvSpPr>
          <p:nvPr/>
        </p:nvSpPr>
        <p:spPr bwMode="auto">
          <a:xfrm>
            <a:off x="6732588" y="2060575"/>
            <a:ext cx="1871662" cy="143986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6804902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98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66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MR under P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0763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5940425" y="5084763"/>
            <a:ext cx="576263" cy="360362"/>
          </a:xfrm>
          <a:prstGeom prst="rect">
            <a:avLst/>
          </a:prstGeom>
          <a:solidFill>
            <a:srgbClr val="11111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6964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847850"/>
            <a:ext cx="3600450" cy="25892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z="1800" b="1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Male aged 25 days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b="1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Body weight: 3,9 Kg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b="1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Height: 56 cm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b="1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Primary Hyperlipidemia (lipoprotein phenotype I)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1800" b="1">
              <a:effectLst>
                <a:outerShdw blurRad="38100" dist="38100" dir="2700000" algn="tl">
                  <a:srgbClr val="FFFFFF"/>
                </a:outerShdw>
              </a:effectLst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b="1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Triglycerides: 38000 mg/dl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sz="1800" b="1">
                <a:effectLst>
                  <a:outerShdw blurRad="38100" dist="38100" dir="2700000" algn="tl">
                    <a:srgbClr val="FFFFFF"/>
                  </a:outerShdw>
                </a:effectLst>
                <a:ea typeface="ＭＳ Ｐゴシック" pitchFamily="34" charset="-128"/>
              </a:rPr>
              <a:t>Cholesterol: 1200 mg/dl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56100" y="1484313"/>
            <a:ext cx="4186238" cy="2808287"/>
          </a:xfrm>
        </p:spPr>
        <p:txBody>
          <a:bodyPr/>
          <a:lstStyle/>
          <a:p>
            <a:pPr algn="just" eaLnBrk="1" hangingPunct="1">
              <a:defRPr/>
            </a:pPr>
            <a:endParaRPr lang="it-IT" sz="1800" b="1"/>
          </a:p>
          <a:p>
            <a:pPr algn="just" eaLnBrk="1" hangingPunct="1">
              <a:defRPr/>
            </a:pPr>
            <a:r>
              <a:rPr lang="it-IT" sz="1800" b="1"/>
              <a:t>A/C = Heparin (30 UI/Kg)</a:t>
            </a:r>
          </a:p>
          <a:p>
            <a:pPr algn="just" eaLnBrk="1" hangingPunct="1">
              <a:defRPr/>
            </a:pPr>
            <a:r>
              <a:rPr lang="it-IT" sz="1800" b="1"/>
              <a:t>ACD-A : Blood = 1 : 30</a:t>
            </a:r>
          </a:p>
          <a:p>
            <a:pPr algn="just" eaLnBrk="1" hangingPunct="1">
              <a:defRPr/>
            </a:pPr>
            <a:r>
              <a:rPr lang="it-IT" sz="1800" b="1"/>
              <a:t>ACD utilized = 46 ml</a:t>
            </a:r>
          </a:p>
          <a:p>
            <a:pPr algn="just" eaLnBrk="1" hangingPunct="1">
              <a:defRPr/>
            </a:pPr>
            <a:r>
              <a:rPr lang="it-IT" sz="1800" b="1"/>
              <a:t>Blood flow = 15 ml/min</a:t>
            </a:r>
          </a:p>
          <a:p>
            <a:pPr algn="just" eaLnBrk="1" hangingPunct="1">
              <a:defRPr/>
            </a:pPr>
            <a:r>
              <a:rPr lang="it-IT" sz="1800" b="1"/>
              <a:t>Exchanged plasma volume:    </a:t>
            </a:r>
          </a:p>
          <a:p>
            <a:pPr algn="just" eaLnBrk="1" hangingPunct="1">
              <a:buFontTx/>
              <a:buNone/>
              <a:defRPr/>
            </a:pPr>
            <a:r>
              <a:rPr lang="it-IT" sz="1800" b="1"/>
              <a:t>     1200 ml</a:t>
            </a:r>
          </a:p>
          <a:p>
            <a:pPr algn="just" eaLnBrk="1" hangingPunct="1">
              <a:defRPr/>
            </a:pPr>
            <a:r>
              <a:rPr lang="it-IT" sz="1800" b="1"/>
              <a:t>Treatment duration = 90 min</a:t>
            </a:r>
          </a:p>
          <a:p>
            <a:pPr algn="just" eaLnBrk="1" hangingPunct="1">
              <a:buFontTx/>
              <a:buNone/>
              <a:defRPr/>
            </a:pPr>
            <a:endParaRPr lang="it-IT" sz="1800" b="1"/>
          </a:p>
          <a:p>
            <a:pPr eaLnBrk="1" hangingPunct="1">
              <a:buFontTx/>
              <a:buNone/>
              <a:defRPr/>
            </a:pPr>
            <a:endParaRPr lang="it-IT" sz="1800" b="1"/>
          </a:p>
          <a:p>
            <a:pPr eaLnBrk="1" hangingPunct="1">
              <a:buFontTx/>
              <a:buNone/>
              <a:defRPr/>
            </a:pPr>
            <a:endParaRPr lang="it-IT" sz="2000"/>
          </a:p>
        </p:txBody>
      </p:sp>
      <p:sp>
        <p:nvSpPr>
          <p:cNvPr id="199684" name="Rectangle 4"/>
          <p:cNvSpPr>
            <a:spLocks noChangeArrowheads="1"/>
          </p:cNvSpPr>
          <p:nvPr/>
        </p:nvSpPr>
        <p:spPr bwMode="auto">
          <a:xfrm>
            <a:off x="539750" y="4510088"/>
            <a:ext cx="8064500" cy="12954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it-IT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Outcome</a:t>
            </a:r>
            <a:r>
              <a:rPr lang="it-IT" sz="20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:</a:t>
            </a:r>
            <a:r>
              <a:rPr lang="it-IT" b="1">
                <a:solidFill>
                  <a:srgbClr val="000000"/>
                </a:solidFill>
                <a:latin typeface="Verdana" pitchFamily="34" charset="0"/>
              </a:rPr>
              <a:t> </a:t>
            </a:r>
            <a:r>
              <a:rPr lang="it-IT" sz="1600" b="1">
                <a:solidFill>
                  <a:srgbClr val="000000"/>
                </a:solidFill>
                <a:latin typeface="Verdana" pitchFamily="34" charset="0"/>
              </a:rPr>
              <a:t>after only 1 procedure, triglyceridemia = 115 mg/dL,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600" b="1">
                <a:solidFill>
                  <a:srgbClr val="000000"/>
                </a:solidFill>
                <a:latin typeface="Verdana" pitchFamily="34" charset="0"/>
              </a:rPr>
              <a:t>                   Cholesterolemia = 200 mg/dL (the day after)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1600" b="1">
              <a:solidFill>
                <a:srgbClr val="000000"/>
              </a:solidFill>
              <a:latin typeface="Verdana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it-IT" sz="1600" b="1">
              <a:solidFill>
                <a:srgbClr val="000000"/>
              </a:solidFill>
              <a:latin typeface="Verdana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it-IT" b="1">
              <a:solidFill>
                <a:srgbClr val="000000"/>
              </a:solidFill>
              <a:latin typeface="Verdana" pitchFamily="34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600" b="1">
                <a:solidFill>
                  <a:srgbClr val="000000"/>
                </a:solidFill>
                <a:latin typeface="Verdana" pitchFamily="34" charset="0"/>
              </a:rPr>
              <a:t> </a:t>
            </a:r>
          </a:p>
        </p:txBody>
      </p:sp>
      <p:sp>
        <p:nvSpPr>
          <p:cNvPr id="199685" name="Rectangle 5"/>
          <p:cNvSpPr>
            <a:spLocks noChangeArrowheads="1"/>
          </p:cNvSpPr>
          <p:nvPr/>
        </p:nvSpPr>
        <p:spPr bwMode="auto">
          <a:xfrm>
            <a:off x="539750" y="763588"/>
            <a:ext cx="3527425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ＭＳ Ｐゴシック" pitchFamily="34" charset="-128"/>
              </a:rPr>
              <a:t>Case report 2</a:t>
            </a:r>
          </a:p>
        </p:txBody>
      </p:sp>
      <p:sp>
        <p:nvSpPr>
          <p:cNvPr id="199686" name="Rectangle 6"/>
          <p:cNvSpPr>
            <a:spLocks noChangeArrowheads="1"/>
          </p:cNvSpPr>
          <p:nvPr/>
        </p:nvSpPr>
        <p:spPr bwMode="auto">
          <a:xfrm>
            <a:off x="4500563" y="908050"/>
            <a:ext cx="3455987" cy="62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ＭＳ Ｐゴシック" pitchFamily="34" charset="-128"/>
              </a:rPr>
              <a:t>Methods</a:t>
            </a:r>
          </a:p>
        </p:txBody>
      </p:sp>
      <p:sp>
        <p:nvSpPr>
          <p:cNvPr id="199687" name="Rectangle 7"/>
          <p:cNvSpPr>
            <a:spLocks noChangeArrowheads="1"/>
          </p:cNvSpPr>
          <p:nvPr/>
        </p:nvSpPr>
        <p:spPr bwMode="auto">
          <a:xfrm>
            <a:off x="754063" y="6092825"/>
            <a:ext cx="7704137" cy="434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12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ＭＳ Ｐゴシック" pitchFamily="34" charset="-128"/>
              </a:rPr>
              <a:t>Stefanutti C., Isacchi  G. et al., Transfusion and Apheresis Science, 31: 3-10, 2004</a:t>
            </a:r>
          </a:p>
        </p:txBody>
      </p:sp>
      <p:sp>
        <p:nvSpPr>
          <p:cNvPr id="199688" name="Rectangle 8"/>
          <p:cNvSpPr>
            <a:spLocks noChangeArrowheads="1"/>
          </p:cNvSpPr>
          <p:nvPr/>
        </p:nvSpPr>
        <p:spPr bwMode="auto">
          <a:xfrm>
            <a:off x="539750" y="3573463"/>
            <a:ext cx="3744913" cy="79216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39977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" y="609600"/>
            <a:ext cx="7894638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83583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79" name="Group 75"/>
          <p:cNvGraphicFramePr>
            <a:graphicFrameLocks noGrp="1"/>
          </p:cNvGraphicFramePr>
          <p:nvPr>
            <p:ph idx="1"/>
          </p:nvPr>
        </p:nvGraphicFramePr>
        <p:xfrm>
          <a:off x="457200" y="1857375"/>
          <a:ext cx="8401050" cy="4786311"/>
        </p:xfrm>
        <a:graphic>
          <a:graphicData uri="http://schemas.openxmlformats.org/drawingml/2006/table">
            <a:tbl>
              <a:tblPr/>
              <a:tblGrid>
                <a:gridCol w="3391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55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69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66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20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Metabolic</a:t>
                      </a:r>
                      <a:r>
                        <a:rPr kumimoji="0" lang="it-IT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it-IT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Diseases</a:t>
                      </a:r>
                      <a:endParaRPr kumimoji="0" lang="it-IT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Type</a:t>
                      </a:r>
                      <a:r>
                        <a:rPr kumimoji="0" lang="it-IT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 of </a:t>
                      </a:r>
                      <a:r>
                        <a:rPr kumimoji="0" lang="it-IT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Apheresis</a:t>
                      </a:r>
                      <a:endParaRPr kumimoji="0" lang="it-IT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ASFA 2007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ASFA  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Insufficienza Epatica acuta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5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Ipercolesterolemia</a:t>
                      </a: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familiare omozigote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Rimozione selettiva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5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Ipercolesterolemia familiare eterozigote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Rimozione selettiva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5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Hypertriglyceridemic</a:t>
                      </a: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it-IT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Pancreatitis</a:t>
                      </a:r>
                      <a:endParaRPr kumimoji="0" 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Avvelenamenti da funghi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9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Avvelenamenti da altre sostanze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28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Morbo di Refsum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61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Tireotossicosi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6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Sepsi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6139" name="Rectangle 12"/>
          <p:cNvSpPr>
            <a:spLocks noChangeArrowheads="1"/>
          </p:cNvSpPr>
          <p:nvPr/>
        </p:nvSpPr>
        <p:spPr bwMode="auto">
          <a:xfrm>
            <a:off x="6500813" y="115888"/>
            <a:ext cx="2185987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800" b="1">
                <a:solidFill>
                  <a:srgbClr val="FF0000"/>
                </a:solidFill>
                <a:latin typeface="Calibri" pitchFamily="34" charset="0"/>
              </a:rPr>
              <a:t>Clinical Indications</a:t>
            </a:r>
          </a:p>
        </p:txBody>
      </p:sp>
      <p:pic>
        <p:nvPicPr>
          <p:cNvPr id="461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2875"/>
            <a:ext cx="5557837" cy="158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06" name="Rectangle 62"/>
          <p:cNvSpPr>
            <a:spLocks noChangeArrowheads="1"/>
          </p:cNvSpPr>
          <p:nvPr/>
        </p:nvSpPr>
        <p:spPr bwMode="auto">
          <a:xfrm>
            <a:off x="468313" y="4005263"/>
            <a:ext cx="8351837" cy="6477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180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3444875"/>
            <a:ext cx="9134475" cy="27146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0725"/>
            <a:ext cx="9180513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8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153988"/>
            <a:ext cx="4829175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81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2955925"/>
            <a:ext cx="9134475" cy="2571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sellaDiTesto 1"/>
          <p:cNvSpPr txBox="1">
            <a:spLocks noChangeArrowheads="1"/>
          </p:cNvSpPr>
          <p:nvPr/>
        </p:nvSpPr>
        <p:spPr bwMode="auto">
          <a:xfrm>
            <a:off x="4763" y="3944938"/>
            <a:ext cx="9139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dirty="0" err="1">
                <a:solidFill>
                  <a:srgbClr val="FF0000"/>
                </a:solidFill>
              </a:rPr>
              <a:t>Primary</a:t>
            </a:r>
            <a:r>
              <a:rPr lang="it-IT" altLang="it-IT" sz="2000" b="1" dirty="0">
                <a:solidFill>
                  <a:srgbClr val="FF0000"/>
                </a:solidFill>
              </a:rPr>
              <a:t> </a:t>
            </a:r>
            <a:r>
              <a:rPr lang="it-IT" altLang="it-IT" sz="2000" b="1" dirty="0" err="1">
                <a:solidFill>
                  <a:srgbClr val="FF0000"/>
                </a:solidFill>
              </a:rPr>
              <a:t>causes</a:t>
            </a:r>
            <a:r>
              <a:rPr lang="it-IT" altLang="it-IT" sz="2000" b="1" dirty="0">
                <a:solidFill>
                  <a:srgbClr val="FF0000"/>
                </a:solidFill>
              </a:rPr>
              <a:t>: </a:t>
            </a:r>
            <a:r>
              <a:rPr lang="it-IT" altLang="it-IT" sz="2000" b="1" dirty="0" err="1">
                <a:solidFill>
                  <a:srgbClr val="FFFF00"/>
                </a:solidFill>
              </a:rPr>
              <a:t>mutations</a:t>
            </a:r>
            <a:r>
              <a:rPr lang="it-IT" altLang="it-IT" sz="2000" b="1" dirty="0">
                <a:solidFill>
                  <a:srgbClr val="FFFF00"/>
                </a:solidFill>
              </a:rPr>
              <a:t> in </a:t>
            </a:r>
            <a:r>
              <a:rPr lang="it-IT" altLang="it-IT" sz="2000" b="1" dirty="0" err="1">
                <a:solidFill>
                  <a:srgbClr val="FFFF00"/>
                </a:solidFill>
              </a:rPr>
              <a:t>genes</a:t>
            </a:r>
            <a:r>
              <a:rPr lang="it-IT" altLang="it-IT" sz="2000" b="1" dirty="0">
                <a:solidFill>
                  <a:srgbClr val="FFFF00"/>
                </a:solidFill>
              </a:rPr>
              <a:t> </a:t>
            </a:r>
            <a:r>
              <a:rPr lang="it-IT" altLang="it-IT" sz="2000" b="1" dirty="0" err="1">
                <a:solidFill>
                  <a:srgbClr val="FFFF00"/>
                </a:solidFill>
              </a:rPr>
              <a:t>encoding</a:t>
            </a:r>
            <a:r>
              <a:rPr lang="it-IT" altLang="it-IT" sz="2000" b="1" dirty="0">
                <a:solidFill>
                  <a:srgbClr val="FFFF00"/>
                </a:solidFill>
              </a:rPr>
              <a:t> for LPL and </a:t>
            </a:r>
            <a:r>
              <a:rPr lang="it-IT" altLang="it-IT" sz="2000" b="1" dirty="0" err="1">
                <a:solidFill>
                  <a:srgbClr val="FFFF00"/>
                </a:solidFill>
              </a:rPr>
              <a:t>ApoCII</a:t>
            </a:r>
            <a:r>
              <a:rPr lang="it-IT" altLang="it-IT" sz="2000" b="1" dirty="0">
                <a:solidFill>
                  <a:srgbClr val="FFFF00"/>
                </a:solidFill>
              </a:rPr>
              <a:t>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 dirty="0">
                <a:solidFill>
                  <a:srgbClr val="FFFF00"/>
                </a:solidFill>
              </a:rPr>
              <a:t>(Extreme TG </a:t>
            </a:r>
            <a:r>
              <a:rPr lang="it-IT" altLang="it-IT" sz="2000" b="1" dirty="0" err="1">
                <a:solidFill>
                  <a:srgbClr val="FFFF00"/>
                </a:solidFill>
              </a:rPr>
              <a:t>elevation</a:t>
            </a:r>
            <a:r>
              <a:rPr lang="it-IT" altLang="it-IT" sz="2000" b="1" dirty="0">
                <a:solidFill>
                  <a:srgbClr val="FFFF00"/>
                </a:solidFill>
              </a:rPr>
              <a:t> in </a:t>
            </a:r>
            <a:r>
              <a:rPr lang="it-IT" altLang="it-IT" sz="2000" b="1" dirty="0" err="1">
                <a:solidFill>
                  <a:srgbClr val="FFFF00"/>
                </a:solidFill>
              </a:rPr>
              <a:t>Homozygous</a:t>
            </a:r>
            <a:r>
              <a:rPr lang="it-IT" altLang="it-IT" sz="2000" b="1" dirty="0">
                <a:solidFill>
                  <a:srgbClr val="FFFF00"/>
                </a:solidFill>
              </a:rPr>
              <a:t>) </a:t>
            </a:r>
          </a:p>
        </p:txBody>
      </p:sp>
      <p:sp>
        <p:nvSpPr>
          <p:cNvPr id="3" name="CasellaDiTesto 2"/>
          <p:cNvSpPr txBox="1">
            <a:spLocks noChangeArrowheads="1"/>
          </p:cNvSpPr>
          <p:nvPr/>
        </p:nvSpPr>
        <p:spPr bwMode="auto">
          <a:xfrm>
            <a:off x="0" y="4868863"/>
            <a:ext cx="9139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000" b="1">
                <a:solidFill>
                  <a:srgbClr val="FF0000"/>
                </a:solidFill>
              </a:rPr>
              <a:t>Secondary causes: </a:t>
            </a:r>
            <a:r>
              <a:rPr lang="it-IT" altLang="it-IT" sz="2000" b="1">
                <a:solidFill>
                  <a:srgbClr val="FFFF00"/>
                </a:solidFill>
              </a:rPr>
              <a:t>Diabetes Mellitus, Hypothyroidism, Pregnancy, Medications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4763" y="5732463"/>
            <a:ext cx="913447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Acute </a:t>
            </a:r>
            <a:r>
              <a:rPr lang="it-IT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pancreatitis</a:t>
            </a: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:	 </a:t>
            </a:r>
            <a:r>
              <a:rPr lang="it-IT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Triglyceride</a:t>
            </a: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it-IT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level</a:t>
            </a:r>
            <a:r>
              <a:rPr lang="it-IT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&gt; 2.000 mg/</a:t>
            </a:r>
            <a:r>
              <a:rPr lang="it-IT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dL</a:t>
            </a:r>
            <a:endParaRPr lang="it-IT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400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82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7049802"/>
              </p:ext>
            </p:extLst>
          </p:nvPr>
        </p:nvGraphicFramePr>
        <p:xfrm>
          <a:off x="827088" y="1484313"/>
          <a:ext cx="7296150" cy="4338713"/>
        </p:xfrm>
        <a:graphic>
          <a:graphicData uri="http://schemas.openxmlformats.org/drawingml/2006/table">
            <a:tbl>
              <a:tblPr/>
              <a:tblGrid>
                <a:gridCol w="233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1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602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Study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N. </a:t>
                      </a:r>
                      <a:r>
                        <a:rPr kumimoji="0" 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patients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N. </a:t>
                      </a:r>
                      <a:r>
                        <a:rPr kumimoji="0" 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patients</a:t>
                      </a: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 with complete </a:t>
                      </a:r>
                      <a:r>
                        <a:rPr kumimoji="0" 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recovery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 (%)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Mortality</a:t>
                      </a:r>
                      <a:endParaRPr kumimoji="0" lang="it-IT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omic Sans MS" pitchFamily="66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(%)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4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Chen et al.</a:t>
                      </a: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Verdana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(Word J 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Gastroenterol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2004)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20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20 (100)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Yeh</a:t>
                      </a: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et al.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(J 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Clin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Apher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2003)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17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13 (76.5)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2 (11.8)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64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Kyriakidis</a:t>
                      </a: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et al. 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(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Digestion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2006)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10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9 (90)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1 (10)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9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Kadikoylu</a:t>
                      </a: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et al. 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(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Transfus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Apher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Sci 2006)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7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7 (100)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07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Lennertz</a:t>
                      </a: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et al.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(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Ther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</a:t>
                      </a:r>
                      <a:r>
                        <a:rPr kumimoji="0" lang="it-IT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Apher</a:t>
                      </a:r>
                      <a:r>
                        <a:rPr kumimoji="0" lang="it-IT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 1999</a:t>
                      </a: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5 (100)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8471" name="Text Box 47"/>
          <p:cNvSpPr txBox="1">
            <a:spLocks noChangeArrowheads="1"/>
          </p:cNvSpPr>
          <p:nvPr/>
        </p:nvSpPr>
        <p:spPr bwMode="auto">
          <a:xfrm>
            <a:off x="179388" y="333375"/>
            <a:ext cx="77057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400" b="1" dirty="0">
                <a:solidFill>
                  <a:srgbClr val="C00000"/>
                </a:solidFill>
                <a:latin typeface="Comic Sans MS" pitchFamily="66" charset="0"/>
              </a:rPr>
              <a:t>   </a:t>
            </a: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Apheresis</a:t>
            </a:r>
            <a:r>
              <a:rPr lang="it-IT" altLang="it-IT" sz="2400" b="1" dirty="0">
                <a:solidFill>
                  <a:srgbClr val="C00000"/>
                </a:solidFill>
                <a:latin typeface="Comic Sans MS" pitchFamily="66" charset="0"/>
              </a:rPr>
              <a:t> in </a:t>
            </a: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hypertriglyceridemic</a:t>
            </a:r>
            <a:r>
              <a:rPr lang="it-IT" altLang="it-IT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pancreatitis</a:t>
            </a:r>
            <a:endParaRPr lang="it-IT" altLang="it-IT" sz="2400" b="1" dirty="0">
              <a:solidFill>
                <a:srgbClr val="C00000"/>
              </a:solidFill>
              <a:latin typeface="Comic Sans MS" pitchFamily="66" charset="0"/>
            </a:endParaRPr>
          </a:p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it-IT" altLang="it-IT" sz="2000" b="1" dirty="0">
                <a:solidFill>
                  <a:srgbClr val="C00000"/>
                </a:solidFill>
                <a:latin typeface="Comic Sans MS" pitchFamily="66" charset="0"/>
              </a:rPr>
              <a:t>(reports with </a:t>
            </a:r>
            <a:r>
              <a:rPr lang="it-IT" altLang="it-IT" sz="2000" b="1" dirty="0" err="1">
                <a:solidFill>
                  <a:srgbClr val="C00000"/>
                </a:solidFill>
                <a:latin typeface="Comic Sans MS" pitchFamily="66" charset="0"/>
              </a:rPr>
              <a:t>five</a:t>
            </a:r>
            <a:r>
              <a:rPr lang="it-IT" altLang="it-IT" sz="2000" b="1" dirty="0">
                <a:solidFill>
                  <a:srgbClr val="C00000"/>
                </a:solidFill>
                <a:latin typeface="Comic Sans MS" pitchFamily="66" charset="0"/>
              </a:rPr>
              <a:t> or more </a:t>
            </a:r>
            <a:r>
              <a:rPr lang="it-IT" altLang="it-IT" sz="2000" b="1" dirty="0" err="1">
                <a:solidFill>
                  <a:srgbClr val="C00000"/>
                </a:solidFill>
                <a:latin typeface="Comic Sans MS" pitchFamily="66" charset="0"/>
              </a:rPr>
              <a:t>patients</a:t>
            </a:r>
            <a:r>
              <a:rPr lang="it-IT" altLang="it-IT" sz="2000" b="1" dirty="0">
                <a:solidFill>
                  <a:srgbClr val="C00000"/>
                </a:solidFill>
                <a:latin typeface="Comic Sans MS" pitchFamily="66" charset="0"/>
              </a:rPr>
              <a:t>)  </a:t>
            </a:r>
          </a:p>
        </p:txBody>
      </p:sp>
      <p:sp>
        <p:nvSpPr>
          <p:cNvPr id="19496" name="Text Box 40"/>
          <p:cNvSpPr txBox="1">
            <a:spLocks noChangeArrowheads="1"/>
          </p:cNvSpPr>
          <p:nvPr/>
        </p:nvSpPr>
        <p:spPr bwMode="auto">
          <a:xfrm>
            <a:off x="1979712" y="6093296"/>
            <a:ext cx="4895850" cy="2778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sz="1200" b="1" dirty="0" err="1">
                <a:solidFill>
                  <a:srgbClr val="FFFF00"/>
                </a:solidFill>
                <a:latin typeface="Verdana"/>
              </a:rPr>
              <a:t>Tsuang</a:t>
            </a:r>
            <a:r>
              <a:rPr lang="it-IT" sz="1200" b="1" dirty="0">
                <a:solidFill>
                  <a:srgbClr val="FFFF00"/>
                </a:solidFill>
                <a:latin typeface="Verdana"/>
              </a:rPr>
              <a:t> W et al. </a:t>
            </a:r>
            <a:r>
              <a:rPr lang="it-IT" sz="1200" b="1" dirty="0" err="1">
                <a:solidFill>
                  <a:srgbClr val="FFFF00"/>
                </a:solidFill>
                <a:latin typeface="Verdana"/>
              </a:rPr>
              <a:t>Am</a:t>
            </a:r>
            <a:r>
              <a:rPr lang="it-IT" sz="1200" b="1" dirty="0">
                <a:solidFill>
                  <a:srgbClr val="FFFF00"/>
                </a:solidFill>
                <a:latin typeface="Verdana"/>
              </a:rPr>
              <a:t> J </a:t>
            </a:r>
            <a:r>
              <a:rPr lang="it-IT" sz="1200" b="1" dirty="0" err="1">
                <a:solidFill>
                  <a:srgbClr val="FFFF00"/>
                </a:solidFill>
                <a:latin typeface="Verdana"/>
              </a:rPr>
              <a:t>Gastroenterol</a:t>
            </a:r>
            <a:r>
              <a:rPr lang="it-IT" sz="1200" b="1" dirty="0">
                <a:solidFill>
                  <a:srgbClr val="FFFF00"/>
                </a:solidFill>
                <a:latin typeface="Verdana"/>
              </a:rPr>
              <a:t> 2009;104:984-991</a:t>
            </a:r>
          </a:p>
        </p:txBody>
      </p:sp>
    </p:spTree>
    <p:extLst>
      <p:ext uri="{BB962C8B-B14F-4D97-AF65-F5344CB8AC3E}">
        <p14:creationId xmlns:p14="http://schemas.microsoft.com/office/powerpoint/2010/main" val="3078848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asellaDiTesto 1"/>
          <p:cNvSpPr txBox="1">
            <a:spLocks noChangeArrowheads="1"/>
          </p:cNvSpPr>
          <p:nvPr/>
        </p:nvSpPr>
        <p:spPr bwMode="auto">
          <a:xfrm>
            <a:off x="428625" y="2357438"/>
            <a:ext cx="80645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dirty="0">
                <a:solidFill>
                  <a:srgbClr val="006699"/>
                </a:solidFill>
                <a:latin typeface="Comic Sans MS" pitchFamily="66" charset="0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According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to data of </a:t>
            </a:r>
            <a:r>
              <a:rPr lang="it-IT" altLang="it-IT" sz="2400" i="1" dirty="0" err="1">
                <a:solidFill>
                  <a:schemeClr val="bg1"/>
                </a:solidFill>
                <a:latin typeface="Comic Sans MS" pitchFamily="66" charset="0"/>
              </a:rPr>
              <a:t>Lennertz</a:t>
            </a:r>
            <a:r>
              <a:rPr lang="it-IT" altLang="it-IT" sz="2400" i="1" dirty="0">
                <a:solidFill>
                  <a:schemeClr val="bg1"/>
                </a:solidFill>
                <a:latin typeface="Comic Sans MS" pitchFamily="66" charset="0"/>
              </a:rPr>
              <a:t> et al.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and </a:t>
            </a:r>
            <a:r>
              <a:rPr lang="it-IT" altLang="it-IT" sz="2400" i="1" dirty="0" err="1">
                <a:solidFill>
                  <a:schemeClr val="bg1"/>
                </a:solidFill>
                <a:latin typeface="Comic Sans MS" pitchFamily="66" charset="0"/>
              </a:rPr>
              <a:t>Yeh</a:t>
            </a:r>
            <a:r>
              <a:rPr lang="it-IT" altLang="it-IT" sz="2400" i="1" dirty="0">
                <a:solidFill>
                  <a:schemeClr val="bg1"/>
                </a:solidFill>
                <a:latin typeface="Comic Sans MS" pitchFamily="66" charset="0"/>
              </a:rPr>
              <a:t> et al.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,  a single session of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plasmapheresis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is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able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of   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drammatically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lowering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TG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levels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by up to 70% ,   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producing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clear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clinical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and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laboratory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improvement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 of    acute </a:t>
            </a:r>
            <a:r>
              <a:rPr lang="it-IT" altLang="it-IT" sz="2400" dirty="0" err="1">
                <a:solidFill>
                  <a:schemeClr val="bg1"/>
                </a:solidFill>
                <a:latin typeface="Comic Sans MS" pitchFamily="66" charset="0"/>
              </a:rPr>
              <a:t>pancreatitis</a:t>
            </a:r>
            <a:r>
              <a:rPr lang="it-IT" altLang="it-IT" sz="2400" dirty="0">
                <a:solidFill>
                  <a:schemeClr val="bg1"/>
                </a:solidFill>
                <a:latin typeface="Comic Sans MS" pitchFamily="66" charset="0"/>
              </a:rPr>
              <a:t>.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it-IT" altLang="it-IT" sz="2400" dirty="0">
              <a:solidFill>
                <a:srgbClr val="006699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</a:pPr>
            <a:endParaRPr lang="it-IT" altLang="it-IT" sz="2400" dirty="0">
              <a:solidFill>
                <a:srgbClr val="006699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2400" dirty="0">
              <a:solidFill>
                <a:srgbClr val="006699"/>
              </a:solidFill>
              <a:latin typeface="Comic Sans MS" pitchFamily="66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2400" dirty="0">
              <a:solidFill>
                <a:srgbClr val="006699"/>
              </a:solidFill>
              <a:latin typeface="Comic Sans MS" pitchFamily="66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2400" dirty="0">
              <a:solidFill>
                <a:srgbClr val="006699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3239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eaLnBrk="1" hangingPunct="1"/>
            <a:r>
              <a:rPr lang="it-IT" altLang="it-IT" sz="2400" b="1">
                <a:solidFill>
                  <a:srgbClr val="FF0000"/>
                </a:solidFill>
              </a:rPr>
              <a:t>Evolution of Acute Pancreatitis: </a:t>
            </a:r>
            <a:br>
              <a:rPr lang="it-IT" altLang="it-IT" sz="2400" b="1">
                <a:solidFill>
                  <a:srgbClr val="FF0000"/>
                </a:solidFill>
              </a:rPr>
            </a:br>
            <a:r>
              <a:rPr lang="it-IT" altLang="it-IT" sz="2400" b="1">
                <a:solidFill>
                  <a:srgbClr val="FF0000"/>
                </a:solidFill>
              </a:rPr>
              <a:t>Organ failure and Inflammation Mediators</a:t>
            </a:r>
          </a:p>
        </p:txBody>
      </p:sp>
      <p:graphicFrame>
        <p:nvGraphicFramePr>
          <p:cNvPr id="54275" name="Object 2"/>
          <p:cNvGraphicFramePr>
            <a:graphicFrameLocks noGrp="1" noChangeAspect="1"/>
          </p:cNvGraphicFramePr>
          <p:nvPr>
            <p:ph sz="half" idx="1"/>
          </p:nvPr>
        </p:nvGraphicFramePr>
        <p:xfrm>
          <a:off x="330200" y="1341438"/>
          <a:ext cx="5965825" cy="209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5968501" imgH="2097206" progId="Excel.Sheet.8">
                  <p:embed/>
                </p:oleObj>
              </mc:Choice>
              <mc:Fallback>
                <p:oleObj r:id="rId2" imgW="5968501" imgH="2097206" progId="Excel.Shee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200" y="1341438"/>
                        <a:ext cx="5965825" cy="2095500"/>
                      </a:xfrm>
                      <a:prstGeom prst="rect">
                        <a:avLst/>
                      </a:prstGeom>
                      <a:solidFill>
                        <a:srgbClr val="33CCFF"/>
                      </a:solidFill>
                      <a:ln w="952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276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328613" y="4149725"/>
          <a:ext cx="6000750" cy="209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5998984" imgH="2097206" progId="Excel.Sheet.8">
                  <p:embed/>
                </p:oleObj>
              </mc:Choice>
              <mc:Fallback>
                <p:oleObj r:id="rId4" imgW="5998984" imgH="2097206" progId="Excel.Sheet.8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613" y="4149725"/>
                        <a:ext cx="6000750" cy="2095500"/>
                      </a:xfrm>
                      <a:prstGeom prst="rect">
                        <a:avLst/>
                      </a:prstGeom>
                      <a:solidFill>
                        <a:srgbClr val="33CCFF"/>
                      </a:solidFill>
                      <a:ln w="9525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7" name="Text Box 12"/>
          <p:cNvSpPr txBox="1">
            <a:spLocks noChangeArrowheads="1"/>
          </p:cNvSpPr>
          <p:nvPr/>
        </p:nvSpPr>
        <p:spPr bwMode="auto">
          <a:xfrm>
            <a:off x="376238" y="1504950"/>
            <a:ext cx="1657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>
                <a:solidFill>
                  <a:prstClr val="white"/>
                </a:solidFill>
                <a:latin typeface="Calibri" pitchFamily="34" charset="0"/>
              </a:rPr>
              <a:t>Pain insurgence</a:t>
            </a:r>
          </a:p>
        </p:txBody>
      </p:sp>
      <p:sp>
        <p:nvSpPr>
          <p:cNvPr id="54278" name="Line 14"/>
          <p:cNvSpPr>
            <a:spLocks noChangeShapeType="1"/>
          </p:cNvSpPr>
          <p:nvPr/>
        </p:nvSpPr>
        <p:spPr bwMode="auto">
          <a:xfrm>
            <a:off x="684213" y="1916113"/>
            <a:ext cx="0" cy="11525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684213" y="3429000"/>
            <a:ext cx="2592387" cy="649288"/>
          </a:xfrm>
          <a:prstGeom prst="rect">
            <a:avLst/>
          </a:prstGeom>
          <a:solidFill>
            <a:srgbClr val="FF00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prstClr val="black"/>
                </a:solidFill>
                <a:latin typeface="Calibri" pitchFamily="34" charset="0"/>
              </a:rPr>
              <a:t>Window of opportunity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prstClr val="black"/>
                </a:solidFill>
                <a:latin typeface="Calibri" pitchFamily="34" charset="0"/>
              </a:rPr>
              <a:t>for treatment</a:t>
            </a:r>
          </a:p>
        </p:txBody>
      </p:sp>
      <p:sp>
        <p:nvSpPr>
          <p:cNvPr id="54280" name="Text Box 17"/>
          <p:cNvSpPr txBox="1">
            <a:spLocks noChangeArrowheads="1"/>
          </p:cNvSpPr>
          <p:nvPr/>
        </p:nvSpPr>
        <p:spPr bwMode="auto">
          <a:xfrm rot="-5400000">
            <a:off x="51593" y="5044282"/>
            <a:ext cx="8747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000">
                <a:solidFill>
                  <a:prstClr val="black"/>
                </a:solidFill>
                <a:latin typeface="Calibri" pitchFamily="34" charset="0"/>
              </a:rPr>
              <a:t>Plasma levels</a:t>
            </a:r>
          </a:p>
        </p:txBody>
      </p:sp>
      <p:sp>
        <p:nvSpPr>
          <p:cNvPr id="54281" name="Line 18"/>
          <p:cNvSpPr>
            <a:spLocks noChangeShapeType="1"/>
          </p:cNvSpPr>
          <p:nvPr/>
        </p:nvSpPr>
        <p:spPr bwMode="auto">
          <a:xfrm>
            <a:off x="6372225" y="3068638"/>
            <a:ext cx="647700" cy="0"/>
          </a:xfrm>
          <a:prstGeom prst="line">
            <a:avLst/>
          </a:prstGeom>
          <a:noFill/>
          <a:ln w="28575">
            <a:solidFill>
              <a:srgbClr val="FF99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82" name="Text Box 19"/>
          <p:cNvSpPr txBox="1">
            <a:spLocks noChangeArrowheads="1"/>
          </p:cNvSpPr>
          <p:nvPr/>
        </p:nvSpPr>
        <p:spPr bwMode="auto">
          <a:xfrm>
            <a:off x="7019925" y="2935288"/>
            <a:ext cx="20256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200">
                <a:solidFill>
                  <a:prstClr val="black"/>
                </a:solidFill>
                <a:latin typeface="Calibri" pitchFamily="34" charset="0"/>
              </a:rPr>
              <a:t>Admission to Emergency Unit</a:t>
            </a:r>
          </a:p>
        </p:txBody>
      </p:sp>
      <p:sp>
        <p:nvSpPr>
          <p:cNvPr id="54283" name="Line 20"/>
          <p:cNvSpPr>
            <a:spLocks noChangeShapeType="1"/>
          </p:cNvSpPr>
          <p:nvPr/>
        </p:nvSpPr>
        <p:spPr bwMode="auto">
          <a:xfrm>
            <a:off x="6372225" y="2349500"/>
            <a:ext cx="6477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84" name="Line 21"/>
          <p:cNvSpPr>
            <a:spLocks noChangeShapeType="1"/>
          </p:cNvSpPr>
          <p:nvPr/>
        </p:nvSpPr>
        <p:spPr bwMode="auto">
          <a:xfrm>
            <a:off x="6372225" y="1916113"/>
            <a:ext cx="647700" cy="0"/>
          </a:xfrm>
          <a:prstGeom prst="line">
            <a:avLst/>
          </a:prstGeom>
          <a:noFill/>
          <a:ln w="28575">
            <a:solidFill>
              <a:srgbClr val="66FF3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285" name="Text Box 22"/>
          <p:cNvSpPr txBox="1">
            <a:spLocks noChangeArrowheads="1"/>
          </p:cNvSpPr>
          <p:nvPr/>
        </p:nvSpPr>
        <p:spPr bwMode="auto">
          <a:xfrm>
            <a:off x="7092950" y="2216150"/>
            <a:ext cx="14081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200">
                <a:solidFill>
                  <a:prstClr val="black"/>
                </a:solidFill>
                <a:latin typeface="Calibri" pitchFamily="34" charset="0"/>
              </a:rPr>
              <a:t>Cytokines Synthesis</a:t>
            </a:r>
          </a:p>
        </p:txBody>
      </p:sp>
      <p:sp>
        <p:nvSpPr>
          <p:cNvPr id="54286" name="Text Box 23"/>
          <p:cNvSpPr txBox="1">
            <a:spLocks noChangeArrowheads="1"/>
          </p:cNvSpPr>
          <p:nvPr/>
        </p:nvSpPr>
        <p:spPr bwMode="auto">
          <a:xfrm>
            <a:off x="7092950" y="1784350"/>
            <a:ext cx="13382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200">
                <a:solidFill>
                  <a:prstClr val="black"/>
                </a:solidFill>
                <a:latin typeface="Calibri" pitchFamily="34" charset="0"/>
              </a:rPr>
              <a:t>Organ Dysfunction</a:t>
            </a:r>
          </a:p>
        </p:txBody>
      </p:sp>
      <p:sp>
        <p:nvSpPr>
          <p:cNvPr id="54287" name="Text Box 24"/>
          <p:cNvSpPr txBox="1">
            <a:spLocks noChangeArrowheads="1"/>
          </p:cNvSpPr>
          <p:nvPr/>
        </p:nvSpPr>
        <p:spPr bwMode="auto">
          <a:xfrm>
            <a:off x="663575" y="4240213"/>
            <a:ext cx="5572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F9900"/>
                </a:solidFill>
                <a:latin typeface="Calibri" pitchFamily="34" charset="0"/>
              </a:rPr>
              <a:t>TAP</a:t>
            </a:r>
          </a:p>
        </p:txBody>
      </p:sp>
      <p:sp>
        <p:nvSpPr>
          <p:cNvPr id="54288" name="Text Box 25"/>
          <p:cNvSpPr txBox="1">
            <a:spLocks noChangeArrowheads="1"/>
          </p:cNvSpPr>
          <p:nvPr/>
        </p:nvSpPr>
        <p:spPr bwMode="auto">
          <a:xfrm>
            <a:off x="2319338" y="4456113"/>
            <a:ext cx="527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F0000"/>
                </a:solidFill>
                <a:latin typeface="Calibri" pitchFamily="34" charset="0"/>
              </a:rPr>
              <a:t>IL-6</a:t>
            </a:r>
          </a:p>
        </p:txBody>
      </p:sp>
      <p:sp>
        <p:nvSpPr>
          <p:cNvPr id="54289" name="Text Box 26"/>
          <p:cNvSpPr txBox="1">
            <a:spLocks noChangeArrowheads="1"/>
          </p:cNvSpPr>
          <p:nvPr/>
        </p:nvSpPr>
        <p:spPr bwMode="auto">
          <a:xfrm>
            <a:off x="4984750" y="4456113"/>
            <a:ext cx="555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66FF33"/>
                </a:solidFill>
                <a:latin typeface="Calibri" pitchFamily="34" charset="0"/>
              </a:rPr>
              <a:t>PCR</a:t>
            </a:r>
          </a:p>
        </p:txBody>
      </p:sp>
      <p:sp>
        <p:nvSpPr>
          <p:cNvPr id="54290" name="Text Box 27"/>
          <p:cNvSpPr txBox="1">
            <a:spLocks noChangeArrowheads="1"/>
          </p:cNvSpPr>
          <p:nvPr/>
        </p:nvSpPr>
        <p:spPr bwMode="auto">
          <a:xfrm>
            <a:off x="6372225" y="4797425"/>
            <a:ext cx="18716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200">
                <a:solidFill>
                  <a:prstClr val="black"/>
                </a:solidFill>
                <a:latin typeface="Calibri" pitchFamily="34" charset="0"/>
              </a:rPr>
              <a:t>TAP = trypsinogen activating peptide</a:t>
            </a:r>
          </a:p>
        </p:txBody>
      </p:sp>
    </p:spTree>
    <p:extLst>
      <p:ext uri="{BB962C8B-B14F-4D97-AF65-F5344CB8AC3E}">
        <p14:creationId xmlns:p14="http://schemas.microsoft.com/office/powerpoint/2010/main" val="55813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ttangolo 1"/>
          <p:cNvSpPr>
            <a:spLocks noChangeArrowheads="1"/>
          </p:cNvSpPr>
          <p:nvPr/>
        </p:nvSpPr>
        <p:spPr bwMode="auto">
          <a:xfrm>
            <a:off x="0" y="509771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Plasmapheresis</a:t>
            </a:r>
            <a:r>
              <a:rPr lang="it-IT" altLang="it-IT" sz="2400" b="1" dirty="0">
                <a:solidFill>
                  <a:srgbClr val="C00000"/>
                </a:solidFill>
                <a:latin typeface="Comic Sans MS" pitchFamily="66" charset="0"/>
              </a:rPr>
              <a:t> in the treatment of </a:t>
            </a: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hypertriglyceridaemia-induced</a:t>
            </a:r>
            <a:r>
              <a:rPr lang="it-IT" altLang="it-IT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pancreatitis</a:t>
            </a:r>
            <a:r>
              <a:rPr lang="it-IT" altLang="it-IT" sz="2400" b="1" dirty="0">
                <a:solidFill>
                  <a:srgbClr val="C00000"/>
                </a:solidFill>
                <a:latin typeface="Comic Sans MS" pitchFamily="66" charset="0"/>
              </a:rPr>
              <a:t>: A community </a:t>
            </a: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hospital's</a:t>
            </a:r>
            <a:r>
              <a:rPr lang="it-IT" altLang="it-IT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it-IT" altLang="it-IT" sz="2400" b="1" dirty="0" err="1">
                <a:solidFill>
                  <a:srgbClr val="C00000"/>
                </a:solidFill>
                <a:latin typeface="Comic Sans MS" pitchFamily="66" charset="0"/>
              </a:rPr>
              <a:t>experience</a:t>
            </a:r>
            <a:endParaRPr lang="it-IT" altLang="it-IT" sz="2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20484" name="Rettangolo 2"/>
          <p:cNvSpPr>
            <a:spLocks noChangeArrowheads="1"/>
          </p:cNvSpPr>
          <p:nvPr/>
        </p:nvSpPr>
        <p:spPr bwMode="auto">
          <a:xfrm>
            <a:off x="2790825" y="5877272"/>
            <a:ext cx="39417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it-IT" sz="1200" b="1" dirty="0">
                <a:solidFill>
                  <a:srgbClr val="FFFF00"/>
                </a:solidFill>
              </a:rPr>
              <a:t>Syed H, et al. </a:t>
            </a:r>
            <a:r>
              <a:rPr lang="it-IT" altLang="it-IT" sz="1200" b="1" dirty="0">
                <a:solidFill>
                  <a:srgbClr val="FFFF00"/>
                </a:solidFill>
              </a:rPr>
              <a:t>J </a:t>
            </a:r>
            <a:r>
              <a:rPr lang="it-IT" altLang="it-IT" sz="1200" b="1" dirty="0" err="1">
                <a:solidFill>
                  <a:srgbClr val="FFFF00"/>
                </a:solidFill>
              </a:rPr>
              <a:t>Clin</a:t>
            </a:r>
            <a:r>
              <a:rPr lang="it-IT" altLang="it-IT" sz="1200" b="1" dirty="0">
                <a:solidFill>
                  <a:srgbClr val="FFFF00"/>
                </a:solidFill>
              </a:rPr>
              <a:t> </a:t>
            </a:r>
            <a:r>
              <a:rPr lang="it-IT" altLang="it-IT" sz="1200" b="1" dirty="0" err="1">
                <a:solidFill>
                  <a:srgbClr val="FFFF00"/>
                </a:solidFill>
              </a:rPr>
              <a:t>Apher</a:t>
            </a:r>
            <a:r>
              <a:rPr lang="it-IT" altLang="it-IT" sz="1200" b="1" dirty="0">
                <a:solidFill>
                  <a:srgbClr val="FFFF00"/>
                </a:solidFill>
              </a:rPr>
              <a:t>. 2010;25:229-34</a:t>
            </a:r>
            <a:r>
              <a:rPr lang="it-IT" altLang="it-IT" sz="1200" b="1" dirty="0">
                <a:solidFill>
                  <a:srgbClr val="006699"/>
                </a:solidFill>
              </a:rPr>
              <a:t>.</a:t>
            </a:r>
          </a:p>
        </p:txBody>
      </p:sp>
      <p:pic>
        <p:nvPicPr>
          <p:cNvPr id="2048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36838"/>
            <a:ext cx="3883025" cy="197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388" y="1916113"/>
            <a:ext cx="5505450" cy="356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90666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539750" y="793750"/>
            <a:ext cx="7777163" cy="521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b="1" dirty="0">
              <a:solidFill>
                <a:srgbClr val="006699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There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was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no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clear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relationship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between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the use of TPE and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either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improvement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 in APACHE II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scores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,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lenght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of ICU stay,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lenght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of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total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hospital stay, or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prevention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of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complications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secondary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to severe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pancreatitis</a:t>
            </a:r>
            <a:endParaRPr lang="it-IT" altLang="it-IT" b="1" dirty="0">
              <a:solidFill>
                <a:schemeClr val="bg1"/>
              </a:solidFill>
              <a:latin typeface="Comic Sans MS" pitchFamily="66" charset="0"/>
              <a:ea typeface="Arial Unicode MS" pitchFamily="34" charset="-128"/>
              <a:cs typeface="Arial Unicode MS" pitchFamily="34" charset="-128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it-IT" altLang="it-IT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TPE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</a:rPr>
              <a:t>was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</a:rPr>
              <a:t>successful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 in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</a:rPr>
              <a:t>lowering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  TG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</a:rPr>
              <a:t>levels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 (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</a:rPr>
              <a:t>significant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</a:rPr>
              <a:t>reductions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 in TG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</a:rPr>
              <a:t>levels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</a:rPr>
              <a:t>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it-IT" altLang="it-IT" b="1" dirty="0">
              <a:solidFill>
                <a:schemeClr val="bg1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No negative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clinical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effects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attributed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to TPE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it-IT" altLang="it-IT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it-IT" altLang="it-IT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Reccomend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using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plasmapheresis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within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the first 24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hr</a:t>
            </a:r>
            <a:r>
              <a:rPr lang="it-IT" altLang="it-IT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of </a:t>
            </a:r>
            <a:r>
              <a:rPr lang="it-IT" altLang="it-IT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presentation</a:t>
            </a:r>
            <a:endParaRPr lang="it-IT" altLang="it-IT" b="1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it-IT" altLang="it-IT" b="1" dirty="0">
              <a:solidFill>
                <a:srgbClr val="006699"/>
              </a:solidFill>
              <a:latin typeface="Comic Sans MS" pitchFamily="66" charset="0"/>
            </a:endParaRP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it-IT" altLang="it-IT" b="1" dirty="0">
              <a:solidFill>
                <a:srgbClr val="006699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510" name="Rettangolo 7"/>
          <p:cNvSpPr>
            <a:spLocks noChangeArrowheads="1"/>
          </p:cNvSpPr>
          <p:nvPr/>
        </p:nvSpPr>
        <p:spPr bwMode="auto">
          <a:xfrm>
            <a:off x="2627313" y="5661248"/>
            <a:ext cx="39798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it-IT" sz="1200" b="1" dirty="0">
                <a:solidFill>
                  <a:srgbClr val="FFFF00"/>
                </a:solidFill>
              </a:rPr>
              <a:t>Syed H, et al. </a:t>
            </a:r>
            <a:r>
              <a:rPr lang="it-IT" altLang="it-IT" sz="1200" b="1" dirty="0">
                <a:solidFill>
                  <a:srgbClr val="FFFF00"/>
                </a:solidFill>
              </a:rPr>
              <a:t>J </a:t>
            </a:r>
            <a:r>
              <a:rPr lang="it-IT" altLang="it-IT" sz="1200" b="1" dirty="0" err="1">
                <a:solidFill>
                  <a:srgbClr val="FFFF00"/>
                </a:solidFill>
              </a:rPr>
              <a:t>Clin</a:t>
            </a:r>
            <a:r>
              <a:rPr lang="it-IT" altLang="it-IT" sz="1200" b="1" dirty="0">
                <a:solidFill>
                  <a:srgbClr val="FFFF00"/>
                </a:solidFill>
              </a:rPr>
              <a:t> </a:t>
            </a:r>
            <a:r>
              <a:rPr lang="it-IT" altLang="it-IT" sz="1200" b="1" dirty="0" err="1">
                <a:solidFill>
                  <a:srgbClr val="FFFF00"/>
                </a:solidFill>
              </a:rPr>
              <a:t>Apher</a:t>
            </a:r>
            <a:r>
              <a:rPr lang="it-IT" altLang="it-IT" sz="1200" b="1" dirty="0">
                <a:solidFill>
                  <a:srgbClr val="FFFF00"/>
                </a:solidFill>
              </a:rPr>
              <a:t>. 2010;25:229-34</a:t>
            </a:r>
            <a:endParaRPr lang="it-IT" altLang="it-IT" sz="1200" b="1" dirty="0">
              <a:solidFill>
                <a:srgbClr val="00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9353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/>
          <p:cNvPicPr>
            <a:picLocks noChangeAspect="1" noChangeArrowheads="1"/>
          </p:cNvPicPr>
          <p:nvPr/>
        </p:nvPicPr>
        <p:blipFill>
          <a:blip r:embed="rId2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2357438"/>
            <a:ext cx="6151562" cy="311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CasellaDiTesto 6"/>
          <p:cNvSpPr txBox="1">
            <a:spLocks noChangeArrowheads="1"/>
          </p:cNvSpPr>
          <p:nvPr/>
        </p:nvSpPr>
        <p:spPr bwMode="auto">
          <a:xfrm>
            <a:off x="322263" y="5661025"/>
            <a:ext cx="84994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FFF00"/>
                </a:solidFill>
              </a:rPr>
              <a:t>PEX, performed within 48 hours lowers lipids and triglyceride-rich-lipoproteins quickly, meanwhile improving GI symptoms (upper abdominal pain in particular. Follow-up (4-54 months): no recurrence of AP</a:t>
            </a:r>
          </a:p>
        </p:txBody>
      </p:sp>
      <p:pic>
        <p:nvPicPr>
          <p:cNvPr id="5632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5595938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779838" y="3357563"/>
            <a:ext cx="431800" cy="1943100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2396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3"/>
          <p:cNvSpPr>
            <a:spLocks noChangeArrowheads="1"/>
          </p:cNvSpPr>
          <p:nvPr/>
        </p:nvSpPr>
        <p:spPr bwMode="auto">
          <a:xfrm>
            <a:off x="395288" y="1268413"/>
            <a:ext cx="835342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it-IT" altLang="it-IT" sz="2000">
              <a:solidFill>
                <a:srgbClr val="FF6600"/>
              </a:solidFill>
              <a:latin typeface="Calibri" pitchFamily="34" charset="0"/>
            </a:endParaRPr>
          </a:p>
        </p:txBody>
      </p:sp>
      <p:pic>
        <p:nvPicPr>
          <p:cNvPr id="5529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5467350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0" name="CasellaDiTesto 4"/>
          <p:cNvSpPr txBox="1">
            <a:spLocks noChangeArrowheads="1"/>
          </p:cNvSpPr>
          <p:nvPr/>
        </p:nvSpPr>
        <p:spPr bwMode="auto">
          <a:xfrm>
            <a:off x="177800" y="5397500"/>
            <a:ext cx="8788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2400" b="1">
                <a:solidFill>
                  <a:srgbClr val="FFFF00"/>
                </a:solidFill>
                <a:latin typeface="Calibri" pitchFamily="34" charset="0"/>
              </a:rPr>
              <a:t>9 patients who did not respond to the standard therapy were treated  within 48 hours by PEX  utilizing FFP as replacement fluid; </a:t>
            </a:r>
            <a:br>
              <a:rPr lang="it-IT" altLang="it-IT" sz="2400" b="1">
                <a:solidFill>
                  <a:srgbClr val="FFFF00"/>
                </a:solidFill>
                <a:latin typeface="Calibri" pitchFamily="34" charset="0"/>
              </a:rPr>
            </a:br>
            <a:r>
              <a:rPr lang="it-IT" altLang="it-IT" sz="2400" b="1">
                <a:solidFill>
                  <a:srgbClr val="FFFF00"/>
                </a:solidFill>
                <a:latin typeface="Calibri" pitchFamily="34" charset="0"/>
              </a:rPr>
              <a:t>7 patients were submitted to a single procedure</a:t>
            </a:r>
          </a:p>
        </p:txBody>
      </p:sp>
      <p:pic>
        <p:nvPicPr>
          <p:cNvPr id="55301" name="Picture 1"/>
          <p:cNvPicPr>
            <a:picLocks noChangeAspect="1" noChangeArrowheads="1"/>
          </p:cNvPicPr>
          <p:nvPr/>
        </p:nvPicPr>
        <p:blipFill>
          <a:blip r:embed="rId4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2286000"/>
            <a:ext cx="6994525" cy="296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le 1"/>
          <p:cNvSpPr/>
          <p:nvPr/>
        </p:nvSpPr>
        <p:spPr>
          <a:xfrm>
            <a:off x="7235825" y="4652963"/>
            <a:ext cx="1008063" cy="744537"/>
          </a:xfrm>
          <a:prstGeom prst="ellipse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8154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026"/>
          <p:cNvSpPr txBox="1">
            <a:spLocks noChangeArrowheads="1"/>
          </p:cNvSpPr>
          <p:nvPr/>
        </p:nvSpPr>
        <p:spPr bwMode="auto">
          <a:xfrm>
            <a:off x="143767" y="4221088"/>
            <a:ext cx="8820721" cy="73866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00"/>
                </a:solidFill>
                <a:latin typeface="Arial" charset="0"/>
              </a:rPr>
              <a:t>University of Rome ‘</a:t>
            </a:r>
            <a:r>
              <a:rPr lang="en-US" sz="1400" b="1" dirty="0" err="1">
                <a:solidFill>
                  <a:srgbClr val="FFFF00"/>
                </a:solidFill>
                <a:latin typeface="Arial" charset="0"/>
              </a:rPr>
              <a:t>Sapienza</a:t>
            </a:r>
            <a:r>
              <a:rPr lang="en-US" sz="1400" b="1" dirty="0">
                <a:solidFill>
                  <a:srgbClr val="FFFF00"/>
                </a:solidFill>
                <a:latin typeface="Arial" charset="0"/>
              </a:rPr>
              <a:t>’, Department of Molecular Medicine Extracorporeal Therapeutic Techniques Unit Immunohematology and Transfusion Medicine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b="1" dirty="0">
                <a:solidFill>
                  <a:srgbClr val="FFFF00"/>
                </a:solidFill>
                <a:latin typeface="Arial" charset="0"/>
              </a:rPr>
              <a:t>Department of Internal Medicine and Medical Specialties</a:t>
            </a:r>
            <a:endParaRPr lang="it-IT" sz="1400" b="1" dirty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43947"/>
            <a:ext cx="914400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ttangolo 2"/>
          <p:cNvSpPr/>
          <p:nvPr/>
        </p:nvSpPr>
        <p:spPr>
          <a:xfrm>
            <a:off x="143767" y="1717065"/>
            <a:ext cx="882072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 b="1" dirty="0">
                <a:solidFill>
                  <a:srgbClr val="FF0000"/>
                </a:solidFill>
              </a:rPr>
              <a:t>Timing </a:t>
            </a:r>
            <a:r>
              <a:rPr lang="it-IT" sz="2400" b="1" dirty="0" err="1">
                <a:solidFill>
                  <a:srgbClr val="FF0000"/>
                </a:solidFill>
              </a:rPr>
              <a:t>clinical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events</a:t>
            </a:r>
            <a:r>
              <a:rPr lang="it-IT" sz="2400" b="1" dirty="0">
                <a:solidFill>
                  <a:srgbClr val="FF0000"/>
                </a:solidFill>
              </a:rPr>
              <a:t> in the treatment of </a:t>
            </a:r>
            <a:r>
              <a:rPr lang="it-IT" sz="2400" b="1" dirty="0" err="1">
                <a:solidFill>
                  <a:srgbClr val="FF0000"/>
                </a:solidFill>
              </a:rPr>
              <a:t>pancreatitis</a:t>
            </a:r>
            <a:r>
              <a:rPr lang="it-IT" sz="2400" b="1" dirty="0">
                <a:solidFill>
                  <a:srgbClr val="FF0000"/>
                </a:solidFill>
              </a:rPr>
              <a:t> and </a:t>
            </a:r>
            <a:r>
              <a:rPr lang="it-IT" sz="2400" b="1" dirty="0" err="1">
                <a:solidFill>
                  <a:srgbClr val="FF0000"/>
                </a:solidFill>
              </a:rPr>
              <a:t>hypertriglyceridemia</a:t>
            </a:r>
            <a:r>
              <a:rPr lang="it-IT" sz="2400" b="1" dirty="0">
                <a:solidFill>
                  <a:srgbClr val="FF0000"/>
                </a:solidFill>
              </a:rPr>
              <a:t> with </a:t>
            </a:r>
            <a:r>
              <a:rPr lang="it-IT" sz="2400" b="1" dirty="0" err="1">
                <a:solidFill>
                  <a:srgbClr val="FF0000"/>
                </a:solidFill>
              </a:rPr>
              <a:t>therapeutic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plasmapheresis</a:t>
            </a:r>
            <a:endParaRPr lang="it-IT" sz="2400" b="1" dirty="0">
              <a:solidFill>
                <a:srgbClr val="FF0000"/>
              </a:solidFill>
            </a:endParaRPr>
          </a:p>
          <a:p>
            <a:endParaRPr lang="it-IT" sz="2000" dirty="0">
              <a:solidFill>
                <a:srgbClr val="FF0000"/>
              </a:solidFill>
            </a:endParaRPr>
          </a:p>
          <a:p>
            <a:pPr algn="ctr"/>
            <a:r>
              <a:rPr lang="it-IT" sz="1400" b="1" dirty="0" err="1">
                <a:solidFill>
                  <a:srgbClr val="FFFFFF"/>
                </a:solidFill>
              </a:rPr>
              <a:t>Stefanutti</a:t>
            </a:r>
            <a:r>
              <a:rPr lang="it-IT" sz="1400" b="1" dirty="0">
                <a:solidFill>
                  <a:srgbClr val="FFFFFF"/>
                </a:solidFill>
              </a:rPr>
              <a:t> C</a:t>
            </a:r>
            <a:r>
              <a:rPr lang="it-IT" sz="1400" dirty="0">
                <a:solidFill>
                  <a:srgbClr val="FFFFFF"/>
                </a:solidFill>
              </a:rPr>
              <a:t>, Di Giacomo S, </a:t>
            </a:r>
            <a:r>
              <a:rPr lang="it-IT" sz="1400" dirty="0" err="1">
                <a:solidFill>
                  <a:srgbClr val="FFFFFF"/>
                </a:solidFill>
              </a:rPr>
              <a:t>Labbadia</a:t>
            </a:r>
            <a:r>
              <a:rPr lang="it-IT" sz="1400" dirty="0">
                <a:solidFill>
                  <a:srgbClr val="FFFFFF"/>
                </a:solidFill>
              </a:rPr>
              <a:t> G.</a:t>
            </a:r>
          </a:p>
          <a:p>
            <a:endParaRPr lang="it-IT" dirty="0">
              <a:solidFill>
                <a:srgbClr val="006699"/>
              </a:solidFill>
            </a:endParaRPr>
          </a:p>
          <a:p>
            <a:r>
              <a:rPr lang="it-IT" sz="1400" dirty="0" err="1">
                <a:solidFill>
                  <a:srgbClr val="FFFF00"/>
                </a:solidFill>
              </a:rPr>
              <a:t>Transfus</a:t>
            </a:r>
            <a:r>
              <a:rPr lang="it-IT" sz="1400" dirty="0">
                <a:solidFill>
                  <a:srgbClr val="FFFF00"/>
                </a:solidFill>
              </a:rPr>
              <a:t> </a:t>
            </a:r>
            <a:r>
              <a:rPr lang="it-IT" sz="1400" dirty="0" err="1">
                <a:solidFill>
                  <a:srgbClr val="FFFF00"/>
                </a:solidFill>
              </a:rPr>
              <a:t>Apher</a:t>
            </a:r>
            <a:r>
              <a:rPr lang="it-IT" sz="1400" dirty="0">
                <a:solidFill>
                  <a:srgbClr val="FFFF00"/>
                </a:solidFill>
              </a:rPr>
              <a:t> Sci. 2011 Aug;45(1):3-7. </a:t>
            </a:r>
            <a:r>
              <a:rPr lang="it-IT" sz="1400" dirty="0" err="1">
                <a:solidFill>
                  <a:srgbClr val="FFFF00"/>
                </a:solidFill>
              </a:rPr>
              <a:t>doi</a:t>
            </a:r>
            <a:r>
              <a:rPr lang="it-IT" sz="1400" dirty="0">
                <a:solidFill>
                  <a:srgbClr val="FFFF00"/>
                </a:solidFill>
              </a:rPr>
              <a:t>: 10.1016/j.transci.2011.06.013. </a:t>
            </a:r>
            <a:r>
              <a:rPr lang="it-IT" sz="1400" dirty="0" err="1">
                <a:solidFill>
                  <a:srgbClr val="FFFF00"/>
                </a:solidFill>
              </a:rPr>
              <a:t>Epub</a:t>
            </a:r>
            <a:r>
              <a:rPr lang="it-IT" sz="1400" dirty="0">
                <a:solidFill>
                  <a:srgbClr val="FFFF00"/>
                </a:solidFill>
              </a:rPr>
              <a:t> 2011 </a:t>
            </a:r>
            <a:r>
              <a:rPr lang="it-IT" sz="1400" dirty="0" err="1">
                <a:solidFill>
                  <a:srgbClr val="FFFF00"/>
                </a:solidFill>
              </a:rPr>
              <a:t>Jul</a:t>
            </a:r>
            <a:r>
              <a:rPr lang="it-IT" sz="1400" dirty="0">
                <a:solidFill>
                  <a:srgbClr val="FFFF00"/>
                </a:solidFill>
              </a:rPr>
              <a:t> 1</a:t>
            </a:r>
          </a:p>
        </p:txBody>
      </p:sp>
    </p:spTree>
    <p:extLst>
      <p:ext uri="{BB962C8B-B14F-4D97-AF65-F5344CB8AC3E}">
        <p14:creationId xmlns:p14="http://schemas.microsoft.com/office/powerpoint/2010/main" val="31055285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2927781"/>
      </p:ext>
    </p:extLst>
  </p:cSld>
  <p:clrMapOvr>
    <a:masterClrMapping/>
  </p:clrMapOvr>
  <p:transition>
    <p:fade thruBlk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ttangolo 1"/>
          <p:cNvSpPr>
            <a:spLocks noChangeArrowheads="1"/>
          </p:cNvSpPr>
          <p:nvPr/>
        </p:nvSpPr>
        <p:spPr bwMode="auto">
          <a:xfrm>
            <a:off x="0" y="798513"/>
            <a:ext cx="9144000" cy="507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b="1">
                <a:solidFill>
                  <a:prstClr val="black"/>
                </a:solidFill>
                <a:latin typeface="AdvGulliv-R"/>
              </a:rPr>
              <a:t>Described is the timing of clinical events and the sequence of therapeutic plasma-exchange (TPE) procedures to treat pancreatitis due to SHTG 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it-IT" sz="1600">
              <a:solidFill>
                <a:prstClr val="black"/>
              </a:solidFill>
              <a:latin typeface="AdvGulliv-R"/>
            </a:endParaRP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it-IT" sz="1600">
              <a:solidFill>
                <a:prstClr val="black"/>
              </a:solidFill>
              <a:latin typeface="AdvGulliv-R"/>
            </a:endParaRP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R"/>
              </a:rPr>
              <a:t>Male patient, Caucasian, 49 years, referred to emergency for severe epigastric pain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R"/>
              </a:rPr>
              <a:t> 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R"/>
              </a:rPr>
              <a:t>No history of alcohol consumption, nor diabetes, a pre-existing mild hyperlipidemia was treated with diet alone, and biliary imaging was normal (by ultrasound)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it-IT" sz="1600">
              <a:solidFill>
                <a:prstClr val="black"/>
              </a:solidFill>
              <a:latin typeface="AdvGulliv-R"/>
            </a:endParaRP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R"/>
              </a:rPr>
              <a:t>Laboratory: revealed marked hypertriglyceridemia (</a:t>
            </a:r>
            <a:r>
              <a:rPr lang="en-US" altLang="it-IT" sz="1600" b="1">
                <a:solidFill>
                  <a:prstClr val="black"/>
                </a:solidFill>
                <a:latin typeface="AdvGulliv-R"/>
              </a:rPr>
              <a:t>11,355 mg/dL</a:t>
            </a:r>
            <a:r>
              <a:rPr lang="it-IT" altLang="it-IT" sz="1600">
                <a:solidFill>
                  <a:prstClr val="black"/>
                </a:solidFill>
                <a:latin typeface="AdvGulliv-R"/>
              </a:rPr>
              <a:t>), and hypercholesterolemia (</a:t>
            </a:r>
            <a:r>
              <a:rPr lang="it-IT" altLang="it-IT" sz="1600" b="1">
                <a:solidFill>
                  <a:prstClr val="black"/>
                </a:solidFill>
                <a:latin typeface="AdvGulliv-R"/>
              </a:rPr>
              <a:t>941 mg/dL</a:t>
            </a:r>
            <a:r>
              <a:rPr lang="it-IT" altLang="it-IT" sz="1600">
                <a:solidFill>
                  <a:prstClr val="black"/>
                </a:solidFill>
                <a:latin typeface="AdvGulliv-R"/>
              </a:rPr>
              <a:t>). Serum amylase</a:t>
            </a:r>
            <a:r>
              <a:rPr lang="en-US" altLang="it-IT" sz="1600">
                <a:solidFill>
                  <a:prstClr val="black"/>
                </a:solidFill>
                <a:latin typeface="AdvGulliv-R"/>
              </a:rPr>
              <a:t> and lipase were increased: </a:t>
            </a:r>
            <a:r>
              <a:rPr lang="en-US" altLang="it-IT" sz="1600" b="1">
                <a:solidFill>
                  <a:prstClr val="black"/>
                </a:solidFill>
                <a:latin typeface="AdvGulliv-R"/>
              </a:rPr>
              <a:t>160 UI/L </a:t>
            </a:r>
            <a:r>
              <a:rPr lang="en-US" altLang="it-IT" sz="1600">
                <a:solidFill>
                  <a:prstClr val="black"/>
                </a:solidFill>
                <a:latin typeface="AdvGulliv-R"/>
              </a:rPr>
              <a:t>(range: 20–100) and </a:t>
            </a:r>
            <a:r>
              <a:rPr lang="en-US" altLang="it-IT" sz="1600" b="1">
                <a:solidFill>
                  <a:prstClr val="black"/>
                </a:solidFill>
                <a:latin typeface="AdvGulliv-R"/>
              </a:rPr>
              <a:t>175 UI/L </a:t>
            </a:r>
            <a:r>
              <a:rPr lang="en-US" altLang="it-IT" sz="1600">
                <a:solidFill>
                  <a:prstClr val="black"/>
                </a:solidFill>
                <a:latin typeface="AdvGulliv-R"/>
              </a:rPr>
              <a:t>(range:13–60), respectively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it-IT" sz="1600">
              <a:solidFill>
                <a:prstClr val="black"/>
              </a:solidFill>
              <a:latin typeface="AdvGulliv-R"/>
            </a:endParaRP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R"/>
              </a:rPr>
              <a:t>A CT scan of the abdomen revealed a picture compatible with acute pancreatic phlogosis. It was diagnosed as ‘‘acute </a:t>
            </a:r>
            <a:r>
              <a:rPr lang="it-IT" altLang="it-IT" sz="1600">
                <a:solidFill>
                  <a:prstClr val="black"/>
                </a:solidFill>
                <a:latin typeface="AdvGulliv-R"/>
              </a:rPr>
              <a:t>AP and SHTG’’.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it-IT" sz="1600">
              <a:solidFill>
                <a:prstClr val="black"/>
              </a:solidFill>
              <a:latin typeface="AdvGulliv-I"/>
            </a:endParaRP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I"/>
              </a:rPr>
              <a:t>Results: </a:t>
            </a:r>
            <a:r>
              <a:rPr lang="en-US" altLang="it-IT" sz="1600">
                <a:solidFill>
                  <a:prstClr val="black"/>
                </a:solidFill>
                <a:latin typeface="AdvGulliv-R"/>
              </a:rPr>
              <a:t>The patient was successfully submitted to </a:t>
            </a:r>
            <a:r>
              <a:rPr lang="en-US" altLang="it-IT" sz="1600" b="1">
                <a:solidFill>
                  <a:prstClr val="black"/>
                </a:solidFill>
                <a:latin typeface="AdvGulliv-R"/>
              </a:rPr>
              <a:t>3</a:t>
            </a:r>
            <a:r>
              <a:rPr lang="en-US" altLang="it-IT" sz="1600">
                <a:solidFill>
                  <a:prstClr val="black"/>
                </a:solidFill>
                <a:latin typeface="AdvGulliv-R"/>
              </a:rPr>
              <a:t> sessions of TPE in emergency. Released from hospital after 13 days of hospitalization.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R"/>
              </a:rPr>
              <a:t> </a:t>
            </a:r>
          </a:p>
          <a:p>
            <a:pPr algn="just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600">
                <a:solidFill>
                  <a:prstClr val="black"/>
                </a:solidFill>
                <a:latin typeface="AdvGulliv-R"/>
              </a:rPr>
              <a:t>TG 185 mg/dL; TC </a:t>
            </a:r>
            <a:r>
              <a:rPr lang="it-IT" altLang="it-IT" sz="1600">
                <a:solidFill>
                  <a:prstClr val="black"/>
                </a:solidFill>
                <a:latin typeface="AdvGulliv-R"/>
              </a:rPr>
              <a:t>179 mg/dL; HDLC 22 mg/dL; LDLC 120 mg/dL.</a:t>
            </a:r>
            <a:endParaRPr lang="it-IT" altLang="it-IT" sz="44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551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692150"/>
            <a:ext cx="7996238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28624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1547664" y="2917231"/>
            <a:ext cx="59046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HOW</a:t>
            </a:r>
          </a:p>
        </p:txBody>
      </p:sp>
    </p:spTree>
    <p:extLst>
      <p:ext uri="{BB962C8B-B14F-4D97-AF65-F5344CB8AC3E}">
        <p14:creationId xmlns:p14="http://schemas.microsoft.com/office/powerpoint/2010/main" val="17832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31938"/>
            <a:ext cx="8748713" cy="4057650"/>
          </a:xfrm>
          <a:prstGeom prst="rect">
            <a:avLst/>
          </a:prstGeom>
          <a:noFill/>
          <a:ln w="28575">
            <a:solidFill>
              <a:srgbClr val="9933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CasellaDiTesto 4"/>
          <p:cNvSpPr txBox="1">
            <a:spLocks noChangeArrowheads="1"/>
          </p:cNvSpPr>
          <p:nvPr/>
        </p:nvSpPr>
        <p:spPr bwMode="auto">
          <a:xfrm>
            <a:off x="683568" y="6309320"/>
            <a:ext cx="8424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200" b="1" dirty="0" err="1">
                <a:solidFill>
                  <a:srgbClr val="FFFF00"/>
                </a:solidFill>
              </a:rPr>
              <a:t>Ewald</a:t>
            </a:r>
            <a:r>
              <a:rPr lang="it-IT" altLang="it-IT" sz="1200" b="1" dirty="0">
                <a:solidFill>
                  <a:srgbClr val="FFFF00"/>
                </a:solidFill>
              </a:rPr>
              <a:t> N, </a:t>
            </a:r>
            <a:r>
              <a:rPr lang="it-IT" altLang="it-IT" sz="1200" b="1" dirty="0" err="1">
                <a:solidFill>
                  <a:srgbClr val="FFFF00"/>
                </a:solidFill>
              </a:rPr>
              <a:t>Kloer</a:t>
            </a:r>
            <a:r>
              <a:rPr lang="it-IT" altLang="it-IT" sz="1200" b="1" dirty="0">
                <a:solidFill>
                  <a:srgbClr val="FFFF00"/>
                </a:solidFill>
              </a:rPr>
              <a:t> HU. </a:t>
            </a:r>
            <a:r>
              <a:rPr lang="it-IT" altLang="it-IT" sz="1200" b="1" dirty="0" err="1">
                <a:solidFill>
                  <a:srgbClr val="FFFF00"/>
                </a:solidFill>
              </a:rPr>
              <a:t>Clin</a:t>
            </a:r>
            <a:r>
              <a:rPr lang="it-IT" altLang="it-IT" sz="1200" b="1" dirty="0">
                <a:solidFill>
                  <a:srgbClr val="FFFF00"/>
                </a:solidFill>
              </a:rPr>
              <a:t> Res </a:t>
            </a:r>
            <a:r>
              <a:rPr lang="it-IT" altLang="it-IT" sz="1200" b="1" dirty="0" err="1">
                <a:solidFill>
                  <a:srgbClr val="FFFF00"/>
                </a:solidFill>
              </a:rPr>
              <a:t>Cardiol</a:t>
            </a:r>
            <a:r>
              <a:rPr lang="it-IT" altLang="it-IT" sz="1200" b="1" dirty="0">
                <a:solidFill>
                  <a:srgbClr val="FFFF00"/>
                </a:solidFill>
              </a:rPr>
              <a:t> </a:t>
            </a:r>
            <a:r>
              <a:rPr lang="it-IT" altLang="it-IT" sz="1200" b="1" dirty="0" err="1">
                <a:solidFill>
                  <a:srgbClr val="FFFF00"/>
                </a:solidFill>
              </a:rPr>
              <a:t>Suppl</a:t>
            </a:r>
            <a:r>
              <a:rPr lang="it-IT" altLang="it-IT" sz="1200" b="1" dirty="0">
                <a:solidFill>
                  <a:srgbClr val="FFFF00"/>
                </a:solidFill>
              </a:rPr>
              <a:t> 2012 </a:t>
            </a:r>
          </a:p>
        </p:txBody>
      </p:sp>
    </p:spTree>
    <p:extLst>
      <p:ext uri="{BB962C8B-B14F-4D97-AF65-F5344CB8AC3E}">
        <p14:creationId xmlns:p14="http://schemas.microsoft.com/office/powerpoint/2010/main" val="124547868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58838"/>
            <a:ext cx="7996237" cy="504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CasellaDiTesto 5"/>
          <p:cNvSpPr txBox="1">
            <a:spLocks noChangeArrowheads="1"/>
          </p:cNvSpPr>
          <p:nvPr/>
        </p:nvSpPr>
        <p:spPr bwMode="auto">
          <a:xfrm>
            <a:off x="683568" y="6309320"/>
            <a:ext cx="8424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1200" b="1" dirty="0" err="1">
                <a:solidFill>
                  <a:srgbClr val="FFFF00"/>
                </a:solidFill>
              </a:rPr>
              <a:t>Ewald</a:t>
            </a:r>
            <a:r>
              <a:rPr lang="it-IT" altLang="it-IT" sz="1200" b="1" dirty="0">
                <a:solidFill>
                  <a:srgbClr val="FFFF00"/>
                </a:solidFill>
              </a:rPr>
              <a:t> N, </a:t>
            </a:r>
            <a:r>
              <a:rPr lang="it-IT" altLang="it-IT" sz="1200" b="1" dirty="0" err="1">
                <a:solidFill>
                  <a:srgbClr val="FFFF00"/>
                </a:solidFill>
              </a:rPr>
              <a:t>Kloer</a:t>
            </a:r>
            <a:r>
              <a:rPr lang="it-IT" altLang="it-IT" sz="1200" b="1" dirty="0">
                <a:solidFill>
                  <a:srgbClr val="FFFF00"/>
                </a:solidFill>
              </a:rPr>
              <a:t> HU. </a:t>
            </a:r>
            <a:r>
              <a:rPr lang="it-IT" altLang="it-IT" sz="1200" b="1" dirty="0" err="1">
                <a:solidFill>
                  <a:srgbClr val="FFFF00"/>
                </a:solidFill>
              </a:rPr>
              <a:t>Clin</a:t>
            </a:r>
            <a:r>
              <a:rPr lang="it-IT" altLang="it-IT" sz="1200" b="1" dirty="0">
                <a:solidFill>
                  <a:srgbClr val="FFFF00"/>
                </a:solidFill>
              </a:rPr>
              <a:t> Res </a:t>
            </a:r>
            <a:r>
              <a:rPr lang="it-IT" altLang="it-IT" sz="1200" b="1" dirty="0" err="1">
                <a:solidFill>
                  <a:srgbClr val="FFFF00"/>
                </a:solidFill>
              </a:rPr>
              <a:t>Cardiol</a:t>
            </a:r>
            <a:r>
              <a:rPr lang="it-IT" altLang="it-IT" sz="1200" b="1" dirty="0">
                <a:solidFill>
                  <a:srgbClr val="FFFF00"/>
                </a:solidFill>
              </a:rPr>
              <a:t> </a:t>
            </a:r>
            <a:r>
              <a:rPr lang="it-IT" altLang="it-IT" sz="1200" b="1" dirty="0" err="1">
                <a:solidFill>
                  <a:srgbClr val="FFFF00"/>
                </a:solidFill>
              </a:rPr>
              <a:t>Suppl</a:t>
            </a:r>
            <a:r>
              <a:rPr lang="it-IT" altLang="it-IT" sz="1200" b="1" dirty="0">
                <a:solidFill>
                  <a:srgbClr val="FFFF00"/>
                </a:solidFill>
              </a:rPr>
              <a:t> 2012 </a:t>
            </a:r>
          </a:p>
        </p:txBody>
      </p:sp>
    </p:spTree>
    <p:extLst>
      <p:ext uri="{BB962C8B-B14F-4D97-AF65-F5344CB8AC3E}">
        <p14:creationId xmlns:p14="http://schemas.microsoft.com/office/powerpoint/2010/main" val="410789910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2875"/>
            <a:ext cx="8928100" cy="220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ttangolo 3"/>
          <p:cNvSpPr>
            <a:spLocks noChangeArrowheads="1"/>
          </p:cNvSpPr>
          <p:nvPr/>
        </p:nvSpPr>
        <p:spPr bwMode="auto">
          <a:xfrm>
            <a:off x="107950" y="2543175"/>
            <a:ext cx="8928100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 err="1">
                <a:solidFill>
                  <a:prstClr val="black"/>
                </a:solidFill>
              </a:rPr>
              <a:t>Plasmapheresis</a:t>
            </a:r>
            <a:r>
              <a:rPr lang="en-US" sz="2400" dirty="0">
                <a:solidFill>
                  <a:prstClr val="black"/>
                </a:solidFill>
              </a:rPr>
              <a:t> could be very useful in reducing TG levels during the acute phase of AP or in the prevention of recurrent AP.</a:t>
            </a:r>
            <a:br>
              <a:rPr lang="en-US" sz="2400" dirty="0">
                <a:solidFill>
                  <a:prstClr val="black"/>
                </a:solidFill>
              </a:rPr>
            </a:br>
            <a:endParaRPr lang="en-US" sz="2400" dirty="0">
              <a:solidFill>
                <a:prstClr val="black"/>
              </a:solidFill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dirty="0" err="1">
                <a:solidFill>
                  <a:srgbClr val="FF0000"/>
                </a:solidFill>
              </a:rPr>
              <a:t>Plasmapheresis</a:t>
            </a:r>
            <a:r>
              <a:rPr lang="en-US" sz="2800" b="1" dirty="0">
                <a:solidFill>
                  <a:srgbClr val="FF0000"/>
                </a:solidFill>
              </a:rPr>
              <a:t> has two beneficial modes of action: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br>
              <a:rPr lang="en-US" sz="2800" b="1" i="1" dirty="0">
                <a:solidFill>
                  <a:srgbClr val="FF0000"/>
                </a:solidFill>
              </a:rPr>
            </a:br>
            <a:r>
              <a:rPr lang="en-US" sz="2400" b="1" dirty="0">
                <a:solidFill>
                  <a:prstClr val="black"/>
                </a:solidFill>
              </a:rPr>
              <a:t>TG are removed with the plasma of the patient and LPL and Apo C-II are provided at the same time with the fresh frozen plasma of the healthy donor</a:t>
            </a:r>
            <a:r>
              <a:rPr lang="en-US" sz="2400" dirty="0">
                <a:solidFill>
                  <a:prstClr val="black"/>
                </a:solidFill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i="1" dirty="0">
              <a:solidFill>
                <a:prstClr val="black"/>
              </a:solidFill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The use of albumin (and saline) in </a:t>
            </a:r>
            <a:r>
              <a:rPr lang="en-US" sz="2400" dirty="0" err="1">
                <a:solidFill>
                  <a:prstClr val="black"/>
                </a:solidFill>
              </a:rPr>
              <a:t>plasmapheresis</a:t>
            </a:r>
            <a:r>
              <a:rPr lang="en-US" sz="2400" dirty="0">
                <a:solidFill>
                  <a:prstClr val="black"/>
                </a:solidFill>
              </a:rPr>
              <a:t> is </a:t>
            </a:r>
            <a:r>
              <a:rPr lang="it-IT" sz="2400" dirty="0">
                <a:solidFill>
                  <a:prstClr val="black"/>
                </a:solidFill>
              </a:rPr>
              <a:t>an alternative</a:t>
            </a:r>
          </a:p>
        </p:txBody>
      </p:sp>
    </p:spTree>
    <p:extLst>
      <p:ext uri="{BB962C8B-B14F-4D97-AF65-F5344CB8AC3E}">
        <p14:creationId xmlns:p14="http://schemas.microsoft.com/office/powerpoint/2010/main" val="149857472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egnaposto contenuto 2"/>
          <p:cNvSpPr>
            <a:spLocks noGrp="1"/>
          </p:cNvSpPr>
          <p:nvPr>
            <p:ph idx="1"/>
          </p:nvPr>
        </p:nvSpPr>
        <p:spPr>
          <a:xfrm>
            <a:off x="323850" y="3068638"/>
            <a:ext cx="8496300" cy="2982912"/>
          </a:xfrm>
        </p:spPr>
        <p:txBody>
          <a:bodyPr/>
          <a:lstStyle/>
          <a:p>
            <a:pPr eaLnBrk="1" hangingPunct="1"/>
            <a:r>
              <a:rPr lang="it-IT" altLang="it-IT" sz="2400"/>
              <a:t>17 patients with HLP treated by plasmaexchange: </a:t>
            </a:r>
          </a:p>
          <a:p>
            <a:pPr lvl="1" eaLnBrk="1" hangingPunct="1"/>
            <a:r>
              <a:rPr lang="it-IT" altLang="it-IT" sz="2400"/>
              <a:t>complete recovery in 13 patients (76,5%)</a:t>
            </a:r>
          </a:p>
          <a:p>
            <a:pPr lvl="1" eaLnBrk="1" hangingPunct="1"/>
            <a:r>
              <a:rPr lang="it-IT" altLang="it-IT" sz="2400"/>
              <a:t>2 patients developed local complications</a:t>
            </a:r>
          </a:p>
          <a:p>
            <a:pPr lvl="1" eaLnBrk="1" hangingPunct="1"/>
            <a:r>
              <a:rPr lang="it-IT" altLang="it-IT" sz="2400"/>
              <a:t>2 patients died</a:t>
            </a:r>
          </a:p>
          <a:p>
            <a:pPr eaLnBrk="1" hangingPunct="1"/>
            <a:r>
              <a:rPr lang="it-IT" altLang="it-IT" sz="2400"/>
              <a:t>10 patients treated on single session basis, 7 had 2 sessions</a:t>
            </a:r>
          </a:p>
          <a:p>
            <a:pPr eaLnBrk="1" hangingPunct="1"/>
            <a:r>
              <a:rPr lang="it-IT" altLang="it-IT" sz="2400"/>
              <a:t>8 patients had FFP, 9 albumin + saline</a:t>
            </a:r>
          </a:p>
        </p:txBody>
      </p:sp>
      <p:pic>
        <p:nvPicPr>
          <p:cNvPr id="501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404813"/>
            <a:ext cx="8496300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2623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12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egnaposto contenuto 2"/>
          <p:cNvSpPr>
            <a:spLocks noGrp="1"/>
          </p:cNvSpPr>
          <p:nvPr>
            <p:ph idx="1"/>
          </p:nvPr>
        </p:nvSpPr>
        <p:spPr>
          <a:xfrm>
            <a:off x="179388" y="2287588"/>
            <a:ext cx="8785225" cy="4094162"/>
          </a:xfrm>
        </p:spPr>
        <p:txBody>
          <a:bodyPr/>
          <a:lstStyle/>
          <a:p>
            <a:pPr eaLnBrk="1" hangingPunct="1"/>
            <a:r>
              <a:rPr lang="it-IT" altLang="it-IT" sz="2400"/>
              <a:t>18 patients with severe Hyperlipidemia </a:t>
            </a:r>
            <a:r>
              <a:rPr lang="it-IT" altLang="it-IT" sz="2000"/>
              <a:t>(12 treated by PEX, 6 by CF)</a:t>
            </a:r>
            <a:br>
              <a:rPr lang="it-IT" altLang="it-IT" sz="2000"/>
            </a:br>
            <a:r>
              <a:rPr lang="it-IT" altLang="it-IT" sz="2000"/>
              <a:t>Complications: hemolysis in 3 patients under PEX (25%), in 5 under DF (83%)</a:t>
            </a:r>
            <a:br>
              <a:rPr lang="it-IT" altLang="it-IT" sz="2000"/>
            </a:br>
            <a:r>
              <a:rPr lang="it-IT" altLang="it-IT" sz="2000"/>
              <a:t>(% removal of TG-rich particles was lower in those treated by CF)</a:t>
            </a:r>
          </a:p>
          <a:p>
            <a:pPr eaLnBrk="1" hangingPunct="1"/>
            <a:r>
              <a:rPr lang="it-IT" altLang="it-IT" sz="2400"/>
              <a:t>Hypertriglyceridemia was associated to the increase in VLDL  </a:t>
            </a:r>
            <a:r>
              <a:rPr lang="it-IT" altLang="it-IT" sz="2000"/>
              <a:t>(</a:t>
            </a:r>
            <a:r>
              <a:rPr lang="it-IT" altLang="it-IT" sz="2000">
                <a:sym typeface="Symbol" pitchFamily="18" charset="2"/>
              </a:rPr>
              <a:t> </a:t>
            </a:r>
            <a:r>
              <a:rPr lang="it-IT" altLang="it-IT" sz="2000"/>
              <a:t>30-80 nm) </a:t>
            </a:r>
            <a:r>
              <a:rPr lang="it-IT" altLang="it-IT" sz="2400"/>
              <a:t>and Chylomycrons </a:t>
            </a:r>
            <a:r>
              <a:rPr lang="it-IT" altLang="it-IT" sz="2000"/>
              <a:t>( </a:t>
            </a:r>
            <a:r>
              <a:rPr lang="it-IT" altLang="it-IT" sz="2000">
                <a:sym typeface="Symbol" pitchFamily="18" charset="2"/>
              </a:rPr>
              <a:t> </a:t>
            </a:r>
            <a:r>
              <a:rPr lang="it-IT" altLang="it-IT" sz="2000"/>
              <a:t>2000 nm)</a:t>
            </a:r>
            <a:br>
              <a:rPr lang="it-IT" altLang="it-IT" sz="2400"/>
            </a:br>
            <a:r>
              <a:rPr lang="it-IT" altLang="it-IT" sz="2400" b="1"/>
              <a:t>Chylomycrons may alter the particles removal efficiency of plasma filter membrane </a:t>
            </a:r>
          </a:p>
          <a:p>
            <a:pPr eaLnBrk="1" hangingPunct="1">
              <a:buFont typeface="Arial" pitchFamily="34" charset="0"/>
              <a:buNone/>
            </a:pPr>
            <a:r>
              <a:rPr lang="it-IT" altLang="it-IT" sz="2000"/>
              <a:t>( </a:t>
            </a:r>
            <a:r>
              <a:rPr lang="it-IT" altLang="it-IT" sz="2000">
                <a:sym typeface="Symbol" pitchFamily="18" charset="2"/>
              </a:rPr>
              <a:t> </a:t>
            </a:r>
            <a:r>
              <a:rPr lang="it-IT" altLang="it-IT" sz="2000" b="1"/>
              <a:t>plasma filter </a:t>
            </a:r>
            <a:r>
              <a:rPr lang="it-IT" altLang="it-IT" sz="2000"/>
              <a:t> pores are approximately 200-300 nm).</a:t>
            </a:r>
          </a:p>
          <a:p>
            <a:pPr eaLnBrk="1" hangingPunct="1"/>
            <a:r>
              <a:rPr lang="it-IT" altLang="it-IT" sz="2400" i="1"/>
              <a:t>Lennerz (1999) infused an heparin bolus </a:t>
            </a:r>
            <a:r>
              <a:rPr lang="it-IT" altLang="it-IT" sz="2000" i="1"/>
              <a:t>IV (50 IU/Kg) </a:t>
            </a:r>
            <a:r>
              <a:rPr lang="it-IT" altLang="it-IT" sz="2400" i="1"/>
              <a:t>before-apheresis to promote the clearance of TG and induce the release of LPL from endothelium </a:t>
            </a:r>
          </a:p>
        </p:txBody>
      </p:sp>
      <p:pic>
        <p:nvPicPr>
          <p:cNvPr id="5120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71438"/>
            <a:ext cx="639445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343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8784976" cy="404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5" name="Oval 9"/>
          <p:cNvSpPr>
            <a:spLocks noChangeArrowheads="1"/>
          </p:cNvSpPr>
          <p:nvPr/>
        </p:nvSpPr>
        <p:spPr bwMode="auto">
          <a:xfrm>
            <a:off x="4788024" y="1916832"/>
            <a:ext cx="2017712" cy="3816126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6699"/>
              </a:solidFill>
            </a:endParaRPr>
          </a:p>
        </p:txBody>
      </p:sp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4664"/>
            <a:ext cx="8272462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Rettangolo 1"/>
          <p:cNvSpPr>
            <a:spLocks noChangeArrowheads="1"/>
          </p:cNvSpPr>
          <p:nvPr/>
        </p:nvSpPr>
        <p:spPr bwMode="auto">
          <a:xfrm>
            <a:off x="1835696" y="1268760"/>
            <a:ext cx="55387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fr-FR" altLang="it-IT" sz="1400" b="1" dirty="0" err="1">
                <a:solidFill>
                  <a:srgbClr val="FFFF00"/>
                </a:solidFill>
              </a:rPr>
              <a:t>Stefanutti</a:t>
            </a:r>
            <a:r>
              <a:rPr lang="fr-FR" altLang="it-IT" sz="1400" b="1" dirty="0">
                <a:solidFill>
                  <a:srgbClr val="FFFF00"/>
                </a:solidFill>
              </a:rPr>
              <a:t> C et al. </a:t>
            </a:r>
            <a:r>
              <a:rPr lang="fr-FR" altLang="it-IT" sz="1400" b="1" dirty="0" err="1">
                <a:solidFill>
                  <a:srgbClr val="FFFF00"/>
                </a:solidFill>
              </a:rPr>
              <a:t>Artif</a:t>
            </a:r>
            <a:r>
              <a:rPr lang="fr-FR" altLang="it-IT" sz="1400" b="1" dirty="0">
                <a:solidFill>
                  <a:srgbClr val="FFFF00"/>
                </a:solidFill>
              </a:rPr>
              <a:t> </a:t>
            </a:r>
            <a:r>
              <a:rPr lang="fr-FR" altLang="it-IT" sz="1400" b="1" dirty="0" err="1">
                <a:solidFill>
                  <a:srgbClr val="FFFF00"/>
                </a:solidFill>
              </a:rPr>
              <a:t>Organs</a:t>
            </a:r>
            <a:r>
              <a:rPr lang="fr-FR" altLang="it-IT" sz="1400" b="1" dirty="0">
                <a:solidFill>
                  <a:srgbClr val="FFFF00"/>
                </a:solidFill>
              </a:rPr>
              <a:t>. 2009;33:1096-102</a:t>
            </a:r>
            <a:endParaRPr lang="it-IT" altLang="it-IT" sz="1400" b="1" dirty="0">
              <a:solidFill>
                <a:srgbClr val="006699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43947"/>
            <a:ext cx="914400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125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370" name="Object 2"/>
          <p:cNvGraphicFramePr>
            <a:graphicFrameLocks noChangeAspect="1"/>
          </p:cNvGraphicFramePr>
          <p:nvPr/>
        </p:nvGraphicFramePr>
        <p:xfrm>
          <a:off x="261938" y="692150"/>
          <a:ext cx="8618537" cy="453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Foglio di lavoro" r:id="rId2" imgW="7372402" imgH="3105302" progId="Excel.Sheet.8">
                  <p:embed/>
                </p:oleObj>
              </mc:Choice>
              <mc:Fallback>
                <p:oleObj name="Foglio di lavoro" r:id="rId2" imgW="7372402" imgH="3105302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938" y="692150"/>
                        <a:ext cx="8618537" cy="4537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21" name="Rectangle 5"/>
          <p:cNvSpPr>
            <a:spLocks noChangeArrowheads="1"/>
          </p:cNvSpPr>
          <p:nvPr/>
        </p:nvSpPr>
        <p:spPr bwMode="auto">
          <a:xfrm>
            <a:off x="900113" y="187325"/>
            <a:ext cx="72929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</a:rPr>
              <a:t>Table 1.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Patient demographics and clinical characteristics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8372" name="Rectangle 7"/>
          <p:cNvSpPr>
            <a:spLocks noChangeArrowheads="1"/>
          </p:cNvSpPr>
          <p:nvPr/>
        </p:nvSpPr>
        <p:spPr bwMode="auto">
          <a:xfrm>
            <a:off x="323850" y="5329238"/>
            <a:ext cx="2447925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200" b="1">
                <a:solidFill>
                  <a:prstClr val="white"/>
                </a:solidFill>
                <a:latin typeface="Calibri" pitchFamily="34" charset="0"/>
              </a:rPr>
              <a:t>* Years ± SD</a:t>
            </a:r>
            <a:endParaRPr lang="it-IT" altLang="it-IT" sz="1200" b="1">
              <a:solidFill>
                <a:prstClr val="white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200" b="1">
                <a:solidFill>
                  <a:prstClr val="white"/>
                </a:solidFill>
                <a:latin typeface="Calibri" pitchFamily="34" charset="0"/>
              </a:rPr>
              <a:t>** body mass index (kg/cm²±SD)</a:t>
            </a:r>
            <a:endParaRPr lang="it-IT" altLang="it-IT" sz="1200" b="1">
              <a:solidFill>
                <a:prstClr val="white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200" b="1">
                <a:solidFill>
                  <a:prstClr val="white"/>
                </a:solidFill>
                <a:latin typeface="Calibri" pitchFamily="34" charset="0"/>
              </a:rPr>
              <a:t>AP: acute pancreatitis</a:t>
            </a:r>
            <a:endParaRPr lang="it-IT" altLang="it-IT" sz="1200" b="1">
              <a:solidFill>
                <a:prstClr val="white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200" b="1">
                <a:solidFill>
                  <a:prstClr val="white"/>
                </a:solidFill>
                <a:latin typeface="Calibri" pitchFamily="34" charset="0"/>
              </a:rPr>
              <a:t>CHD: coronary heart disease</a:t>
            </a:r>
            <a:endParaRPr lang="it-IT" altLang="it-IT" sz="1200" b="1">
              <a:solidFill>
                <a:prstClr val="white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200" b="1">
                <a:solidFill>
                  <a:prstClr val="white"/>
                </a:solidFill>
                <a:latin typeface="Calibri" pitchFamily="34" charset="0"/>
              </a:rPr>
              <a:t>GLYG: glycogenosis	</a:t>
            </a:r>
            <a:endParaRPr lang="it-IT" altLang="it-IT" sz="1200" b="1">
              <a:solidFill>
                <a:prstClr val="white"/>
              </a:solidFill>
              <a:latin typeface="Calibri" pitchFamily="34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200" b="1">
                <a:solidFill>
                  <a:prstClr val="white"/>
                </a:solidFill>
                <a:latin typeface="Calibri" pitchFamily="34" charset="0"/>
              </a:rPr>
              <a:t>AMY: amyloidosis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200" b="1">
                <a:solidFill>
                  <a:prstClr val="white"/>
                </a:solidFill>
                <a:latin typeface="Calibri" pitchFamily="34" charset="0"/>
              </a:rPr>
              <a:t>ARI: acute renal insufficiency</a:t>
            </a:r>
            <a:r>
              <a:rPr lang="en-US" altLang="it-IT" sz="1200" b="1">
                <a:solidFill>
                  <a:prstClr val="black"/>
                </a:solidFill>
                <a:latin typeface="Calibri" pitchFamily="34" charset="0"/>
              </a:rPr>
              <a:t>cy</a:t>
            </a:r>
            <a:r>
              <a:rPr lang="it-IT" altLang="it-IT" sz="1200" b="1">
                <a:solidFill>
                  <a:prstClr val="black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58373" name="Rettangolo 1"/>
          <p:cNvSpPr>
            <a:spLocks noChangeArrowheads="1"/>
          </p:cNvSpPr>
          <p:nvPr/>
        </p:nvSpPr>
        <p:spPr bwMode="auto">
          <a:xfrm>
            <a:off x="3563938" y="6361113"/>
            <a:ext cx="51117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sz="1400" b="1">
                <a:solidFill>
                  <a:srgbClr val="FFFF00"/>
                </a:solidFill>
              </a:rPr>
              <a:t>Stefanutti C et al, 2009; Artificial Organs 33(12):1096–1102</a:t>
            </a:r>
            <a:endParaRPr lang="it-IT" altLang="it-IT" sz="1400" b="1">
              <a:solidFill>
                <a:srgbClr val="FFFF00"/>
              </a:solidFill>
            </a:endParaRPr>
          </a:p>
        </p:txBody>
      </p:sp>
      <p:sp>
        <p:nvSpPr>
          <p:cNvPr id="2" name="CasellaDiTesto 1"/>
          <p:cNvSpPr txBox="1">
            <a:spLocks noChangeArrowheads="1"/>
          </p:cNvSpPr>
          <p:nvPr/>
        </p:nvSpPr>
        <p:spPr bwMode="auto">
          <a:xfrm>
            <a:off x="2987675" y="5313363"/>
            <a:ext cx="58324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F0000"/>
                </a:solidFill>
              </a:rPr>
              <a:t>PEX within 48 hours in emergency; # 6 on long-term treatment  with PEX; </a:t>
            </a:r>
            <a:r>
              <a:rPr lang="it-IT" altLang="it-IT" b="1" u="sng">
                <a:solidFill>
                  <a:srgbClr val="FF0000"/>
                </a:solidFill>
              </a:rPr>
              <a:t>12 had AP</a:t>
            </a:r>
            <a:r>
              <a:rPr lang="it-IT" altLang="it-IT" b="1">
                <a:solidFill>
                  <a:srgbClr val="FF0000"/>
                </a:solidFill>
              </a:rPr>
              <a:t>;  # of sessions: range 1-46; No deaths</a:t>
            </a:r>
          </a:p>
        </p:txBody>
      </p:sp>
      <p:sp>
        <p:nvSpPr>
          <p:cNvPr id="3" name="Rettangolo 2"/>
          <p:cNvSpPr/>
          <p:nvPr/>
        </p:nvSpPr>
        <p:spPr>
          <a:xfrm>
            <a:off x="323850" y="2565400"/>
            <a:ext cx="8496300" cy="287338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148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93" name="Group 33"/>
          <p:cNvGraphicFramePr>
            <a:graphicFrameLocks noGrp="1"/>
          </p:cNvGraphicFramePr>
          <p:nvPr/>
        </p:nvGraphicFramePr>
        <p:xfrm>
          <a:off x="571500" y="1555750"/>
          <a:ext cx="8072438" cy="3313114"/>
        </p:xfrm>
        <a:graphic>
          <a:graphicData uri="http://schemas.openxmlformats.org/drawingml/2006/table">
            <a:tbl>
              <a:tblPr/>
              <a:tblGrid>
                <a:gridCol w="110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1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0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192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2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03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Lipid</a:t>
                      </a:r>
                      <a:endParaRPr kumimoji="0" lang="en-US" sz="3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Before TPE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After TPE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Mean Change (%)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p-level**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6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TG*</a:t>
                      </a:r>
                      <a:endParaRPr kumimoji="0" lang="en-US" sz="3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1,929.15 ± 1,383.01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762.45 ± 732.38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- 61.48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0.001</a:t>
                      </a:r>
                      <a:endParaRPr kumimoji="0" lang="en-US" sz="32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3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T-Chol*</a:t>
                      </a:r>
                      <a:endParaRPr kumimoji="0" lang="en-US" sz="3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510.58 ± 297.34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227.58 ± 133.32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- 54.65</a:t>
                      </a:r>
                      <a:endParaRPr kumimoji="0" 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0.001</a:t>
                      </a:r>
                      <a:endParaRPr kumimoji="0" lang="en-US" sz="3200" b="1" i="1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9" marR="91439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971550" y="406400"/>
            <a:ext cx="72723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2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MEAN PLASMA CONCENTRATIONS OF TRIGLYCERIDE (TG) AND TOTAL CHOLESTEROL (T-CHOL) BEFORE AND AFTER TPE (PEX)</a:t>
            </a:r>
          </a:p>
        </p:txBody>
      </p:sp>
      <p:sp>
        <p:nvSpPr>
          <p:cNvPr id="59428" name="Rectangle 29"/>
          <p:cNvSpPr>
            <a:spLocks noChangeArrowheads="1"/>
          </p:cNvSpPr>
          <p:nvPr/>
        </p:nvSpPr>
        <p:spPr bwMode="auto">
          <a:xfrm>
            <a:off x="1042988" y="4948238"/>
            <a:ext cx="3549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b="1">
                <a:solidFill>
                  <a:prstClr val="white"/>
                </a:solidFill>
                <a:latin typeface="Calibri" pitchFamily="34" charset="0"/>
              </a:rPr>
              <a:t>* mg/dL ± SD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it-IT" b="1">
                <a:solidFill>
                  <a:prstClr val="white"/>
                </a:solidFill>
                <a:latin typeface="Calibri" pitchFamily="34" charset="0"/>
              </a:rPr>
              <a:t>**p </a:t>
            </a:r>
            <a:r>
              <a:rPr lang="en-US" altLang="it-IT" b="1">
                <a:solidFill>
                  <a:prstClr val="white"/>
                </a:solidFill>
                <a:latin typeface="Calibri" pitchFamily="34" charset="0"/>
                <a:sym typeface="Symbol" pitchFamily="18" charset="2"/>
              </a:rPr>
              <a:t></a:t>
            </a:r>
            <a:r>
              <a:rPr lang="en-US" altLang="it-IT" b="1">
                <a:solidFill>
                  <a:prstClr val="white"/>
                </a:solidFill>
                <a:latin typeface="Calibri" pitchFamily="34" charset="0"/>
              </a:rPr>
              <a:t> 0.001: statistically significant</a:t>
            </a:r>
            <a:r>
              <a:rPr lang="it-IT" altLang="it-IT">
                <a:solidFill>
                  <a:prstClr val="white"/>
                </a:solidFill>
                <a:latin typeface="Calibri" pitchFamily="34" charset="0"/>
                <a:sym typeface="Symbol" pitchFamily="18" charset="2"/>
              </a:rPr>
              <a:t> </a:t>
            </a:r>
          </a:p>
        </p:txBody>
      </p:sp>
      <p:pic>
        <p:nvPicPr>
          <p:cNvPr id="59429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713" y="5649913"/>
            <a:ext cx="51085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5188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418" name="Object 2"/>
          <p:cNvGraphicFramePr>
            <a:graphicFrameLocks noChangeAspect="1"/>
          </p:cNvGraphicFramePr>
          <p:nvPr/>
        </p:nvGraphicFramePr>
        <p:xfrm>
          <a:off x="1116013" y="1139825"/>
          <a:ext cx="7056437" cy="3584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Grafico" r:id="rId2" imgW="6239004" imgH="2790749" progId="Excel.Sheet.8">
                  <p:embed/>
                </p:oleObj>
              </mc:Choice>
              <mc:Fallback>
                <p:oleObj name="Grafico" r:id="rId2" imgW="6239004" imgH="2790749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1139825"/>
                        <a:ext cx="7056437" cy="3584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00CC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144463"/>
            <a:ext cx="91440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150000"/>
              </a:lnSpc>
              <a:defRPr/>
            </a:pPr>
            <a:endParaRPr lang="en-GB" sz="1600" b="1" dirty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GB" sz="16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PATIENT NO 5: EVIDENCE OF THE SYNERGISTIC EFFECTS ON TRIGLYCERIDE</a:t>
            </a:r>
          </a:p>
          <a:p>
            <a:pPr algn="ctr">
              <a:lnSpc>
                <a:spcPct val="150000"/>
              </a:lnSpc>
              <a:defRPr/>
            </a:pPr>
            <a:r>
              <a:rPr lang="en-GB" sz="16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LEVELS IN PLASMA COMBINING THE USUAL MEDICAL THERAPY WITH TPE (PEX)</a:t>
            </a:r>
          </a:p>
          <a:p>
            <a:pPr algn="ctr">
              <a:lnSpc>
                <a:spcPct val="150000"/>
              </a:lnSpc>
              <a:defRPr/>
            </a:pPr>
            <a:endParaRPr lang="it-IT" sz="1600" b="1" dirty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graphicFrame>
        <p:nvGraphicFramePr>
          <p:cNvPr id="39940" name="Group 4"/>
          <p:cNvGraphicFramePr>
            <a:graphicFrameLocks noGrp="1"/>
          </p:cNvGraphicFramePr>
          <p:nvPr/>
        </p:nvGraphicFramePr>
        <p:xfrm>
          <a:off x="1187450" y="4724400"/>
          <a:ext cx="6913563" cy="1008063"/>
        </p:xfrm>
        <a:graphic>
          <a:graphicData uri="http://schemas.openxmlformats.org/drawingml/2006/table">
            <a:tbl>
              <a:tblPr/>
              <a:tblGrid>
                <a:gridCol w="2330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92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7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4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15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1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Patient no 5</a:t>
                      </a:r>
                      <a:endParaRPr kumimoji="0" lang="en-GB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TG (PRE)</a:t>
                      </a:r>
                      <a:endParaRPr kumimoji="0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TG (POST)</a:t>
                      </a:r>
                      <a:endParaRPr kumimoji="0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∆%</a:t>
                      </a:r>
                      <a:endParaRPr kumimoji="0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Times New Roman" pitchFamily="18" charset="0"/>
                        </a:rPr>
                        <a:t>p</a:t>
                      </a:r>
                      <a:endParaRPr kumimoji="0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UMT*</a:t>
                      </a:r>
                      <a:endParaRPr kumimoji="0" lang="de-DE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1139,25±77,98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936±306,30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-17,84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n.s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UMT*+TPE </a:t>
                      </a:r>
                      <a:endParaRPr kumimoji="0" lang="de-DE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394,83±119,90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230,83±62,17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-41,53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p&lt;0,005</a:t>
                      </a:r>
                      <a:endParaRPr kumimoji="0" lang="de-DE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966" name="Rectangle 30"/>
          <p:cNvSpPr>
            <a:spLocks noChangeArrowheads="1"/>
          </p:cNvSpPr>
          <p:nvPr/>
        </p:nvSpPr>
        <p:spPr bwMode="auto">
          <a:xfrm>
            <a:off x="1258888" y="5805488"/>
            <a:ext cx="6826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en-GB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*Usual Medical Therapy	TPE: Therapeutic Plasma-Exchange</a:t>
            </a:r>
          </a:p>
        </p:txBody>
      </p:sp>
      <p:sp>
        <p:nvSpPr>
          <p:cNvPr id="60447" name="Rectangle 32"/>
          <p:cNvSpPr>
            <a:spLocks noChangeArrowheads="1"/>
          </p:cNvSpPr>
          <p:nvPr/>
        </p:nvSpPr>
        <p:spPr bwMode="auto">
          <a:xfrm>
            <a:off x="1930400" y="1385888"/>
            <a:ext cx="196373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altLang="it-IT" sz="1200" b="1">
                <a:solidFill>
                  <a:prstClr val="black"/>
                </a:solidFill>
                <a:latin typeface="Calibri" pitchFamily="34" charset="0"/>
              </a:rPr>
              <a:t> Usual  Medical  Therapy</a:t>
            </a:r>
          </a:p>
        </p:txBody>
      </p:sp>
      <p:sp>
        <p:nvSpPr>
          <p:cNvPr id="60448" name="Rectangle 33"/>
          <p:cNvSpPr>
            <a:spLocks noChangeArrowheads="1"/>
          </p:cNvSpPr>
          <p:nvPr/>
        </p:nvSpPr>
        <p:spPr bwMode="auto">
          <a:xfrm>
            <a:off x="4127500" y="1412875"/>
            <a:ext cx="2306638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GB" altLang="it-IT" sz="1200" b="1">
                <a:solidFill>
                  <a:prstClr val="black"/>
                </a:solidFill>
                <a:latin typeface="Calibri" pitchFamily="34" charset="0"/>
              </a:rPr>
              <a:t>Usual Medical Therapy + TPE</a:t>
            </a:r>
          </a:p>
        </p:txBody>
      </p:sp>
      <p:pic>
        <p:nvPicPr>
          <p:cNvPr id="60449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713" y="6165850"/>
            <a:ext cx="510857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38406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98563"/>
          </a:xfrm>
        </p:spPr>
        <p:txBody>
          <a:bodyPr/>
          <a:lstStyle/>
          <a:p>
            <a:pPr algn="l" eaLnBrk="1" hangingPunct="1">
              <a:defRPr/>
            </a:pPr>
            <a:r>
              <a:rPr lang="it-I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</a:t>
            </a:r>
            <a:r>
              <a:rPr lang="it-IT" sz="28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Summary</a:t>
            </a:r>
            <a:br>
              <a:rPr lang="it-IT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t-IT" sz="2000" b="1" dirty="0" err="1">
                <a:solidFill>
                  <a:srgbClr val="FF0000"/>
                </a:solidFill>
              </a:rPr>
              <a:t>Hypertriglyceridemic</a:t>
            </a:r>
            <a:r>
              <a:rPr lang="it-IT" sz="2000" b="1" dirty="0">
                <a:solidFill>
                  <a:srgbClr val="FF0000"/>
                </a:solidFill>
              </a:rPr>
              <a:t> </a:t>
            </a:r>
            <a:r>
              <a:rPr lang="it-IT" sz="2000" b="1" dirty="0" err="1">
                <a:solidFill>
                  <a:srgbClr val="FF0000"/>
                </a:solidFill>
              </a:rPr>
              <a:t>Pancreatitis</a:t>
            </a:r>
            <a:r>
              <a:rPr lang="it-IT" sz="2000" b="1" dirty="0">
                <a:solidFill>
                  <a:srgbClr val="FF0000"/>
                </a:solidFill>
              </a:rPr>
              <a:t>, </a:t>
            </a:r>
            <a:r>
              <a:rPr lang="it-IT" sz="2000" b="1" dirty="0" err="1">
                <a:solidFill>
                  <a:srgbClr val="FF0000"/>
                </a:solidFill>
              </a:rPr>
              <a:t>Hyperchylomicronemia</a:t>
            </a:r>
            <a:r>
              <a:rPr lang="it-IT" sz="2000" b="1" dirty="0">
                <a:solidFill>
                  <a:srgbClr val="FF0000"/>
                </a:solidFill>
              </a:rPr>
              <a:t>, PEX and CF</a:t>
            </a:r>
            <a:endParaRPr lang="it-IT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530" name="Segnaposto contenuto 2"/>
          <p:cNvSpPr>
            <a:spLocks noGrp="1"/>
          </p:cNvSpPr>
          <p:nvPr>
            <p:ph idx="1"/>
          </p:nvPr>
        </p:nvSpPr>
        <p:spPr>
          <a:xfrm>
            <a:off x="457200" y="1428750"/>
            <a:ext cx="8229600" cy="51689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it-IT" sz="2400" b="1" dirty="0"/>
              <a:t>Start </a:t>
            </a:r>
            <a:r>
              <a:rPr lang="it-IT" sz="2400" b="1" dirty="0" err="1"/>
              <a:t>apheresis</a:t>
            </a:r>
            <a:r>
              <a:rPr lang="it-IT" sz="2400" b="1" dirty="0"/>
              <a:t> </a:t>
            </a:r>
            <a:r>
              <a:rPr lang="it-IT" sz="2400" b="1" dirty="0" err="1"/>
              <a:t>within</a:t>
            </a:r>
            <a:r>
              <a:rPr lang="it-IT" sz="2400" b="1" dirty="0"/>
              <a:t> 48 hours from the </a:t>
            </a:r>
            <a:r>
              <a:rPr lang="it-IT" sz="2400" b="1" dirty="0" err="1"/>
              <a:t>diagnosis</a:t>
            </a:r>
            <a:endParaRPr lang="it-IT" sz="2400" b="1" dirty="0"/>
          </a:p>
          <a:p>
            <a:pPr marL="0" indent="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it-IT" sz="2400" dirty="0"/>
              <a:t>     in the </a:t>
            </a:r>
            <a:r>
              <a:rPr lang="it-IT" sz="2400" dirty="0" err="1"/>
              <a:t>majority</a:t>
            </a:r>
            <a:r>
              <a:rPr lang="it-IT" sz="2400" dirty="0"/>
              <a:t> processing 1-1,5 plasma volume </a:t>
            </a:r>
            <a:r>
              <a:rPr lang="it-IT" sz="2400" dirty="0" err="1"/>
              <a:t>is</a:t>
            </a:r>
            <a:r>
              <a:rPr lang="it-IT" sz="2400" dirty="0"/>
              <a:t> </a:t>
            </a:r>
            <a:r>
              <a:rPr lang="it-IT" sz="2400" dirty="0" err="1"/>
              <a:t>enough</a:t>
            </a:r>
            <a:r>
              <a:rPr lang="it-IT" sz="2400" dirty="0"/>
              <a:t> </a:t>
            </a:r>
            <a:endParaRPr lang="it-IT" sz="2400" b="1" dirty="0"/>
          </a:p>
          <a:p>
            <a:pPr marL="0" indent="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it-IT" sz="2400" dirty="0"/>
              <a:t>     </a:t>
            </a:r>
            <a:r>
              <a:rPr lang="it-IT" sz="2400" dirty="0" err="1"/>
              <a:t>very</a:t>
            </a:r>
            <a:r>
              <a:rPr lang="it-IT" sz="2400" dirty="0"/>
              <a:t> </a:t>
            </a:r>
            <a:r>
              <a:rPr lang="it-IT" sz="2400" dirty="0" err="1"/>
              <a:t>often</a:t>
            </a:r>
            <a:r>
              <a:rPr lang="it-IT" sz="2400" dirty="0"/>
              <a:t> 1 procedure can </a:t>
            </a:r>
            <a:r>
              <a:rPr lang="it-IT" sz="2400" dirty="0" err="1"/>
              <a:t>obtain</a:t>
            </a:r>
            <a:r>
              <a:rPr lang="it-IT" sz="2400" dirty="0"/>
              <a:t> </a:t>
            </a:r>
            <a:r>
              <a:rPr lang="it-IT" sz="2400" dirty="0" err="1"/>
              <a:t>remittance</a:t>
            </a:r>
            <a:endParaRPr lang="it-IT" sz="2400" dirty="0"/>
          </a:p>
          <a:p>
            <a:pPr algn="just"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it-IT" sz="2400" b="1" dirty="0" err="1"/>
              <a:t>Plasmaexchange</a:t>
            </a:r>
            <a:r>
              <a:rPr lang="it-IT" sz="2400" b="1" dirty="0"/>
              <a:t>  </a:t>
            </a:r>
            <a:r>
              <a:rPr lang="it-IT" sz="2400" b="1" dirty="0" err="1"/>
              <a:t>is</a:t>
            </a:r>
            <a:r>
              <a:rPr lang="it-IT" sz="2400" b="1" dirty="0"/>
              <a:t> </a:t>
            </a:r>
            <a:r>
              <a:rPr lang="it-IT" sz="2400" b="1" dirty="0" err="1"/>
              <a:t>superior</a:t>
            </a:r>
            <a:r>
              <a:rPr lang="it-IT" sz="2400" b="1" dirty="0"/>
              <a:t> to </a:t>
            </a:r>
            <a:r>
              <a:rPr lang="it-IT" sz="2400" b="1" dirty="0" err="1"/>
              <a:t>Cascade</a:t>
            </a:r>
            <a:r>
              <a:rPr lang="it-IT" sz="2400" b="1" dirty="0"/>
              <a:t> </a:t>
            </a:r>
            <a:r>
              <a:rPr lang="it-IT" sz="2400" b="1" dirty="0" err="1"/>
              <a:t>Filtration</a:t>
            </a:r>
            <a:r>
              <a:rPr lang="it-IT" sz="2400" b="1" dirty="0"/>
              <a:t>, </a:t>
            </a:r>
            <a:r>
              <a:rPr lang="it-IT" sz="2400" dirty="0" err="1"/>
              <a:t>seemingly</a:t>
            </a:r>
            <a:r>
              <a:rPr lang="it-IT" sz="2400" dirty="0"/>
              <a:t> </a:t>
            </a:r>
            <a:r>
              <a:rPr lang="it-IT" sz="2400" dirty="0" err="1"/>
              <a:t>because</a:t>
            </a:r>
            <a:r>
              <a:rPr lang="it-IT" sz="2400" dirty="0"/>
              <a:t> </a:t>
            </a:r>
            <a:r>
              <a:rPr lang="it-IT" sz="2400" b="1" dirty="0"/>
              <a:t>TG-</a:t>
            </a:r>
            <a:r>
              <a:rPr lang="it-IT" sz="2400" b="1" dirty="0" err="1"/>
              <a:t>rich</a:t>
            </a:r>
            <a:r>
              <a:rPr lang="it-IT" sz="2400" b="1" dirty="0"/>
              <a:t> </a:t>
            </a:r>
            <a:r>
              <a:rPr lang="it-IT" sz="2400" b="1" dirty="0" err="1"/>
              <a:t>particles</a:t>
            </a:r>
            <a:r>
              <a:rPr lang="it-IT" sz="2400" b="1" dirty="0"/>
              <a:t> (VLDL, </a:t>
            </a:r>
            <a:r>
              <a:rPr lang="it-IT" sz="2400" b="1" dirty="0" err="1"/>
              <a:t>betaVLDL</a:t>
            </a:r>
            <a:r>
              <a:rPr lang="it-IT" sz="2400" b="1" dirty="0"/>
              <a:t>, IDL) and </a:t>
            </a:r>
            <a:r>
              <a:rPr lang="it-IT" sz="2400" b="1" dirty="0" err="1"/>
              <a:t>Chylomycrons</a:t>
            </a:r>
            <a:r>
              <a:rPr lang="it-IT" sz="2400" b="1" dirty="0"/>
              <a:t> </a:t>
            </a:r>
            <a:r>
              <a:rPr lang="it-IT" sz="2400" dirty="0" err="1"/>
              <a:t>may</a:t>
            </a:r>
            <a:r>
              <a:rPr lang="it-IT" sz="2400" dirty="0"/>
              <a:t> induce </a:t>
            </a:r>
            <a:r>
              <a:rPr lang="it-IT" sz="2400" dirty="0" err="1"/>
              <a:t>clotting</a:t>
            </a:r>
            <a:r>
              <a:rPr lang="it-IT" sz="2400" dirty="0"/>
              <a:t> in the plasma </a:t>
            </a:r>
            <a:r>
              <a:rPr lang="it-IT" sz="2400" dirty="0" err="1"/>
              <a:t>filter</a:t>
            </a:r>
            <a:r>
              <a:rPr lang="it-IT" sz="2400" dirty="0"/>
              <a:t> 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it-IT" sz="2400" dirty="0"/>
              <a:t>In </a:t>
            </a:r>
            <a:r>
              <a:rPr lang="it-IT" sz="2400" dirty="0" err="1"/>
              <a:t>selected</a:t>
            </a:r>
            <a:r>
              <a:rPr lang="it-IT" sz="2400" dirty="0"/>
              <a:t> </a:t>
            </a:r>
            <a:r>
              <a:rPr lang="it-IT" sz="2400" dirty="0" err="1"/>
              <a:t>cases</a:t>
            </a:r>
            <a:r>
              <a:rPr lang="it-IT" sz="2400" dirty="0"/>
              <a:t> FFP </a:t>
            </a:r>
            <a:r>
              <a:rPr lang="it-IT" sz="2400" dirty="0" err="1"/>
              <a:t>may</a:t>
            </a:r>
            <a:r>
              <a:rPr lang="it-IT" sz="2400" dirty="0"/>
              <a:t> be </a:t>
            </a:r>
            <a:r>
              <a:rPr lang="it-IT" sz="2400" dirty="0" err="1"/>
              <a:t>helpful</a:t>
            </a:r>
            <a:r>
              <a:rPr lang="it-IT" sz="2400" dirty="0"/>
              <a:t> </a:t>
            </a:r>
            <a:r>
              <a:rPr lang="it-IT" sz="2400" dirty="0" err="1"/>
              <a:t>as</a:t>
            </a:r>
            <a:r>
              <a:rPr lang="it-IT" sz="2400" dirty="0"/>
              <a:t> </a:t>
            </a:r>
            <a:r>
              <a:rPr lang="it-IT" sz="2400" dirty="0" err="1"/>
              <a:t>replacement</a:t>
            </a:r>
            <a:r>
              <a:rPr lang="it-IT" sz="2400" dirty="0"/>
              <a:t> </a:t>
            </a:r>
            <a:r>
              <a:rPr lang="it-IT" sz="2400" dirty="0" err="1"/>
              <a:t>fluid</a:t>
            </a:r>
            <a:r>
              <a:rPr lang="it-IT" sz="2400" dirty="0"/>
              <a:t> 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it-IT" sz="2400" dirty="0"/>
              <a:t>(LPL and </a:t>
            </a:r>
            <a:r>
              <a:rPr lang="it-IT" sz="2400" dirty="0" err="1"/>
              <a:t>Apolipoproteins</a:t>
            </a:r>
            <a:r>
              <a:rPr lang="it-IT" sz="2400" dirty="0"/>
              <a:t> are in the FFP) 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it-IT" sz="2400" dirty="0"/>
              <a:t>A </a:t>
            </a:r>
            <a:r>
              <a:rPr lang="it-IT" sz="2400" dirty="0" err="1"/>
              <a:t>bolus</a:t>
            </a:r>
            <a:r>
              <a:rPr lang="it-IT" sz="2400" dirty="0"/>
              <a:t> of </a:t>
            </a:r>
            <a:r>
              <a:rPr lang="it-IT" sz="2400" dirty="0" err="1"/>
              <a:t>heparin</a:t>
            </a:r>
            <a:r>
              <a:rPr lang="it-IT" sz="2400" dirty="0"/>
              <a:t> </a:t>
            </a:r>
            <a:r>
              <a:rPr lang="it-IT" sz="2400" dirty="0" err="1"/>
              <a:t>before</a:t>
            </a:r>
            <a:r>
              <a:rPr lang="it-IT" sz="2400" dirty="0"/>
              <a:t> </a:t>
            </a:r>
            <a:r>
              <a:rPr lang="it-IT" sz="2400" dirty="0" err="1"/>
              <a:t>apheresis</a:t>
            </a:r>
            <a:r>
              <a:rPr lang="it-IT" sz="2400" dirty="0"/>
              <a:t> </a:t>
            </a:r>
            <a:r>
              <a:rPr lang="it-IT" sz="2400" dirty="0" err="1"/>
              <a:t>may</a:t>
            </a:r>
            <a:r>
              <a:rPr lang="it-IT" sz="2400" dirty="0"/>
              <a:t> be </a:t>
            </a:r>
            <a:r>
              <a:rPr lang="it-IT" sz="2400" dirty="0" err="1"/>
              <a:t>very</a:t>
            </a:r>
            <a:r>
              <a:rPr lang="it-IT" sz="2400" dirty="0"/>
              <a:t> </a:t>
            </a:r>
            <a:r>
              <a:rPr lang="it-IT" sz="2400" dirty="0" err="1"/>
              <a:t>helpful</a:t>
            </a:r>
            <a:r>
              <a:rPr lang="it-IT" sz="2400" dirty="0"/>
              <a:t> </a:t>
            </a:r>
            <a:r>
              <a:rPr lang="it-IT" sz="2400" dirty="0" err="1"/>
              <a:t>as</a:t>
            </a:r>
            <a:r>
              <a:rPr lang="it-IT" sz="2400" dirty="0"/>
              <a:t> </a:t>
            </a:r>
            <a:r>
              <a:rPr lang="it-IT" sz="2400" dirty="0" err="1"/>
              <a:t>inducer</a:t>
            </a:r>
            <a:r>
              <a:rPr lang="it-IT" sz="2400" dirty="0"/>
              <a:t> of LPL release from </a:t>
            </a:r>
            <a:r>
              <a:rPr lang="it-IT" sz="2400" dirty="0" err="1"/>
              <a:t>endothelium</a:t>
            </a:r>
            <a:r>
              <a:rPr lang="it-IT" sz="2400" dirty="0"/>
              <a:t> </a:t>
            </a:r>
          </a:p>
          <a:p>
            <a:pPr marL="0" indent="0" algn="just" eaLnBrk="1" hangingPunct="1">
              <a:lnSpc>
                <a:spcPct val="80000"/>
              </a:lnSpc>
              <a:buFont typeface="Arial" charset="0"/>
              <a:buNone/>
              <a:defRPr/>
            </a:pPr>
            <a:r>
              <a:rPr lang="it-IT" sz="2400" dirty="0"/>
              <a:t>(</a:t>
            </a:r>
            <a:r>
              <a:rPr lang="it-IT" sz="2400" dirty="0" err="1"/>
              <a:t>not</a:t>
            </a:r>
            <a:r>
              <a:rPr lang="it-IT" sz="2400" dirty="0"/>
              <a:t> to be </a:t>
            </a:r>
            <a:r>
              <a:rPr lang="it-IT" sz="2400" dirty="0" err="1"/>
              <a:t>given</a:t>
            </a:r>
            <a:r>
              <a:rPr lang="it-IT" sz="2400" dirty="0"/>
              <a:t>  in </a:t>
            </a:r>
            <a:r>
              <a:rPr lang="it-IT" sz="2400" dirty="0" err="1"/>
              <a:t>necrotic</a:t>
            </a:r>
            <a:r>
              <a:rPr lang="it-IT" sz="2400" dirty="0"/>
              <a:t>- </a:t>
            </a:r>
            <a:r>
              <a:rPr lang="it-IT" sz="2400" dirty="0" err="1"/>
              <a:t>hemorrhagic</a:t>
            </a:r>
            <a:r>
              <a:rPr lang="it-IT" sz="2400" dirty="0"/>
              <a:t> </a:t>
            </a:r>
            <a:r>
              <a:rPr lang="it-IT" sz="2400" dirty="0" err="1"/>
              <a:t>pancreatitis</a:t>
            </a:r>
            <a:r>
              <a:rPr lang="it-IT" sz="2400" dirty="0"/>
              <a:t> </a:t>
            </a:r>
            <a:r>
              <a:rPr lang="it-IT" sz="2400" dirty="0" err="1"/>
              <a:t>assessed</a:t>
            </a:r>
            <a:r>
              <a:rPr lang="it-IT" sz="2400" dirty="0"/>
              <a:t> by CT)</a:t>
            </a:r>
          </a:p>
          <a:p>
            <a:pPr algn="just" eaLnBrk="1" hangingPunct="1">
              <a:lnSpc>
                <a:spcPct val="80000"/>
              </a:lnSpc>
              <a:buFont typeface="Arial" charset="0"/>
              <a:buChar char="•"/>
              <a:defRPr/>
            </a:pPr>
            <a:r>
              <a:rPr lang="it-IT" sz="2400" b="1" dirty="0" err="1">
                <a:solidFill>
                  <a:srgbClr val="FF0000"/>
                </a:solidFill>
              </a:rPr>
              <a:t>When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all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these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pre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conditions</a:t>
            </a:r>
            <a:r>
              <a:rPr lang="it-IT" sz="2400" b="1" dirty="0">
                <a:solidFill>
                  <a:srgbClr val="FF0000"/>
                </a:solidFill>
              </a:rPr>
              <a:t> are </a:t>
            </a:r>
            <a:r>
              <a:rPr lang="it-IT" sz="2400" b="1" dirty="0" err="1">
                <a:solidFill>
                  <a:srgbClr val="FF0000"/>
                </a:solidFill>
              </a:rPr>
              <a:t>taken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into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consideration</a:t>
            </a:r>
            <a:r>
              <a:rPr lang="it-IT" sz="2400" b="1" dirty="0">
                <a:solidFill>
                  <a:srgbClr val="FF0000"/>
                </a:solidFill>
              </a:rPr>
              <a:t> PEX </a:t>
            </a:r>
            <a:r>
              <a:rPr lang="it-IT" sz="2400" b="1" dirty="0" err="1">
                <a:solidFill>
                  <a:srgbClr val="FF0000"/>
                </a:solidFill>
              </a:rPr>
              <a:t>could</a:t>
            </a:r>
            <a:r>
              <a:rPr lang="it-IT" sz="2400" b="1" dirty="0">
                <a:solidFill>
                  <a:srgbClr val="FF0000"/>
                </a:solidFill>
              </a:rPr>
              <a:t> be a </a:t>
            </a:r>
            <a:r>
              <a:rPr lang="it-IT" sz="2400" b="1" dirty="0" err="1">
                <a:solidFill>
                  <a:srgbClr val="FF0000"/>
                </a:solidFill>
              </a:rPr>
              <a:t>reliable</a:t>
            </a:r>
            <a:r>
              <a:rPr lang="it-IT" sz="2400" b="1" dirty="0">
                <a:solidFill>
                  <a:srgbClr val="FF0000"/>
                </a:solidFill>
              </a:rPr>
              <a:t>, </a:t>
            </a:r>
            <a:r>
              <a:rPr lang="it-IT" sz="2400" b="1" dirty="0" err="1">
                <a:solidFill>
                  <a:srgbClr val="FF0000"/>
                </a:solidFill>
              </a:rPr>
              <a:t>safe</a:t>
            </a:r>
            <a:r>
              <a:rPr lang="it-IT" sz="2400" b="1" dirty="0">
                <a:solidFill>
                  <a:srgbClr val="FF0000"/>
                </a:solidFill>
              </a:rPr>
              <a:t> and </a:t>
            </a:r>
            <a:r>
              <a:rPr lang="it-IT" sz="2400" b="1" dirty="0" err="1">
                <a:solidFill>
                  <a:srgbClr val="FF0000"/>
                </a:solidFill>
              </a:rPr>
              <a:t>effective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therapeutic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techniques</a:t>
            </a:r>
            <a:r>
              <a:rPr lang="it-IT" sz="2400" b="1" dirty="0">
                <a:solidFill>
                  <a:srgbClr val="FF0000"/>
                </a:solidFill>
              </a:rPr>
              <a:t> to </a:t>
            </a:r>
            <a:r>
              <a:rPr lang="it-IT" sz="2400" b="1" dirty="0" err="1">
                <a:solidFill>
                  <a:srgbClr val="FF0000"/>
                </a:solidFill>
              </a:rPr>
              <a:t>treat</a:t>
            </a:r>
            <a:r>
              <a:rPr lang="it-IT" sz="2400" b="1" dirty="0">
                <a:solidFill>
                  <a:srgbClr val="FF0000"/>
                </a:solidFill>
              </a:rPr>
              <a:t> </a:t>
            </a:r>
            <a:r>
              <a:rPr lang="it-IT" sz="2400" b="1" dirty="0" err="1">
                <a:solidFill>
                  <a:srgbClr val="FF0000"/>
                </a:solidFill>
              </a:rPr>
              <a:t>refractory</a:t>
            </a:r>
            <a:r>
              <a:rPr lang="it-IT" sz="2400" b="1" dirty="0">
                <a:solidFill>
                  <a:srgbClr val="FF0000"/>
                </a:solidFill>
              </a:rPr>
              <a:t> HTG and severe HLP </a:t>
            </a:r>
            <a:endParaRPr lang="it-IT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97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836712"/>
            <a:ext cx="8784976" cy="581025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b="1" dirty="0">
                <a:solidFill>
                  <a:srgbClr val="FF0000"/>
                </a:solidFill>
                <a:effectLst/>
                <a:latin typeface="Comic Sans MS" pitchFamily="66" charset="0"/>
              </a:rPr>
              <a:t>THOUGHTS and RECOMMENDATIONS 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84908"/>
            <a:ext cx="8291512" cy="482441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it-IT" sz="1000" b="1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  <a:defRPr/>
            </a:pPr>
            <a:endParaRPr lang="it-IT" sz="1800" b="1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  <a:defRPr/>
            </a:pPr>
            <a:endParaRPr lang="it-IT" sz="1800" b="1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1)</a:t>
            </a:r>
            <a:r>
              <a:rPr lang="it-IT" sz="1000" b="1" dirty="0">
                <a:solidFill>
                  <a:schemeClr val="bg1"/>
                </a:solidFill>
                <a:latin typeface="Comic Sans MS" pitchFamily="66" charset="0"/>
              </a:rPr>
              <a:t> 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Clinicians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should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routinely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test TG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levels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in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patients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who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present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with</a:t>
            </a:r>
            <a:endParaRPr 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  AP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to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correctly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identify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the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need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for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specialized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management</a:t>
            </a:r>
          </a:p>
          <a:p>
            <a:pPr marL="609600" indent="-609600" eaLnBrk="1" hangingPunct="1">
              <a:buFontTx/>
              <a:buNone/>
              <a:defRPr/>
            </a:pPr>
            <a:endParaRPr 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  <a:defRPr/>
            </a:pP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2) A single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session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of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plasmapheresis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is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able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of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drammatically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lowering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marL="609600" indent="-609600" eaLnBrk="1" hangingPunct="1">
              <a:buFontTx/>
              <a:buNone/>
              <a:defRPr/>
            </a:pP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  TG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levels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by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up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to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70% and can reduce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symptoms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</a:rPr>
              <a:t>by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 46%-80%</a:t>
            </a:r>
          </a:p>
          <a:p>
            <a:pPr marL="609600" indent="-609600" eaLnBrk="1" hangingPunct="1">
              <a:buFontTx/>
              <a:buNone/>
              <a:defRPr/>
            </a:pPr>
            <a:endParaRPr 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</a:rPr>
              <a:t>3) </a:t>
            </a:r>
            <a:r>
              <a:rPr lang="it-IT" sz="1800" dirty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effects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of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TPE on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lowering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the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morbidity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,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mortality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and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lenght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of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stay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of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patients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with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HP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is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uncertain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and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warrants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further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investigation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into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its</a:t>
            </a:r>
            <a:r>
              <a:rPr lang="it-IT" sz="1800" b="1" dirty="0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it-IT" sz="1800" b="1" dirty="0" err="1">
                <a:solidFill>
                  <a:schemeClr val="bg1"/>
                </a:solidFill>
                <a:latin typeface="Comic Sans MS" pitchFamily="66" charset="0"/>
                <a:ea typeface="Arial Unicode MS" pitchFamily="34" charset="-128"/>
                <a:cs typeface="Arial Unicode MS" pitchFamily="34" charset="-128"/>
              </a:rPr>
              <a:t>efficacy</a:t>
            </a:r>
            <a:endParaRPr lang="it-IT" sz="1800" b="1" dirty="0">
              <a:solidFill>
                <a:schemeClr val="bg1"/>
              </a:solidFill>
              <a:latin typeface="Comic Sans MS" pitchFamily="66" charset="0"/>
              <a:ea typeface="Arial Unicode MS" pitchFamily="34" charset="-128"/>
              <a:cs typeface="Arial Unicode MS" pitchFamily="34" charset="-128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it-IT" sz="1200" b="1" dirty="0">
              <a:latin typeface="Comic Sans MS" pitchFamily="66" charset="0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  <a:defRPr/>
            </a:pPr>
            <a:endParaRPr lang="it-IT" sz="6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58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975767"/>
            <a:ext cx="8713788" cy="581025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b="1" dirty="0">
                <a:solidFill>
                  <a:srgbClr val="FF0000"/>
                </a:solidFill>
                <a:effectLst/>
                <a:latin typeface="Comic Sans MS" pitchFamily="66" charset="0"/>
              </a:rPr>
              <a:t>THOUGHTS and RECOMMENDATIONS 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908"/>
            <a:ext cx="8291512" cy="482441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it-IT" altLang="it-IT" sz="1000" b="1" dirty="0"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endParaRPr lang="it-IT" alt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endParaRPr lang="it-IT" alt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4) The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prognosis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after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TPE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may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be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dependent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on the timing of TPE </a:t>
            </a:r>
          </a:p>
          <a:p>
            <a:pPr marL="609600" indent="-609600" eaLnBrk="1" hangingPunct="1">
              <a:buFontTx/>
              <a:buNone/>
            </a:pP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  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initiation</a:t>
            </a:r>
            <a:endParaRPr lang="it-IT" alt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endParaRPr lang="it-IT" alt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5)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Apheresis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should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be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started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within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24-48h of HP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diagnosis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and </a:t>
            </a:r>
          </a:p>
          <a:p>
            <a:pPr marL="609600" indent="-609600" eaLnBrk="1" hangingPunct="1">
              <a:buFontTx/>
              <a:buNone/>
            </a:pP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  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continued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in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several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sessions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until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end-of-session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serum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TG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levels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marL="609600" indent="-609600" eaLnBrk="1" hangingPunct="1">
              <a:buFontTx/>
              <a:buNone/>
            </a:pP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   are &lt;500 mg/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dL</a:t>
            </a:r>
            <a:endParaRPr lang="it-IT" alt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endParaRPr lang="it-IT" alt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6) American Society for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Apheresis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Guidelines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from  2010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gives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TPE for</a:t>
            </a:r>
          </a:p>
          <a:p>
            <a:pPr marL="609600" indent="-609600" eaLnBrk="1" hangingPunct="1">
              <a:buFontTx/>
              <a:buNone/>
            </a:pP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   HTGP a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category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III (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strength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evidence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level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defined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as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type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II-1; Grade of </a:t>
            </a:r>
            <a:r>
              <a:rPr lang="it-IT" altLang="it-IT" sz="1800" b="1" dirty="0" err="1">
                <a:solidFill>
                  <a:schemeClr val="bg1"/>
                </a:solidFill>
                <a:latin typeface="Comic Sans MS" pitchFamily="66" charset="0"/>
              </a:rPr>
              <a:t>reccomendation</a:t>
            </a:r>
            <a:r>
              <a:rPr lang="it-IT" altLang="it-IT" sz="1800" b="1" dirty="0">
                <a:solidFill>
                  <a:schemeClr val="bg1"/>
                </a:solidFill>
                <a:latin typeface="Comic Sans MS" pitchFamily="66" charset="0"/>
              </a:rPr>
              <a:t> 2C)</a:t>
            </a:r>
          </a:p>
          <a:p>
            <a:pPr marL="609600" indent="-609600" eaLnBrk="1" hangingPunct="1">
              <a:buFontTx/>
              <a:buNone/>
            </a:pPr>
            <a:endParaRPr lang="it-IT" altLang="it-IT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it-IT" altLang="it-IT" sz="5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26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95536" y="1510333"/>
            <a:ext cx="8352928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FF0000"/>
                </a:solidFill>
              </a:rPr>
              <a:t>Severe </a:t>
            </a:r>
            <a:r>
              <a:rPr lang="it-IT" sz="2400" dirty="0" err="1">
                <a:solidFill>
                  <a:srgbClr val="FF0000"/>
                </a:solidFill>
              </a:rPr>
              <a:t>hypertriglyceridemia-related</a:t>
            </a:r>
            <a:r>
              <a:rPr lang="it-IT" sz="2400" dirty="0">
                <a:solidFill>
                  <a:srgbClr val="FF0000"/>
                </a:solidFill>
              </a:rPr>
              <a:t> acute </a:t>
            </a:r>
            <a:r>
              <a:rPr lang="it-IT" sz="2400" dirty="0" err="1">
                <a:solidFill>
                  <a:srgbClr val="FF0000"/>
                </a:solidFill>
              </a:rPr>
              <a:t>pancreatitis</a:t>
            </a:r>
            <a:endParaRPr lang="it-IT" sz="2400" dirty="0">
              <a:solidFill>
                <a:srgbClr val="FF0000"/>
              </a:solidFill>
            </a:endParaRPr>
          </a:p>
          <a:p>
            <a:endParaRPr lang="it-IT" dirty="0"/>
          </a:p>
          <a:p>
            <a:r>
              <a:rPr lang="it-IT" dirty="0" err="1">
                <a:solidFill>
                  <a:schemeClr val="bg1"/>
                </a:solidFill>
              </a:rPr>
              <a:t>Stefanutti</a:t>
            </a:r>
            <a:r>
              <a:rPr lang="it-IT" dirty="0">
                <a:solidFill>
                  <a:schemeClr val="bg1"/>
                </a:solidFill>
              </a:rPr>
              <a:t> C, </a:t>
            </a:r>
            <a:r>
              <a:rPr lang="it-IT" dirty="0" err="1">
                <a:solidFill>
                  <a:schemeClr val="bg1"/>
                </a:solidFill>
              </a:rPr>
              <a:t>Labbadia</a:t>
            </a:r>
            <a:r>
              <a:rPr lang="it-IT" dirty="0">
                <a:solidFill>
                  <a:schemeClr val="bg1"/>
                </a:solidFill>
              </a:rPr>
              <a:t> G, </a:t>
            </a:r>
            <a:r>
              <a:rPr lang="it-IT" dirty="0" err="1">
                <a:solidFill>
                  <a:schemeClr val="bg1"/>
                </a:solidFill>
              </a:rPr>
              <a:t>Morozzi</a:t>
            </a:r>
            <a:r>
              <a:rPr lang="it-IT" dirty="0">
                <a:solidFill>
                  <a:schemeClr val="bg1"/>
                </a:solidFill>
              </a:rPr>
              <a:t> C.</a:t>
            </a:r>
          </a:p>
          <a:p>
            <a:endParaRPr lang="it-IT" dirty="0"/>
          </a:p>
          <a:p>
            <a:r>
              <a:rPr lang="it-IT" dirty="0" err="1">
                <a:solidFill>
                  <a:srgbClr val="FFFF00"/>
                </a:solidFill>
              </a:rPr>
              <a:t>Ther</a:t>
            </a:r>
            <a:r>
              <a:rPr lang="it-IT" dirty="0">
                <a:solidFill>
                  <a:srgbClr val="FFFF00"/>
                </a:solidFill>
              </a:rPr>
              <a:t> </a:t>
            </a:r>
            <a:r>
              <a:rPr lang="it-IT" dirty="0" err="1">
                <a:solidFill>
                  <a:srgbClr val="FFFF00"/>
                </a:solidFill>
              </a:rPr>
              <a:t>Apher</a:t>
            </a:r>
            <a:r>
              <a:rPr lang="it-IT" dirty="0">
                <a:solidFill>
                  <a:srgbClr val="FFFF00"/>
                </a:solidFill>
              </a:rPr>
              <a:t> </a:t>
            </a:r>
            <a:r>
              <a:rPr lang="it-IT" dirty="0" err="1">
                <a:solidFill>
                  <a:srgbClr val="FFFF00"/>
                </a:solidFill>
              </a:rPr>
              <a:t>Dial</a:t>
            </a:r>
            <a:r>
              <a:rPr lang="it-IT" dirty="0">
                <a:solidFill>
                  <a:srgbClr val="FFFF00"/>
                </a:solidFill>
              </a:rPr>
              <a:t>. 2013 Apr;17(2):130-7. </a:t>
            </a:r>
            <a:r>
              <a:rPr lang="it-IT" dirty="0" err="1">
                <a:solidFill>
                  <a:srgbClr val="FFFF00"/>
                </a:solidFill>
              </a:rPr>
              <a:t>doi</a:t>
            </a:r>
            <a:r>
              <a:rPr lang="it-IT" dirty="0">
                <a:solidFill>
                  <a:srgbClr val="FFFF00"/>
                </a:solidFill>
              </a:rPr>
              <a:t>: 10.1111/1744-9987.12008. </a:t>
            </a:r>
            <a:r>
              <a:rPr lang="it-IT" dirty="0" err="1">
                <a:solidFill>
                  <a:srgbClr val="FFFF00"/>
                </a:solidFill>
              </a:rPr>
              <a:t>Epub</a:t>
            </a:r>
            <a:r>
              <a:rPr lang="it-IT" dirty="0">
                <a:solidFill>
                  <a:srgbClr val="FFFF00"/>
                </a:solidFill>
              </a:rPr>
              <a:t> 2013 </a:t>
            </a:r>
            <a:r>
              <a:rPr lang="it-IT" dirty="0" err="1">
                <a:solidFill>
                  <a:srgbClr val="FFFF00"/>
                </a:solidFill>
              </a:rPr>
              <a:t>Feb</a:t>
            </a:r>
            <a:r>
              <a:rPr lang="it-IT" dirty="0">
                <a:solidFill>
                  <a:srgbClr val="FFFF00"/>
                </a:solidFill>
              </a:rPr>
              <a:t> 28. </a:t>
            </a:r>
            <a:r>
              <a:rPr lang="it-IT" dirty="0" err="1">
                <a:solidFill>
                  <a:srgbClr val="FFFF00"/>
                </a:solidFill>
              </a:rPr>
              <a:t>Review</a:t>
            </a:r>
            <a:r>
              <a:rPr lang="it-IT" dirty="0">
                <a:solidFill>
                  <a:srgbClr val="FFFF00"/>
                </a:solidFill>
              </a:rPr>
              <a:t>. PMID:23551669 </a:t>
            </a:r>
          </a:p>
        </p:txBody>
      </p:sp>
      <p:sp>
        <p:nvSpPr>
          <p:cNvPr id="3" name="Rettangolo 2"/>
          <p:cNvSpPr/>
          <p:nvPr/>
        </p:nvSpPr>
        <p:spPr>
          <a:xfrm>
            <a:off x="323528" y="3789040"/>
            <a:ext cx="84969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400" dirty="0" err="1">
                <a:solidFill>
                  <a:srgbClr val="FF0000"/>
                </a:solidFill>
              </a:rPr>
              <a:t>Hypertriglyceridaemia</a:t>
            </a:r>
            <a:r>
              <a:rPr lang="it-IT" sz="2400" dirty="0">
                <a:solidFill>
                  <a:srgbClr val="FF0000"/>
                </a:solidFill>
              </a:rPr>
              <a:t>, </a:t>
            </a:r>
            <a:r>
              <a:rPr lang="it-IT" sz="2400" dirty="0" err="1">
                <a:solidFill>
                  <a:srgbClr val="FF0000"/>
                </a:solidFill>
              </a:rPr>
              <a:t>Postprandial</a:t>
            </a:r>
            <a:r>
              <a:rPr lang="it-IT" sz="2400" dirty="0">
                <a:solidFill>
                  <a:srgbClr val="FF0000"/>
                </a:solidFill>
              </a:rPr>
              <a:t> </a:t>
            </a:r>
            <a:r>
              <a:rPr lang="it-IT" sz="2400" dirty="0" err="1">
                <a:solidFill>
                  <a:srgbClr val="FF0000"/>
                </a:solidFill>
              </a:rPr>
              <a:t>Lipaemia</a:t>
            </a:r>
            <a:r>
              <a:rPr lang="it-IT" sz="2400" dirty="0">
                <a:solidFill>
                  <a:srgbClr val="FF0000"/>
                </a:solidFill>
              </a:rPr>
              <a:t> and non-HDL </a:t>
            </a:r>
            <a:r>
              <a:rPr lang="it-IT" sz="2400" dirty="0" err="1">
                <a:solidFill>
                  <a:srgbClr val="FF0000"/>
                </a:solidFill>
              </a:rPr>
              <a:t>cholesterol</a:t>
            </a:r>
            <a:endParaRPr lang="it-IT" sz="2400" dirty="0">
              <a:solidFill>
                <a:srgbClr val="FF0000"/>
              </a:solidFill>
            </a:endParaRPr>
          </a:p>
          <a:p>
            <a:endParaRPr lang="it-IT" dirty="0"/>
          </a:p>
          <a:p>
            <a:r>
              <a:rPr lang="it-IT" dirty="0">
                <a:solidFill>
                  <a:schemeClr val="bg1"/>
                </a:solidFill>
              </a:rPr>
              <a:t>Claudia </a:t>
            </a:r>
            <a:r>
              <a:rPr lang="it-IT" dirty="0" err="1">
                <a:solidFill>
                  <a:schemeClr val="bg1"/>
                </a:solidFill>
              </a:rPr>
              <a:t>Stefanutti</a:t>
            </a:r>
            <a:r>
              <a:rPr lang="it-IT" dirty="0">
                <a:solidFill>
                  <a:schemeClr val="bg1"/>
                </a:solidFill>
              </a:rPr>
              <a:t>, Giancarlo </a:t>
            </a:r>
            <a:r>
              <a:rPr lang="it-IT" dirty="0" err="1">
                <a:solidFill>
                  <a:schemeClr val="bg1"/>
                </a:solidFill>
              </a:rPr>
              <a:t>Labbadia</a:t>
            </a:r>
            <a:r>
              <a:rPr lang="it-IT" dirty="0">
                <a:solidFill>
                  <a:schemeClr val="bg1"/>
                </a:solidFill>
              </a:rPr>
              <a:t> *, </a:t>
            </a:r>
            <a:r>
              <a:rPr lang="it-IT" dirty="0" err="1">
                <a:solidFill>
                  <a:schemeClr val="bg1"/>
                </a:solidFill>
              </a:rPr>
              <a:t>Vasilios</a:t>
            </a:r>
            <a:r>
              <a:rPr lang="it-IT" dirty="0">
                <a:solidFill>
                  <a:schemeClr val="bg1"/>
                </a:solidFill>
              </a:rPr>
              <a:t> G. </a:t>
            </a:r>
            <a:r>
              <a:rPr lang="it-IT" dirty="0" err="1">
                <a:solidFill>
                  <a:schemeClr val="bg1"/>
                </a:solidFill>
              </a:rPr>
              <a:t>Athyros</a:t>
            </a:r>
            <a:r>
              <a:rPr lang="it-IT" dirty="0">
                <a:solidFill>
                  <a:schemeClr val="bg1"/>
                </a:solidFill>
              </a:rPr>
              <a:t> §</a:t>
            </a:r>
          </a:p>
          <a:p>
            <a:endParaRPr lang="it-IT" dirty="0"/>
          </a:p>
          <a:p>
            <a:r>
              <a:rPr lang="it-IT" dirty="0" err="1">
                <a:solidFill>
                  <a:srgbClr val="FFFF00"/>
                </a:solidFill>
              </a:rPr>
              <a:t>Current</a:t>
            </a:r>
            <a:r>
              <a:rPr lang="it-IT" dirty="0">
                <a:solidFill>
                  <a:srgbClr val="FFFF00"/>
                </a:solidFill>
              </a:rPr>
              <a:t> </a:t>
            </a:r>
            <a:r>
              <a:rPr lang="it-IT" dirty="0" err="1">
                <a:solidFill>
                  <a:srgbClr val="FFFF00"/>
                </a:solidFill>
              </a:rPr>
              <a:t>Pharmaceutical</a:t>
            </a:r>
            <a:r>
              <a:rPr lang="it-IT" dirty="0">
                <a:solidFill>
                  <a:srgbClr val="FFFF00"/>
                </a:solidFill>
              </a:rPr>
              <a:t> Design, 2014, in press</a:t>
            </a:r>
          </a:p>
        </p:txBody>
      </p:sp>
    </p:spTree>
    <p:extLst>
      <p:ext uri="{BB962C8B-B14F-4D97-AF65-F5344CB8AC3E}">
        <p14:creationId xmlns:p14="http://schemas.microsoft.com/office/powerpoint/2010/main" val="1507624337"/>
      </p:ext>
    </p:extLst>
  </p:cSld>
  <p:clrMapOvr>
    <a:masterClrMapping/>
  </p:clrMapOvr>
  <p:transition spd="slow">
    <p:pull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sellaDiTesto 2"/>
          <p:cNvSpPr txBox="1"/>
          <p:nvPr/>
        </p:nvSpPr>
        <p:spPr>
          <a:xfrm>
            <a:off x="0" y="630932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VENTOTENE Island – Central East </a:t>
            </a:r>
            <a:r>
              <a:rPr lang="it-IT" sz="1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Tyrrhenian</a:t>
            </a:r>
            <a:r>
              <a:rPr lang="it-IT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Sea WP 42°47’,75 N  13°26’,17 E</a:t>
            </a:r>
          </a:p>
        </p:txBody>
      </p:sp>
    </p:spTree>
    <p:extLst>
      <p:ext uri="{BB962C8B-B14F-4D97-AF65-F5344CB8AC3E}">
        <p14:creationId xmlns:p14="http://schemas.microsoft.com/office/powerpoint/2010/main" val="3976725031"/>
      </p:ext>
    </p:extLst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umetti">
  <a:themeElements>
    <a:clrScheme name="Fumetti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Fumetti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metti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etti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etti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Fumetti">
  <a:themeElements>
    <a:clrScheme name="Fumetti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Fumetti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metti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etti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etti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Fumetti">
  <a:themeElements>
    <a:clrScheme name="Fumetti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Fumetti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Fumetti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umetti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etti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umetti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ruttura predefinit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4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6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9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3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2686</Words>
  <Application>Microsoft Office PowerPoint</Application>
  <PresentationFormat>Presentazione su schermo (4:3)</PresentationFormat>
  <Paragraphs>393</Paragraphs>
  <Slides>54</Slides>
  <Notes>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14</vt:i4>
      </vt:variant>
      <vt:variant>
        <vt:lpstr>Tema</vt:lpstr>
      </vt:variant>
      <vt:variant>
        <vt:i4>13</vt:i4>
      </vt:variant>
      <vt:variant>
        <vt:lpstr>Server OLE incorporati</vt:lpstr>
      </vt:variant>
      <vt:variant>
        <vt:i4>6</vt:i4>
      </vt:variant>
      <vt:variant>
        <vt:lpstr>Titoli diapositive</vt:lpstr>
      </vt:variant>
      <vt:variant>
        <vt:i4>54</vt:i4>
      </vt:variant>
    </vt:vector>
  </HeadingPairs>
  <TitlesOfParts>
    <vt:vector size="87" baseType="lpstr">
      <vt:lpstr>ＭＳ Ｐゴシック</vt:lpstr>
      <vt:lpstr>AdvGulliv-I</vt:lpstr>
      <vt:lpstr>AdvGulliv-R</vt:lpstr>
      <vt:lpstr>Arial</vt:lpstr>
      <vt:lpstr>Arial Black</vt:lpstr>
      <vt:lpstr>Arial Unicode MS</vt:lpstr>
      <vt:lpstr>Calibri</vt:lpstr>
      <vt:lpstr>Comic Sans MS</vt:lpstr>
      <vt:lpstr>RotisSansSerifPro-ExtraBold</vt:lpstr>
      <vt:lpstr>Symbol</vt:lpstr>
      <vt:lpstr>Times New Roman</vt:lpstr>
      <vt:lpstr>TradeGothic-BoldTwo</vt:lpstr>
      <vt:lpstr>Verdana</vt:lpstr>
      <vt:lpstr>Wingdings</vt:lpstr>
      <vt:lpstr>Tema di Office</vt:lpstr>
      <vt:lpstr>Fumetti</vt:lpstr>
      <vt:lpstr>1_Fumetti</vt:lpstr>
      <vt:lpstr>2_Fumetti</vt:lpstr>
      <vt:lpstr>Struttura predefinita</vt:lpstr>
      <vt:lpstr>2_Tema di Office</vt:lpstr>
      <vt:lpstr>2_Struttura predefinita</vt:lpstr>
      <vt:lpstr>4_Tema di Office</vt:lpstr>
      <vt:lpstr>6_Tema di Office</vt:lpstr>
      <vt:lpstr>8_Tema di Office</vt:lpstr>
      <vt:lpstr>1_Struttura predefinita</vt:lpstr>
      <vt:lpstr>9_Tema di Office</vt:lpstr>
      <vt:lpstr>3_Struttura predefinita</vt:lpstr>
      <vt:lpstr>Immagine bitmap</vt:lpstr>
      <vt:lpstr>Fotografia Photo Editor</vt:lpstr>
      <vt:lpstr>Grafico</vt:lpstr>
      <vt:lpstr>Documento</vt:lpstr>
      <vt:lpstr>Microsoft Excel 97-2003 Worksheet</vt:lpstr>
      <vt:lpstr>Foglio di lavoro</vt:lpstr>
      <vt:lpstr>  Severe hyperchylomicronaemia and hypertriglyceridaemia: why, when and how it is to be treated  Claudia Stefanutti, Roma, Italia, Europa 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SEVERE  HYPERTRIGLYCERIDAEMIA </vt:lpstr>
      <vt:lpstr>Presentazione standard di PowerPoint</vt:lpstr>
      <vt:lpstr>Presentazione standard di PowerPoint</vt:lpstr>
      <vt:lpstr>Presentazione standard di PowerPoint</vt:lpstr>
      <vt:lpstr> CHYLOMICRONAEMIA  SYNDROME</vt:lpstr>
      <vt:lpstr>Presentazione standard di PowerPoint</vt:lpstr>
      <vt:lpstr>Presentazione standard di PowerPoint</vt:lpstr>
      <vt:lpstr>BM ♀, 45 yrs on treatment by plasma-exchange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Evolution of Acute Pancreatitis:  Organ failure and Inflammation Mediators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In Summary Hypertriglyceridemic Pancreatitis, Hyperchylomicronemia, PEX and CF</vt:lpstr>
      <vt:lpstr>THOUGHTS and RECOMMENDATIONS </vt:lpstr>
      <vt:lpstr>THOUGHTS and RECOMMENDATIONS 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Severe hyperchylomicronemia and hypertriglyceridemia: why, when and how it is to be treated  Claudia Stefanutti, Roma</dc:title>
  <dc:creator>Utente</dc:creator>
  <cp:lastModifiedBy>Claudia Stefanutti</cp:lastModifiedBy>
  <cp:revision>70</cp:revision>
  <dcterms:created xsi:type="dcterms:W3CDTF">2014-02-12T14:56:19Z</dcterms:created>
  <dcterms:modified xsi:type="dcterms:W3CDTF">2025-08-30T08:14:53Z</dcterms:modified>
</cp:coreProperties>
</file>